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0" r:id="rId2"/>
    <p:sldId id="258" r:id="rId3"/>
    <p:sldId id="257" r:id="rId4"/>
    <p:sldId id="261" r:id="rId5"/>
    <p:sldId id="262" r:id="rId6"/>
    <p:sldId id="264" r:id="rId7"/>
  </p:sldIdLst>
  <p:sldSz cx="9144000" cy="6858000" type="screen4x3"/>
  <p:notesSz cx="7105650" cy="102314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C2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9115" cy="511572"/>
          </a:xfrm>
          <a:prstGeom prst="rect">
            <a:avLst/>
          </a:prstGeom>
        </p:spPr>
        <p:txBody>
          <a:bodyPr vert="horz" lIns="96524" tIns="48262" rIns="96524" bIns="4826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4891" y="1"/>
            <a:ext cx="3079115" cy="511572"/>
          </a:xfrm>
          <a:prstGeom prst="rect">
            <a:avLst/>
          </a:prstGeom>
        </p:spPr>
        <p:txBody>
          <a:bodyPr vert="horz" lIns="96524" tIns="48262" rIns="96524" bIns="48262" rtlCol="0"/>
          <a:lstStyle>
            <a:lvl1pPr algn="r">
              <a:defRPr sz="1300"/>
            </a:lvl1pPr>
          </a:lstStyle>
          <a:p>
            <a:fld id="{F66AA4B6-1497-4D77-8ECC-F04BDF8A8F96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24" tIns="48262" rIns="96524" bIns="4826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566" y="4859933"/>
            <a:ext cx="5684520" cy="4604147"/>
          </a:xfrm>
          <a:prstGeom prst="rect">
            <a:avLst/>
          </a:prstGeom>
        </p:spPr>
        <p:txBody>
          <a:bodyPr vert="horz" lIns="96524" tIns="48262" rIns="96524" bIns="48262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18091"/>
            <a:ext cx="3079115" cy="511572"/>
          </a:xfrm>
          <a:prstGeom prst="rect">
            <a:avLst/>
          </a:prstGeom>
        </p:spPr>
        <p:txBody>
          <a:bodyPr vert="horz" lIns="96524" tIns="48262" rIns="96524" bIns="4826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4891" y="9718091"/>
            <a:ext cx="3079115" cy="511572"/>
          </a:xfrm>
          <a:prstGeom prst="rect">
            <a:avLst/>
          </a:prstGeom>
        </p:spPr>
        <p:txBody>
          <a:bodyPr vert="horz" lIns="96524" tIns="48262" rIns="96524" bIns="48262" rtlCol="0" anchor="b"/>
          <a:lstStyle>
            <a:lvl1pPr algn="r">
              <a:defRPr sz="1300"/>
            </a:lvl1pPr>
          </a:lstStyle>
          <a:p>
            <a:fld id="{98C1AE8A-DC73-4F89-8671-EF6430D2592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167FF50-E227-4C97-A5C5-13D9B4A44A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B862283-A7A2-434A-BA91-DD4F943F09A6}" type="slidenum">
              <a:rPr lang="fr-FR" altLang="fr-FR"/>
              <a:pPr eaLnBrk="1" hangingPunct="1"/>
              <a:t>3</a:t>
            </a:fld>
            <a:endParaRPr lang="fr-FR" altLang="fr-FR"/>
          </a:p>
        </p:txBody>
      </p:sp>
      <p:sp>
        <p:nvSpPr>
          <p:cNvPr id="4099" name="Rectangle 7">
            <a:extLst>
              <a:ext uri="{FF2B5EF4-FFF2-40B4-BE49-F238E27FC236}">
                <a16:creationId xmlns:a16="http://schemas.microsoft.com/office/drawing/2014/main" id="{8FF7BA56-6D5F-47A0-9708-567D0031DE0A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fld id="{4A1CD63B-40C9-43D8-8D34-8B206F795D2A}" type="slidenum">
              <a:rPr lang="fr-FR" altLang="fr-FR" sz="1200"/>
              <a:pPr algn="r" eaLnBrk="1" hangingPunct="1"/>
              <a:t>3</a:t>
            </a:fld>
            <a:endParaRPr lang="fr-FR" altLang="fr-FR" sz="12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AC9DFBB9-FE12-477E-A327-F0F51502DCB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3588" cy="3430588"/>
          </a:xfrm>
          <a:ln/>
        </p:spPr>
      </p:sp>
      <p:sp>
        <p:nvSpPr>
          <p:cNvPr id="4101" name="Rectangle 3">
            <a:extLst>
              <a:ext uri="{FF2B5EF4-FFF2-40B4-BE49-F238E27FC236}">
                <a16:creationId xmlns:a16="http://schemas.microsoft.com/office/drawing/2014/main" id="{A0DBD909-BA2E-4234-AD9B-7C271F0BFD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7069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35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993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2200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94910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76224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6998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795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510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094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710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504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9582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6661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522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982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5567F-E3FA-4959-86DB-9B9739F12A20}" type="datetimeFigureOut">
              <a:rPr lang="fr-FR" smtClean="0"/>
              <a:pPr/>
              <a:t>08/06/2021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723FAB9-53F6-4570-9CD6-408C6D114AD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947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9gSHTqjnRY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86225" y="0"/>
            <a:ext cx="9144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0381" y="3681413"/>
            <a:ext cx="357266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44073" y="-8467"/>
            <a:ext cx="2255511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0547" y="-8467"/>
            <a:ext cx="1941419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215" y="3048000"/>
            <a:ext cx="2444751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841" y="-8467"/>
            <a:ext cx="2140744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836715" y="3589867"/>
            <a:ext cx="136286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62215" y="-8467"/>
            <a:ext cx="6881785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74E67BE-30CD-454E-B65A-A230F53C91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14352" y="1020871"/>
            <a:ext cx="5220569" cy="2849671"/>
          </a:xfrm>
        </p:spPr>
        <p:txBody>
          <a:bodyPr>
            <a:normAutofit/>
          </a:bodyPr>
          <a:lstStyle/>
          <a:p>
            <a:pPr algn="l"/>
            <a:r>
              <a:rPr lang="fr-FR" sz="5200" dirty="0">
                <a:solidFill>
                  <a:srgbClr val="FFFFFF"/>
                </a:solidFill>
              </a:rPr>
              <a:t>Criticité d’un équipement</a:t>
            </a:r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019339" y="3294792"/>
            <a:ext cx="220660" cy="13982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382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CRITICITE D’UN EQUIPEMENT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9FC1610-87CC-4724-9D13-AD0D4A72C9BE}"/>
              </a:ext>
            </a:extLst>
          </p:cNvPr>
          <p:cNvSpPr/>
          <p:nvPr/>
        </p:nvSpPr>
        <p:spPr>
          <a:xfrm>
            <a:off x="359532" y="980728"/>
            <a:ext cx="8640960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/>
              <a:t>L’étude de la criticité des équipements usine permet </a:t>
            </a:r>
            <a:r>
              <a:rPr lang="fr-FR" sz="2000" dirty="0">
                <a:solidFill>
                  <a:srgbClr val="C00000"/>
                </a:solidFill>
              </a:rPr>
              <a:t>d’</a:t>
            </a:r>
            <a:r>
              <a:rPr lang="fr-FR" sz="2000" b="1" dirty="0">
                <a:solidFill>
                  <a:srgbClr val="C00000"/>
                </a:solidFill>
              </a:rPr>
              <a:t>identifier les potentielles machines goulot et goulots d’étranglement</a:t>
            </a:r>
            <a:r>
              <a:rPr lang="fr-FR" sz="2000" dirty="0"/>
              <a:t>. Il s’agit des machines les plus critiques dont dépend toute la chaîne de production : en cas de panne, un goulot d’étranglement apparait et la production est interrompue.</a:t>
            </a:r>
          </a:p>
          <a:p>
            <a:endParaRPr lang="fr-FR" sz="2000" dirty="0"/>
          </a:p>
          <a:p>
            <a:r>
              <a:rPr lang="fr-FR" sz="2000" dirty="0"/>
              <a:t>L’étude de la criticité des équipements par le service de maintenance industrielle a pour objectif d’identifier ces machines, afin de déployer des stratégies de </a:t>
            </a:r>
            <a:r>
              <a:rPr lang="fr-FR" sz="2000" b="1" dirty="0">
                <a:solidFill>
                  <a:srgbClr val="C00000"/>
                </a:solidFill>
              </a:rPr>
              <a:t>maintenance préventive</a:t>
            </a:r>
            <a:r>
              <a:rPr lang="fr-FR" sz="2000" dirty="0"/>
              <a:t>.</a:t>
            </a:r>
          </a:p>
          <a:p>
            <a:endParaRPr lang="fr-FR" sz="2000" dirty="0"/>
          </a:p>
          <a:p>
            <a:r>
              <a:rPr lang="fr-FR" sz="2000" dirty="0"/>
              <a:t>Des goulots d’étranglement dans une usine de production apparaissent lorsqu’un équipement critique n’est plus capable de produire de manière fiable avec le rendement espéré.</a:t>
            </a:r>
          </a:p>
          <a:p>
            <a:endParaRPr lang="fr-FR" sz="2000" dirty="0"/>
          </a:p>
          <a:p>
            <a:r>
              <a:rPr lang="fr-FR" sz="2000" dirty="0"/>
              <a:t>L’objectif de cette méthode de maintenance est de catégoriser un équipement en fonction de son importance. L’étude de la criticité doit permettre d’identifier rapidement les équipements à surveiller.</a:t>
            </a:r>
          </a:p>
          <a:p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>
            <a:extLst>
              <a:ext uri="{FF2B5EF4-FFF2-40B4-BE49-F238E27FC236}">
                <a16:creationId xmlns:a16="http://schemas.microsoft.com/office/drawing/2014/main" id="{DBB729AD-FFF4-48F1-80D1-3977146FDF3D}"/>
              </a:ext>
            </a:extLst>
          </p:cNvPr>
          <p:cNvGrpSpPr>
            <a:grpSpLocks/>
          </p:cNvGrpSpPr>
          <p:nvPr/>
        </p:nvGrpSpPr>
        <p:grpSpPr bwMode="auto">
          <a:xfrm>
            <a:off x="641350" y="15875"/>
            <a:ext cx="5891213" cy="684213"/>
            <a:chOff x="404" y="10"/>
            <a:chExt cx="3711" cy="431"/>
          </a:xfrm>
        </p:grpSpPr>
        <p:sp>
          <p:nvSpPr>
            <p:cNvPr id="2283" name="Text Box 3">
              <a:extLst>
                <a:ext uri="{FF2B5EF4-FFF2-40B4-BE49-F238E27FC236}">
                  <a16:creationId xmlns:a16="http://schemas.microsoft.com/office/drawing/2014/main" id="{F3CCDD17-EB1D-4283-A7D7-8384E436DE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49" y="10"/>
              <a:ext cx="324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altLang="fr-FR" sz="2000" b="1">
                  <a:solidFill>
                    <a:srgbClr val="000099"/>
                  </a:solidFill>
                  <a:latin typeface="Comic Sans MS" panose="030F0702030302020204" pitchFamily="66" charset="0"/>
                </a:rPr>
                <a:t>Etude de cas : Classification machines</a:t>
              </a:r>
            </a:p>
          </p:txBody>
        </p:sp>
        <p:sp>
          <p:nvSpPr>
            <p:cNvPr id="2284" name="Text Box 4">
              <a:extLst>
                <a:ext uri="{FF2B5EF4-FFF2-40B4-BE49-F238E27FC236}">
                  <a16:creationId xmlns:a16="http://schemas.microsoft.com/office/drawing/2014/main" id="{04EF7946-D0E0-4BE8-B105-F8423DC52A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4" y="229"/>
              <a:ext cx="3711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fr-FR" altLang="fr-FR" sz="1600" b="1">
                  <a:solidFill>
                    <a:srgbClr val="000099"/>
                  </a:solidFill>
                  <a:latin typeface="Comic Sans MS" panose="030F0702030302020204" pitchFamily="66" charset="0"/>
                </a:rPr>
                <a:t>(Lignes, machines et équipement)</a:t>
              </a:r>
            </a:p>
          </p:txBody>
        </p:sp>
      </p:grpSp>
      <p:sp>
        <p:nvSpPr>
          <p:cNvPr id="2051" name="Text Box 5">
            <a:extLst>
              <a:ext uri="{FF2B5EF4-FFF2-40B4-BE49-F238E27FC236}">
                <a16:creationId xmlns:a16="http://schemas.microsoft.com/office/drawing/2014/main" id="{C77D11AF-DD37-4B40-B51D-97E032247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24488" y="758825"/>
            <a:ext cx="3382962" cy="32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1500" b="1" i="1">
                <a:solidFill>
                  <a:srgbClr val="000099"/>
                </a:solidFill>
              </a:rPr>
              <a:t>Arbre de décision</a:t>
            </a:r>
            <a:endParaRPr lang="fr-FR" altLang="fr-FR" sz="1500" b="1" u="sng">
              <a:solidFill>
                <a:srgbClr val="000099"/>
              </a:solidFill>
            </a:endParaRPr>
          </a:p>
        </p:txBody>
      </p:sp>
      <p:pic>
        <p:nvPicPr>
          <p:cNvPr id="2052" name="Picture 6">
            <a:extLst>
              <a:ext uri="{FF2B5EF4-FFF2-40B4-BE49-F238E27FC236}">
                <a16:creationId xmlns:a16="http://schemas.microsoft.com/office/drawing/2014/main" id="{76E3D655-C520-4AA0-A724-F0F406F64B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238" y="2982913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Rectangle 7">
            <a:extLst>
              <a:ext uri="{FF2B5EF4-FFF2-40B4-BE49-F238E27FC236}">
                <a16:creationId xmlns:a16="http://schemas.microsoft.com/office/drawing/2014/main" id="{E9CF2322-73E3-46EB-B670-BBABD8816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3100" y="1165225"/>
            <a:ext cx="4635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fr-FR" sz="900" b="1">
                <a:solidFill>
                  <a:srgbClr val="000000"/>
                </a:solidFill>
              </a:rPr>
              <a:t>CLASSE</a:t>
            </a:r>
            <a:endParaRPr lang="en-US" altLang="fr-FR" sz="2400">
              <a:latin typeface="Times New Roman" panose="02020603050405020304" pitchFamily="18" charset="0"/>
            </a:endParaRPr>
          </a:p>
        </p:txBody>
      </p:sp>
      <p:sp>
        <p:nvSpPr>
          <p:cNvPr id="17416" name="Rectangle 8">
            <a:extLst>
              <a:ext uri="{FF2B5EF4-FFF2-40B4-BE49-F238E27FC236}">
                <a16:creationId xmlns:a16="http://schemas.microsoft.com/office/drawing/2014/main" id="{0FB41935-F59E-4452-8876-BD42692D05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913" y="2220913"/>
            <a:ext cx="1524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5" name="Rectangle 9">
            <a:extLst>
              <a:ext uri="{FF2B5EF4-FFF2-40B4-BE49-F238E27FC236}">
                <a16:creationId xmlns:a16="http://schemas.microsoft.com/office/drawing/2014/main" id="{CEE22270-94B5-461C-BD9F-CD6C35B5E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2488" y="2139950"/>
            <a:ext cx="950912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 b="1">
                <a:solidFill>
                  <a:srgbClr val="000000"/>
                </a:solidFill>
              </a:rPr>
              <a:t>En cas de défaillance, risque pour les personnes, pour l’environnement ou pour l’équipement</a:t>
            </a:r>
            <a:endParaRPr lang="fr-FR" altLang="fr-FR" sz="700">
              <a:latin typeface="Times New Roman" panose="02020603050405020304" pitchFamily="18" charset="0"/>
            </a:endParaRPr>
          </a:p>
        </p:txBody>
      </p:sp>
      <p:sp>
        <p:nvSpPr>
          <p:cNvPr id="2056" name="Rectangle 10">
            <a:extLst>
              <a:ext uri="{FF2B5EF4-FFF2-40B4-BE49-F238E27FC236}">
                <a16:creationId xmlns:a16="http://schemas.microsoft.com/office/drawing/2014/main" id="{771C6B8A-F4E3-45F9-9EAD-D127FA1C8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205038"/>
            <a:ext cx="1081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600">
                <a:solidFill>
                  <a:srgbClr val="000000"/>
                </a:solidFill>
              </a:rPr>
              <a:t>Risque important d’accidents (explosion, dégâts matériels, pollution, contamination environnementale, blessures)</a:t>
            </a:r>
            <a:endParaRPr lang="fr-FR" altLang="fr-FR" sz="600">
              <a:latin typeface="Times New Roman" panose="02020603050405020304" pitchFamily="18" charset="0"/>
            </a:endParaRPr>
          </a:p>
        </p:txBody>
      </p:sp>
      <p:sp>
        <p:nvSpPr>
          <p:cNvPr id="2057" name="Rectangle 11">
            <a:extLst>
              <a:ext uri="{FF2B5EF4-FFF2-40B4-BE49-F238E27FC236}">
                <a16:creationId xmlns:a16="http://schemas.microsoft.com/office/drawing/2014/main" id="{98AD6D63-4C96-4B85-BBBD-AA2EC6B3BF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4325" y="2305050"/>
            <a:ext cx="792163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fr-FR" sz="700">
                <a:solidFill>
                  <a:srgbClr val="000000"/>
                </a:solidFill>
              </a:rPr>
              <a:t>Sans risque d’accidents</a:t>
            </a:r>
            <a:endParaRPr lang="en-US" altLang="fr-FR" sz="2400">
              <a:latin typeface="Times New Roman" panose="02020603050405020304" pitchFamily="18" charset="0"/>
            </a:endParaRPr>
          </a:p>
        </p:txBody>
      </p:sp>
      <p:sp>
        <p:nvSpPr>
          <p:cNvPr id="2058" name="Rectangle 12">
            <a:extLst>
              <a:ext uri="{FF2B5EF4-FFF2-40B4-BE49-F238E27FC236}">
                <a16:creationId xmlns:a16="http://schemas.microsoft.com/office/drawing/2014/main" id="{71E26AA1-8AC4-4A4D-9C6E-416A1D29E7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81300"/>
            <a:ext cx="10477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600">
                <a:solidFill>
                  <a:srgbClr val="000000"/>
                </a:solidFill>
              </a:rPr>
              <a:t>Problème sécurité alimentaire ou risque qualité non acceptable (déclassement, défaut critique selon les standards qualité du site)</a:t>
            </a:r>
            <a:endParaRPr lang="fr-FR" altLang="fr-FR" sz="600">
              <a:latin typeface="Times New Roman" panose="02020603050405020304" pitchFamily="18" charset="0"/>
            </a:endParaRPr>
          </a:p>
        </p:txBody>
      </p:sp>
      <p:sp>
        <p:nvSpPr>
          <p:cNvPr id="2059" name="Rectangle 13">
            <a:extLst>
              <a:ext uri="{FF2B5EF4-FFF2-40B4-BE49-F238E27FC236}">
                <a16:creationId xmlns:a16="http://schemas.microsoft.com/office/drawing/2014/main" id="{9B59BA05-AFEF-4D45-B606-02DD9CF0C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1350" y="3503613"/>
            <a:ext cx="896938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24h/ jour (3 équipes)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60" name="Rectangle 14">
            <a:extLst>
              <a:ext uri="{FF2B5EF4-FFF2-40B4-BE49-F238E27FC236}">
                <a16:creationId xmlns:a16="http://schemas.microsoft.com/office/drawing/2014/main" id="{4399EEAD-32F2-4BE8-AC8B-5F4747E0FC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3300" y="4616450"/>
            <a:ext cx="5810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 b="1">
                <a:solidFill>
                  <a:srgbClr val="000000"/>
                </a:solidFill>
              </a:rPr>
              <a:t>Fréquence de panne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61" name="Rectangle 15">
            <a:extLst>
              <a:ext uri="{FF2B5EF4-FFF2-40B4-BE49-F238E27FC236}">
                <a16:creationId xmlns:a16="http://schemas.microsoft.com/office/drawing/2014/main" id="{69B3BF67-D7BB-4C93-AB0F-71C8236EF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4581525"/>
            <a:ext cx="8143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La dernière panne a eu lieu entre 2 et 6 mois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62" name="Rectangle 16">
            <a:extLst>
              <a:ext uri="{FF2B5EF4-FFF2-40B4-BE49-F238E27FC236}">
                <a16:creationId xmlns:a16="http://schemas.microsoft.com/office/drawing/2014/main" id="{27F66A4D-6E84-47EF-BFCA-89325EA2D8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6238" y="2763838"/>
            <a:ext cx="1079500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Risque qualité acceptable sur avis assurance qualité et production, défaut majeur (significatif selon standards qualité du site)</a:t>
            </a:r>
          </a:p>
        </p:txBody>
      </p:sp>
      <p:sp>
        <p:nvSpPr>
          <p:cNvPr id="2063" name="Rectangle 17">
            <a:extLst>
              <a:ext uri="{FF2B5EF4-FFF2-40B4-BE49-F238E27FC236}">
                <a16:creationId xmlns:a16="http://schemas.microsoft.com/office/drawing/2014/main" id="{DB575CC4-4904-4EC1-837F-A908F13B56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00513" y="2811463"/>
            <a:ext cx="838200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N’affecte pas la qualité du produit et ne génère pas de pertes.</a:t>
            </a:r>
          </a:p>
        </p:txBody>
      </p:sp>
      <p:sp>
        <p:nvSpPr>
          <p:cNvPr id="2064" name="Rectangle 18">
            <a:extLst>
              <a:ext uri="{FF2B5EF4-FFF2-40B4-BE49-F238E27FC236}">
                <a16:creationId xmlns:a16="http://schemas.microsoft.com/office/drawing/2014/main" id="{AA0F7D97-5922-4F01-B568-B0E4F932B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475" y="4027488"/>
            <a:ext cx="909638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Interrompt complètement la production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65" name="Rectangle 19">
            <a:extLst>
              <a:ext uri="{FF2B5EF4-FFF2-40B4-BE49-F238E27FC236}">
                <a16:creationId xmlns:a16="http://schemas.microsoft.com/office/drawing/2014/main" id="{A4BA6CF6-A0DC-4702-924B-9B7DD7CC9B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2588" y="3933825"/>
            <a:ext cx="1071562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N’interrompt pas la production, mais diminue l’efficience de la ligne (baisse de vitesse par exemple)</a:t>
            </a:r>
          </a:p>
        </p:txBody>
      </p:sp>
      <p:sp>
        <p:nvSpPr>
          <p:cNvPr id="2066" name="Rectangle 20">
            <a:extLst>
              <a:ext uri="{FF2B5EF4-FFF2-40B4-BE49-F238E27FC236}">
                <a16:creationId xmlns:a16="http://schemas.microsoft.com/office/drawing/2014/main" id="{2216D643-FB51-439B-81B1-6D229A4FB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4040188"/>
            <a:ext cx="909638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N’affecte pas la production (existence d’un stand by)</a:t>
            </a:r>
          </a:p>
        </p:txBody>
      </p:sp>
      <p:sp>
        <p:nvSpPr>
          <p:cNvPr id="2067" name="Rectangle 21">
            <a:extLst>
              <a:ext uri="{FF2B5EF4-FFF2-40B4-BE49-F238E27FC236}">
                <a16:creationId xmlns:a16="http://schemas.microsoft.com/office/drawing/2014/main" id="{2FAD0FEC-1B32-4041-B7EB-154D734A6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1063" y="2795588"/>
            <a:ext cx="85883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 b="1">
                <a:solidFill>
                  <a:srgbClr val="000000"/>
                </a:solidFill>
              </a:rPr>
              <a:t>En cas de défaillance, affecte la qualité du produit</a:t>
            </a:r>
          </a:p>
        </p:txBody>
      </p:sp>
      <p:sp>
        <p:nvSpPr>
          <p:cNvPr id="2068" name="Rectangle 22">
            <a:extLst>
              <a:ext uri="{FF2B5EF4-FFF2-40B4-BE49-F238E27FC236}">
                <a16:creationId xmlns:a16="http://schemas.microsoft.com/office/drawing/2014/main" id="{2BA3B17F-F6F6-4783-B543-9BDFFBA15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4550" y="3395663"/>
            <a:ext cx="930275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 b="1">
                <a:solidFill>
                  <a:srgbClr val="000000"/>
                </a:solidFill>
              </a:rPr>
              <a:t>Disponibilité de l’équipement (exigence de la production)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69" name="Rectangle 23">
            <a:extLst>
              <a:ext uri="{FF2B5EF4-FFF2-40B4-BE49-F238E27FC236}">
                <a16:creationId xmlns:a16="http://schemas.microsoft.com/office/drawing/2014/main" id="{9A10F0B7-22BC-47DE-ACDA-80B527121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6938" y="5030788"/>
            <a:ext cx="85883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 b="1">
                <a:solidFill>
                  <a:srgbClr val="000000"/>
                </a:solidFill>
              </a:rPr>
              <a:t>Données concernant le temps moyen de réparation (MTTR)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17432" name="Rectangle 24">
            <a:extLst>
              <a:ext uri="{FF2B5EF4-FFF2-40B4-BE49-F238E27FC236}">
                <a16:creationId xmlns:a16="http://schemas.microsoft.com/office/drawing/2014/main" id="{AC47A9B9-9471-429E-8319-1A1374F27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7213" y="2776538"/>
            <a:ext cx="177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33" name="Rectangle 25">
            <a:extLst>
              <a:ext uri="{FF2B5EF4-FFF2-40B4-BE49-F238E27FC236}">
                <a16:creationId xmlns:a16="http://schemas.microsoft.com/office/drawing/2014/main" id="{D9003B8A-8C2C-48C9-851C-0613411E0D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3417888"/>
            <a:ext cx="215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34" name="Rectangle 26">
            <a:extLst>
              <a:ext uri="{FF2B5EF4-FFF2-40B4-BE49-F238E27FC236}">
                <a16:creationId xmlns:a16="http://schemas.microsoft.com/office/drawing/2014/main" id="{D94D2034-BE1B-4D05-9118-C3E011C14A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800" y="4000500"/>
            <a:ext cx="1651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35" name="Rectangle 27">
            <a:extLst>
              <a:ext uri="{FF2B5EF4-FFF2-40B4-BE49-F238E27FC236}">
                <a16:creationId xmlns:a16="http://schemas.microsoft.com/office/drawing/2014/main" id="{6A92728A-8CA3-40FF-B452-304AFC5789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4675" y="4529138"/>
            <a:ext cx="13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436" name="Rectangle 28">
            <a:extLst>
              <a:ext uri="{FF2B5EF4-FFF2-40B4-BE49-F238E27FC236}">
                <a16:creationId xmlns:a16="http://schemas.microsoft.com/office/drawing/2014/main" id="{4FF8801C-A6AB-4077-8BD7-384FC706FB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513" y="4989513"/>
            <a:ext cx="190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2075" name="Picture 29">
            <a:extLst>
              <a:ext uri="{FF2B5EF4-FFF2-40B4-BE49-F238E27FC236}">
                <a16:creationId xmlns:a16="http://schemas.microsoft.com/office/drawing/2014/main" id="{690B4A93-B6F6-423F-B9BD-CBE0DF52EC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2416175"/>
            <a:ext cx="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38" name="Rectangle 30">
            <a:extLst>
              <a:ext uri="{FF2B5EF4-FFF2-40B4-BE49-F238E27FC236}">
                <a16:creationId xmlns:a16="http://schemas.microsoft.com/office/drawing/2014/main" id="{1A0BBFEA-ACAA-46B4-A432-3D1BAA0A6A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1644650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Rectangle 31">
            <a:extLst>
              <a:ext uri="{FF2B5EF4-FFF2-40B4-BE49-F238E27FC236}">
                <a16:creationId xmlns:a16="http://schemas.microsoft.com/office/drawing/2014/main" id="{C0363F9F-3032-47A0-8E7C-085CAA1239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813" y="1779588"/>
            <a:ext cx="858837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 b="1">
                <a:solidFill>
                  <a:srgbClr val="000000"/>
                </a:solidFill>
              </a:rPr>
              <a:t>Problème légal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78" name="Rectangle 32">
            <a:extLst>
              <a:ext uri="{FF2B5EF4-FFF2-40B4-BE49-F238E27FC236}">
                <a16:creationId xmlns:a16="http://schemas.microsoft.com/office/drawing/2014/main" id="{528E2D4C-B419-48CB-BC80-8F0E37D04A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700213"/>
            <a:ext cx="10604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soumise à une loi ou une norme interne.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79" name="Rectangle 33">
            <a:extLst>
              <a:ext uri="{FF2B5EF4-FFF2-40B4-BE49-F238E27FC236}">
                <a16:creationId xmlns:a16="http://schemas.microsoft.com/office/drawing/2014/main" id="{0760808F-4867-4A90-B139-83B619D193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38475" y="1708150"/>
            <a:ext cx="83820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700">
                <a:solidFill>
                  <a:srgbClr val="000000"/>
                </a:solidFill>
              </a:rPr>
              <a:t>N’est pas soumise à une loi ou une norme interne.</a:t>
            </a:r>
            <a:endParaRPr lang="en-US" altLang="fr-FR" sz="700">
              <a:solidFill>
                <a:srgbClr val="000000"/>
              </a:solidFill>
            </a:endParaRPr>
          </a:p>
        </p:txBody>
      </p:sp>
      <p:grpSp>
        <p:nvGrpSpPr>
          <p:cNvPr id="2080" name="Group 34">
            <a:extLst>
              <a:ext uri="{FF2B5EF4-FFF2-40B4-BE49-F238E27FC236}">
                <a16:creationId xmlns:a16="http://schemas.microsoft.com/office/drawing/2014/main" id="{ECE2FDFC-868E-4A01-9BF8-DB09B30A6F3F}"/>
              </a:ext>
            </a:extLst>
          </p:cNvPr>
          <p:cNvGrpSpPr>
            <a:grpSpLocks/>
          </p:cNvGrpSpPr>
          <p:nvPr/>
        </p:nvGrpSpPr>
        <p:grpSpPr bwMode="auto">
          <a:xfrm>
            <a:off x="2252663" y="1379538"/>
            <a:ext cx="225425" cy="215900"/>
            <a:chOff x="2426" y="1480"/>
            <a:chExt cx="142" cy="136"/>
          </a:xfrm>
        </p:grpSpPr>
        <p:sp>
          <p:nvSpPr>
            <p:cNvPr id="2281" name="Oval 35">
              <a:extLst>
                <a:ext uri="{FF2B5EF4-FFF2-40B4-BE49-F238E27FC236}">
                  <a16:creationId xmlns:a16="http://schemas.microsoft.com/office/drawing/2014/main" id="{0F6A9684-4F86-4A7D-937F-C9A637BE0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26" y="1480"/>
              <a:ext cx="136" cy="136"/>
            </a:xfrm>
            <a:prstGeom prst="ellipse">
              <a:avLst/>
            </a:prstGeom>
            <a:solidFill>
              <a:srgbClr val="FF00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000080"/>
                </a:buClr>
                <a:buSzPct val="90000"/>
                <a:buFont typeface="Monotype Sorts"/>
                <a:buNone/>
              </a:pPr>
              <a:endParaRPr lang="fr-FR" altLang="fr-FR" sz="1000" b="1">
                <a:solidFill>
                  <a:schemeClr val="bg1"/>
                </a:solidFill>
              </a:endParaRPr>
            </a:p>
          </p:txBody>
        </p:sp>
        <p:sp>
          <p:nvSpPr>
            <p:cNvPr id="2282" name="Text Box 36">
              <a:extLst>
                <a:ext uri="{FF2B5EF4-FFF2-40B4-BE49-F238E27FC236}">
                  <a16:creationId xmlns:a16="http://schemas.microsoft.com/office/drawing/2014/main" id="{31A79879-666E-42E7-A792-889AE45AF5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6" y="1495"/>
              <a:ext cx="1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623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00FFB2"/>
                </a:buClr>
                <a:buSzPct val="90000"/>
                <a:buFont typeface="Monotype Sorts"/>
                <a:buNone/>
              </a:pPr>
              <a:r>
                <a:rPr lang="pt-BR" altLang="fr-FR" sz="1000" b="1">
                  <a:solidFill>
                    <a:schemeClr val="bg1"/>
                  </a:solidFill>
                </a:rPr>
                <a:t>A</a:t>
              </a:r>
            </a:p>
          </p:txBody>
        </p:sp>
      </p:grpSp>
      <p:grpSp>
        <p:nvGrpSpPr>
          <p:cNvPr id="2081" name="Group 37">
            <a:extLst>
              <a:ext uri="{FF2B5EF4-FFF2-40B4-BE49-F238E27FC236}">
                <a16:creationId xmlns:a16="http://schemas.microsoft.com/office/drawing/2014/main" id="{85001E48-BBFC-4846-8CDA-8C7B4EEBB0FD}"/>
              </a:ext>
            </a:extLst>
          </p:cNvPr>
          <p:cNvGrpSpPr>
            <a:grpSpLocks/>
          </p:cNvGrpSpPr>
          <p:nvPr/>
        </p:nvGrpSpPr>
        <p:grpSpPr bwMode="auto">
          <a:xfrm>
            <a:off x="3343275" y="1382713"/>
            <a:ext cx="225425" cy="215900"/>
            <a:chOff x="2557" y="1616"/>
            <a:chExt cx="142" cy="136"/>
          </a:xfrm>
        </p:grpSpPr>
        <p:sp>
          <p:nvSpPr>
            <p:cNvPr id="2279" name="Oval 38">
              <a:extLst>
                <a:ext uri="{FF2B5EF4-FFF2-40B4-BE49-F238E27FC236}">
                  <a16:creationId xmlns:a16="http://schemas.microsoft.com/office/drawing/2014/main" id="{4A36E721-D844-4369-96E7-EF3A7908DB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2" y="1616"/>
              <a:ext cx="136" cy="136"/>
            </a:xfrm>
            <a:prstGeom prst="ellipse">
              <a:avLst/>
            </a:prstGeom>
            <a:solidFill>
              <a:srgbClr val="FFCC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000080"/>
                </a:buClr>
                <a:buSzPct val="90000"/>
                <a:buFont typeface="Monotype Sorts"/>
                <a:buNone/>
              </a:pPr>
              <a:endParaRPr lang="fr-FR" altLang="fr-FR" sz="1000" b="1">
                <a:solidFill>
                  <a:schemeClr val="bg1"/>
                </a:solidFill>
              </a:endParaRPr>
            </a:p>
          </p:txBody>
        </p:sp>
        <p:sp>
          <p:nvSpPr>
            <p:cNvPr id="2280" name="Text Box 39">
              <a:extLst>
                <a:ext uri="{FF2B5EF4-FFF2-40B4-BE49-F238E27FC236}">
                  <a16:creationId xmlns:a16="http://schemas.microsoft.com/office/drawing/2014/main" id="{AE0995CE-44A4-4179-89A1-B58F9B651C0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57" y="1631"/>
              <a:ext cx="1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623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00FFB2"/>
                </a:buClr>
                <a:buSzPct val="90000"/>
                <a:buFont typeface="Monotype Sorts"/>
                <a:buNone/>
              </a:pPr>
              <a:r>
                <a:rPr lang="pt-BR" altLang="fr-FR" sz="1000" b="1">
                  <a:solidFill>
                    <a:schemeClr val="bg1"/>
                  </a:solidFill>
                </a:rPr>
                <a:t>B</a:t>
              </a:r>
            </a:p>
          </p:txBody>
        </p:sp>
      </p:grpSp>
      <p:grpSp>
        <p:nvGrpSpPr>
          <p:cNvPr id="2082" name="Group 40">
            <a:extLst>
              <a:ext uri="{FF2B5EF4-FFF2-40B4-BE49-F238E27FC236}">
                <a16:creationId xmlns:a16="http://schemas.microsoft.com/office/drawing/2014/main" id="{DC55F42D-5F3C-4C83-8D7D-3CB937E0E144}"/>
              </a:ext>
            </a:extLst>
          </p:cNvPr>
          <p:cNvGrpSpPr>
            <a:grpSpLocks/>
          </p:cNvGrpSpPr>
          <p:nvPr/>
        </p:nvGrpSpPr>
        <p:grpSpPr bwMode="auto">
          <a:xfrm>
            <a:off x="4430713" y="1385888"/>
            <a:ext cx="225425" cy="215900"/>
            <a:chOff x="5105" y="1594"/>
            <a:chExt cx="142" cy="136"/>
          </a:xfrm>
        </p:grpSpPr>
        <p:sp>
          <p:nvSpPr>
            <p:cNvPr id="2277" name="Oval 41">
              <a:extLst>
                <a:ext uri="{FF2B5EF4-FFF2-40B4-BE49-F238E27FC236}">
                  <a16:creationId xmlns:a16="http://schemas.microsoft.com/office/drawing/2014/main" id="{CFA8468D-F248-4446-ADAB-28DB218A0E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9" y="1594"/>
              <a:ext cx="136" cy="136"/>
            </a:xfrm>
            <a:prstGeom prst="ellipse">
              <a:avLst/>
            </a:prstGeom>
            <a:solidFill>
              <a:srgbClr val="00FF00"/>
            </a:solidFill>
            <a:ln w="3175" algn="ctr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defTabSz="4445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defTabSz="4445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000080"/>
                </a:buClr>
                <a:buSzPct val="90000"/>
                <a:buFont typeface="Monotype Sorts"/>
                <a:buNone/>
              </a:pPr>
              <a:endParaRPr lang="fr-FR" altLang="fr-FR" sz="1000" b="1">
                <a:solidFill>
                  <a:schemeClr val="bg1"/>
                </a:solidFill>
              </a:endParaRPr>
            </a:p>
          </p:txBody>
        </p:sp>
        <p:sp>
          <p:nvSpPr>
            <p:cNvPr id="2278" name="Text Box 42">
              <a:extLst>
                <a:ext uri="{FF2B5EF4-FFF2-40B4-BE49-F238E27FC236}">
                  <a16:creationId xmlns:a16="http://schemas.microsoft.com/office/drawing/2014/main" id="{C1D0F01A-AF45-40EA-B352-798AF0AC70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05" y="1609"/>
              <a:ext cx="142" cy="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623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  <a:buClr>
                  <a:srgbClr val="00FFB2"/>
                </a:buClr>
                <a:buSzPct val="90000"/>
                <a:buFont typeface="Monotype Sorts"/>
                <a:buNone/>
              </a:pPr>
              <a:r>
                <a:rPr lang="pt-BR" altLang="fr-FR" sz="1000" b="1">
                  <a:solidFill>
                    <a:schemeClr val="bg1"/>
                  </a:solidFill>
                </a:rPr>
                <a:t>C</a:t>
              </a:r>
            </a:p>
          </p:txBody>
        </p:sp>
      </p:grpSp>
      <p:sp>
        <p:nvSpPr>
          <p:cNvPr id="2083" name="Text Box 43">
            <a:extLst>
              <a:ext uri="{FF2B5EF4-FFF2-40B4-BE49-F238E27FC236}">
                <a16:creationId xmlns:a16="http://schemas.microsoft.com/office/drawing/2014/main" id="{2EE9F528-BE94-4BF4-A215-91D6D705BB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1943100"/>
            <a:ext cx="647700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fr-FR" sz="500">
                <a:solidFill>
                  <a:srgbClr val="000000"/>
                </a:solidFill>
              </a:rPr>
              <a:t>(Compliance)</a:t>
            </a:r>
          </a:p>
        </p:txBody>
      </p:sp>
      <p:sp>
        <p:nvSpPr>
          <p:cNvPr id="2084" name="Rectangle 44">
            <a:extLst>
              <a:ext uri="{FF2B5EF4-FFF2-40B4-BE49-F238E27FC236}">
                <a16:creationId xmlns:a16="http://schemas.microsoft.com/office/drawing/2014/main" id="{27488C66-665A-4A3B-9C21-29B1BC1FC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46400" y="2146300"/>
            <a:ext cx="1008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600">
                <a:solidFill>
                  <a:srgbClr val="000000"/>
                </a:solidFill>
              </a:rPr>
              <a:t>Risque mineur d’accidents (petite fuite facilement contrôlables, dégât matériel faible, sans risque pour les personne)</a:t>
            </a:r>
            <a:endParaRPr lang="fr-FR" altLang="fr-FR" sz="600">
              <a:latin typeface="Times New Roman" panose="02020603050405020304" pitchFamily="18" charset="0"/>
            </a:endParaRPr>
          </a:p>
        </p:txBody>
      </p:sp>
      <p:sp>
        <p:nvSpPr>
          <p:cNvPr id="2085" name="Text Box 45">
            <a:extLst>
              <a:ext uri="{FF2B5EF4-FFF2-40B4-BE49-F238E27FC236}">
                <a16:creationId xmlns:a16="http://schemas.microsoft.com/office/drawing/2014/main" id="{E7562592-F251-4CB2-AEC3-9BED8EBCA3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2420938"/>
            <a:ext cx="574675" cy="28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fr-FR" sz="500">
                <a:solidFill>
                  <a:srgbClr val="000000"/>
                </a:solidFill>
              </a:rPr>
              <a:t>(Safety)</a:t>
            </a:r>
          </a:p>
          <a:p>
            <a:pPr algn="ctr" eaLnBrk="1" hangingPunct="1">
              <a:spcBef>
                <a:spcPct val="50000"/>
              </a:spcBef>
            </a:pPr>
            <a:r>
              <a:rPr lang="pt-BR" altLang="fr-FR" sz="500">
                <a:solidFill>
                  <a:srgbClr val="000000"/>
                </a:solidFill>
              </a:rPr>
              <a:t>(environment)</a:t>
            </a:r>
          </a:p>
        </p:txBody>
      </p:sp>
      <p:sp>
        <p:nvSpPr>
          <p:cNvPr id="2086" name="Text Box 46">
            <a:extLst>
              <a:ext uri="{FF2B5EF4-FFF2-40B4-BE49-F238E27FC236}">
                <a16:creationId xmlns:a16="http://schemas.microsoft.com/office/drawing/2014/main" id="{9EF81B43-BFA2-4F57-9920-9FED1F933B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990850"/>
            <a:ext cx="5032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fr-FR" sz="500">
                <a:solidFill>
                  <a:srgbClr val="000000"/>
                </a:solidFill>
              </a:rPr>
              <a:t>(Quality)</a:t>
            </a:r>
          </a:p>
        </p:txBody>
      </p:sp>
      <p:sp>
        <p:nvSpPr>
          <p:cNvPr id="2087" name="Rectangle 47">
            <a:extLst>
              <a:ext uri="{FF2B5EF4-FFF2-40B4-BE49-F238E27FC236}">
                <a16:creationId xmlns:a16="http://schemas.microsoft.com/office/drawing/2014/main" id="{057360EB-5688-41A1-937F-964245EC91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663" y="3513138"/>
            <a:ext cx="1114425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16h/ jour (2 équipes)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88" name="Rectangle 48">
            <a:extLst>
              <a:ext uri="{FF2B5EF4-FFF2-40B4-BE49-F238E27FC236}">
                <a16:creationId xmlns:a16="http://schemas.microsoft.com/office/drawing/2014/main" id="{BCA00191-C3C3-4F9D-9D17-FC4725C23D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7325" y="3508375"/>
            <a:ext cx="1044575" cy="106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8h/ jour (1 équipe)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89" name="Text Box 49">
            <a:extLst>
              <a:ext uri="{FF2B5EF4-FFF2-40B4-BE49-F238E27FC236}">
                <a16:creationId xmlns:a16="http://schemas.microsoft.com/office/drawing/2014/main" id="{E28C3C57-39D8-4E5C-8269-C061C2E6A3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63" y="3627438"/>
            <a:ext cx="468312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fr-FR" sz="600">
                <a:solidFill>
                  <a:srgbClr val="000000"/>
                </a:solidFill>
              </a:rPr>
              <a:t>(Work)</a:t>
            </a:r>
          </a:p>
        </p:txBody>
      </p:sp>
      <p:sp>
        <p:nvSpPr>
          <p:cNvPr id="2090" name="Text Box 50">
            <a:extLst>
              <a:ext uri="{FF2B5EF4-FFF2-40B4-BE49-F238E27FC236}">
                <a16:creationId xmlns:a16="http://schemas.microsoft.com/office/drawing/2014/main" id="{A9EBC818-3B22-4E42-9477-CC6F178103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700" y="4222750"/>
            <a:ext cx="57467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fr-FR" sz="600">
                <a:solidFill>
                  <a:srgbClr val="000000"/>
                </a:solidFill>
              </a:rPr>
              <a:t>(Delivery)</a:t>
            </a:r>
          </a:p>
        </p:txBody>
      </p:sp>
      <p:sp>
        <p:nvSpPr>
          <p:cNvPr id="2091" name="Rectangle 51">
            <a:extLst>
              <a:ext uri="{FF2B5EF4-FFF2-40B4-BE49-F238E27FC236}">
                <a16:creationId xmlns:a16="http://schemas.microsoft.com/office/drawing/2014/main" id="{B74BD6A4-0FD3-4BA7-89BE-5F2D5AB2EE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475" y="4603750"/>
            <a:ext cx="9096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La dernière panne a eu lieu il y a moins de 2 mois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92" name="Rectangle 52">
            <a:extLst>
              <a:ext uri="{FF2B5EF4-FFF2-40B4-BE49-F238E27FC236}">
                <a16:creationId xmlns:a16="http://schemas.microsoft.com/office/drawing/2014/main" id="{0A5899D0-8FD8-4B11-9098-E76BF9788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40200" y="4581525"/>
            <a:ext cx="81438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La dernière panne a eu lieu il y a plus de 6 mois.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93" name="Text Box 53">
            <a:extLst>
              <a:ext uri="{FF2B5EF4-FFF2-40B4-BE49-F238E27FC236}">
                <a16:creationId xmlns:a16="http://schemas.microsoft.com/office/drawing/2014/main" id="{AF491125-0745-4730-B0BD-69BCCA5C6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13" y="4738688"/>
            <a:ext cx="568325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fr-FR" sz="500">
                <a:solidFill>
                  <a:srgbClr val="000000"/>
                </a:solidFill>
              </a:rPr>
              <a:t>(Frequency)</a:t>
            </a:r>
          </a:p>
        </p:txBody>
      </p:sp>
      <p:sp>
        <p:nvSpPr>
          <p:cNvPr id="2094" name="Text Box 54">
            <a:extLst>
              <a:ext uri="{FF2B5EF4-FFF2-40B4-BE49-F238E27FC236}">
                <a16:creationId xmlns:a16="http://schemas.microsoft.com/office/drawing/2014/main" id="{52D0CE43-E9C9-4C41-BD48-FDF1EB166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988" y="5195888"/>
            <a:ext cx="5048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fr-FR" sz="600">
                <a:solidFill>
                  <a:srgbClr val="000000"/>
                </a:solidFill>
              </a:rPr>
              <a:t>(Mainte-nability)</a:t>
            </a:r>
          </a:p>
        </p:txBody>
      </p:sp>
      <p:sp>
        <p:nvSpPr>
          <p:cNvPr id="2095" name="Rectangle 55">
            <a:extLst>
              <a:ext uri="{FF2B5EF4-FFF2-40B4-BE49-F238E27FC236}">
                <a16:creationId xmlns:a16="http://schemas.microsoft.com/office/drawing/2014/main" id="{51E66B5A-A98F-4C96-AA81-8B3B9A76E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5475" y="5113338"/>
            <a:ext cx="909638" cy="10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MTTR supérieur à 2h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96" name="Rectangle 56">
            <a:extLst>
              <a:ext uri="{FF2B5EF4-FFF2-40B4-BE49-F238E27FC236}">
                <a16:creationId xmlns:a16="http://schemas.microsoft.com/office/drawing/2014/main" id="{081B14D8-4169-4DBD-88D2-7B78CF9367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8788" y="5113338"/>
            <a:ext cx="909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fr-FR" sz="700">
                <a:solidFill>
                  <a:srgbClr val="000000"/>
                </a:solidFill>
              </a:rPr>
              <a:t>MTTR de 45 minutes à 2h</a:t>
            </a:r>
            <a:endParaRPr lang="en-US" altLang="fr-FR" sz="2400">
              <a:latin typeface="Times New Roman" panose="02020603050405020304" pitchFamily="18" charset="0"/>
            </a:endParaRPr>
          </a:p>
        </p:txBody>
      </p:sp>
      <p:sp>
        <p:nvSpPr>
          <p:cNvPr id="2097" name="Rectangle 57">
            <a:extLst>
              <a:ext uri="{FF2B5EF4-FFF2-40B4-BE49-F238E27FC236}">
                <a16:creationId xmlns:a16="http://schemas.microsoft.com/office/drawing/2014/main" id="{5CE21DD4-996A-4A63-90A1-233336F5C7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6225" y="5113338"/>
            <a:ext cx="909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MTTR inférieur à 45 minutes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098" name="Text Box 58">
            <a:extLst>
              <a:ext uri="{FF2B5EF4-FFF2-40B4-BE49-F238E27FC236}">
                <a16:creationId xmlns:a16="http://schemas.microsoft.com/office/drawing/2014/main" id="{BD11C302-55D1-490E-B4FD-ED2331DBCE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3082925"/>
            <a:ext cx="576262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fr-FR" sz="500">
                <a:solidFill>
                  <a:srgbClr val="000000"/>
                </a:solidFill>
              </a:rPr>
              <a:t>(Food Safety)</a:t>
            </a:r>
          </a:p>
        </p:txBody>
      </p:sp>
      <p:sp>
        <p:nvSpPr>
          <p:cNvPr id="2099" name="Text Box 59">
            <a:extLst>
              <a:ext uri="{FF2B5EF4-FFF2-40B4-BE49-F238E27FC236}">
                <a16:creationId xmlns:a16="http://schemas.microsoft.com/office/drawing/2014/main" id="{F89DA3B8-E712-4282-870E-F1C2BE8795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3" y="1855788"/>
            <a:ext cx="50323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fr-FR" sz="500">
                <a:solidFill>
                  <a:srgbClr val="000000"/>
                </a:solidFill>
              </a:rPr>
              <a:t>(Law)</a:t>
            </a:r>
          </a:p>
        </p:txBody>
      </p:sp>
      <p:sp>
        <p:nvSpPr>
          <p:cNvPr id="2100" name="Line 60">
            <a:extLst>
              <a:ext uri="{FF2B5EF4-FFF2-40B4-BE49-F238E27FC236}">
                <a16:creationId xmlns:a16="http://schemas.microsoft.com/office/drawing/2014/main" id="{74BA77AF-392F-45CB-A25B-06E6E6A356A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1813" y="1125538"/>
            <a:ext cx="3240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1" name="Line 61">
            <a:extLst>
              <a:ext uri="{FF2B5EF4-FFF2-40B4-BE49-F238E27FC236}">
                <a16:creationId xmlns:a16="http://schemas.microsoft.com/office/drawing/2014/main" id="{94E934BB-AAEB-44FA-BEE9-05241861B87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01813" y="1347788"/>
            <a:ext cx="324008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2" name="Line 62">
            <a:extLst>
              <a:ext uri="{FF2B5EF4-FFF2-40B4-BE49-F238E27FC236}">
                <a16:creationId xmlns:a16="http://schemas.microsoft.com/office/drawing/2014/main" id="{06558139-3BEC-4BEA-B0C5-B3BF40057D9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388" y="1630363"/>
            <a:ext cx="4608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3" name="Line 63">
            <a:extLst>
              <a:ext uri="{FF2B5EF4-FFF2-40B4-BE49-F238E27FC236}">
                <a16:creationId xmlns:a16="http://schemas.microsoft.com/office/drawing/2014/main" id="{65AFAA71-4A15-42C4-9E26-5A9A811F1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2133600"/>
            <a:ext cx="4608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4" name="Line 64">
            <a:extLst>
              <a:ext uri="{FF2B5EF4-FFF2-40B4-BE49-F238E27FC236}">
                <a16:creationId xmlns:a16="http://schemas.microsoft.com/office/drawing/2014/main" id="{A69B85C2-46DD-43C7-91B9-1781F4254F7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388" y="2722563"/>
            <a:ext cx="4608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5" name="Line 65">
            <a:extLst>
              <a:ext uri="{FF2B5EF4-FFF2-40B4-BE49-F238E27FC236}">
                <a16:creationId xmlns:a16="http://schemas.microsoft.com/office/drawing/2014/main" id="{0B8F9883-A0AC-459C-AC62-07D712A839E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388" y="3332163"/>
            <a:ext cx="4608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6" name="Line 66">
            <a:extLst>
              <a:ext uri="{FF2B5EF4-FFF2-40B4-BE49-F238E27FC236}">
                <a16:creationId xmlns:a16="http://schemas.microsoft.com/office/drawing/2014/main" id="{4756C424-F94E-475D-BA87-7DE6E55425C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388" y="3894138"/>
            <a:ext cx="4608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7" name="Line 67">
            <a:extLst>
              <a:ext uri="{FF2B5EF4-FFF2-40B4-BE49-F238E27FC236}">
                <a16:creationId xmlns:a16="http://schemas.microsoft.com/office/drawing/2014/main" id="{30EAAB15-65E7-4275-9B9F-35DBDD4B792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388" y="4510088"/>
            <a:ext cx="4608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8" name="Line 68">
            <a:extLst>
              <a:ext uri="{FF2B5EF4-FFF2-40B4-BE49-F238E27FC236}">
                <a16:creationId xmlns:a16="http://schemas.microsoft.com/office/drawing/2014/main" id="{BA6A5030-14D5-4224-A113-F3306BCC54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388" y="4948238"/>
            <a:ext cx="4608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09" name="Line 69">
            <a:extLst>
              <a:ext uri="{FF2B5EF4-FFF2-40B4-BE49-F238E27FC236}">
                <a16:creationId xmlns:a16="http://schemas.microsoft.com/office/drawing/2014/main" id="{DBD36228-D96A-4820-96B3-0F73D76F69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388" y="5524500"/>
            <a:ext cx="4608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0" name="Line 70">
            <a:extLst>
              <a:ext uri="{FF2B5EF4-FFF2-40B4-BE49-F238E27FC236}">
                <a16:creationId xmlns:a16="http://schemas.microsoft.com/office/drawing/2014/main" id="{9D2C06AB-1733-480A-9879-2F2BE00B5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6021388"/>
            <a:ext cx="46085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7479" name="Rectangle 71">
            <a:extLst>
              <a:ext uri="{FF2B5EF4-FFF2-40B4-BE49-F238E27FC236}">
                <a16:creationId xmlns:a16="http://schemas.microsoft.com/office/drawing/2014/main" id="{711509D9-199C-4BC0-8EBD-03480EC0A0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150" y="5570538"/>
            <a:ext cx="165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endParaRPr lang="en-US" sz="24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12" name="Text Box 72">
            <a:extLst>
              <a:ext uri="{FF2B5EF4-FFF2-40B4-BE49-F238E27FC236}">
                <a16:creationId xmlns:a16="http://schemas.microsoft.com/office/drawing/2014/main" id="{B4F9D41C-4553-41A1-B1D4-933AB4198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8" y="5794375"/>
            <a:ext cx="5683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fr-FR" sz="600">
                <a:solidFill>
                  <a:srgbClr val="000000"/>
                </a:solidFill>
              </a:rPr>
              <a:t>(Cost)</a:t>
            </a:r>
          </a:p>
        </p:txBody>
      </p:sp>
      <p:sp>
        <p:nvSpPr>
          <p:cNvPr id="2113" name="Rectangle 73">
            <a:extLst>
              <a:ext uri="{FF2B5EF4-FFF2-40B4-BE49-F238E27FC236}">
                <a16:creationId xmlns:a16="http://schemas.microsoft.com/office/drawing/2014/main" id="{7EE6ACCA-CA84-4E46-A924-A54F584E80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3763" y="5556250"/>
            <a:ext cx="858837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 b="1">
                <a:solidFill>
                  <a:srgbClr val="000000"/>
                </a:solidFill>
              </a:rPr>
              <a:t>Cout moyen de maintenance effectuées (données historiques)</a:t>
            </a:r>
            <a:endParaRPr lang="fr-FR" altLang="fr-FR" sz="700">
              <a:latin typeface="Times New Roman" panose="02020603050405020304" pitchFamily="18" charset="0"/>
            </a:endParaRPr>
          </a:p>
        </p:txBody>
      </p:sp>
      <p:sp>
        <p:nvSpPr>
          <p:cNvPr id="2114" name="Line 74">
            <a:extLst>
              <a:ext uri="{FF2B5EF4-FFF2-40B4-BE49-F238E27FC236}">
                <a16:creationId xmlns:a16="http://schemas.microsoft.com/office/drawing/2014/main" id="{61856C19-07C0-4B32-BD56-F1FA55621CC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3388" y="1635125"/>
            <a:ext cx="0" cy="4392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5" name="Line 75">
            <a:extLst>
              <a:ext uri="{FF2B5EF4-FFF2-40B4-BE49-F238E27FC236}">
                <a16:creationId xmlns:a16="http://schemas.microsoft.com/office/drawing/2014/main" id="{D7AC1935-E82E-4534-85FE-9340672BEA3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55663" y="1631950"/>
            <a:ext cx="0" cy="43926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6" name="Line 76">
            <a:extLst>
              <a:ext uri="{FF2B5EF4-FFF2-40B4-BE49-F238E27FC236}">
                <a16:creationId xmlns:a16="http://schemas.microsoft.com/office/drawing/2014/main" id="{59BECCFD-2DED-4DBD-B01B-B57DB8AB002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01813" y="1125538"/>
            <a:ext cx="0" cy="4895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7" name="Line 77">
            <a:extLst>
              <a:ext uri="{FF2B5EF4-FFF2-40B4-BE49-F238E27FC236}">
                <a16:creationId xmlns:a16="http://schemas.microsoft.com/office/drawing/2014/main" id="{77BDDB14-FA7A-4746-9BC6-641F66E148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045075" y="1127125"/>
            <a:ext cx="0" cy="48958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8" name="Line 78">
            <a:extLst>
              <a:ext uri="{FF2B5EF4-FFF2-40B4-BE49-F238E27FC236}">
                <a16:creationId xmlns:a16="http://schemas.microsoft.com/office/drawing/2014/main" id="{ECE96389-6D97-4FCC-BF58-699FBBC9FBA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6713" y="1347788"/>
            <a:ext cx="0" cy="4679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19" name="Line 79">
            <a:extLst>
              <a:ext uri="{FF2B5EF4-FFF2-40B4-BE49-F238E27FC236}">
                <a16:creationId xmlns:a16="http://schemas.microsoft.com/office/drawing/2014/main" id="{DA3683AE-8B6C-4827-8EDD-1C5682ACC85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002088" y="1347788"/>
            <a:ext cx="0" cy="46799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120" name="Rectangle 80">
            <a:extLst>
              <a:ext uri="{FF2B5EF4-FFF2-40B4-BE49-F238E27FC236}">
                <a16:creationId xmlns:a16="http://schemas.microsoft.com/office/drawing/2014/main" id="{82D914A1-A7B3-4045-ACB1-52378C16F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98650" y="5654675"/>
            <a:ext cx="9096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Coût moyen supérieur à  4000€ 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121" name="Rectangle 81">
            <a:extLst>
              <a:ext uri="{FF2B5EF4-FFF2-40B4-BE49-F238E27FC236}">
                <a16:creationId xmlns:a16="http://schemas.microsoft.com/office/drawing/2014/main" id="{E9797F89-A6AC-49AC-B112-D06669525F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5613" y="5614988"/>
            <a:ext cx="909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Coût moyen entre 4000 et 1000 €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122" name="Rectangle 82">
            <a:extLst>
              <a:ext uri="{FF2B5EF4-FFF2-40B4-BE49-F238E27FC236}">
                <a16:creationId xmlns:a16="http://schemas.microsoft.com/office/drawing/2014/main" id="{2786AA00-A0AC-4D28-B7FF-9F1B844B9F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763" y="5651500"/>
            <a:ext cx="909637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>
                <a:solidFill>
                  <a:srgbClr val="000000"/>
                </a:solidFill>
              </a:rPr>
              <a:t>Coût moyen inférieur à 1000 €</a:t>
            </a:r>
            <a:endParaRPr lang="fr-FR" altLang="fr-FR" sz="2400">
              <a:latin typeface="Times New Roman" panose="02020603050405020304" pitchFamily="18" charset="0"/>
            </a:endParaRPr>
          </a:p>
        </p:txBody>
      </p:sp>
      <p:sp>
        <p:nvSpPr>
          <p:cNvPr id="2276" name="Text Box 85">
            <a:extLst>
              <a:ext uri="{FF2B5EF4-FFF2-40B4-BE49-F238E27FC236}">
                <a16:creationId xmlns:a16="http://schemas.microsoft.com/office/drawing/2014/main" id="{D95720BE-2C03-4C73-96C5-2CBD2B049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488" y="6021388"/>
            <a:ext cx="446405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BR" altLang="fr-FR" sz="1100" b="1">
                <a:solidFill>
                  <a:srgbClr val="FF0000"/>
                </a:solidFill>
              </a:rPr>
              <a:t>IMPORTANT:</a:t>
            </a:r>
            <a:endParaRPr lang="pt-BR" altLang="fr-FR" sz="1100"/>
          </a:p>
        </p:txBody>
      </p:sp>
      <p:grpSp>
        <p:nvGrpSpPr>
          <p:cNvPr id="2124" name="Group 86">
            <a:extLst>
              <a:ext uri="{FF2B5EF4-FFF2-40B4-BE49-F238E27FC236}">
                <a16:creationId xmlns:a16="http://schemas.microsoft.com/office/drawing/2014/main" id="{A4E9B6A0-DA03-4A47-99CB-146151368DE0}"/>
              </a:ext>
            </a:extLst>
          </p:cNvPr>
          <p:cNvGrpSpPr>
            <a:grpSpLocks/>
          </p:cNvGrpSpPr>
          <p:nvPr/>
        </p:nvGrpSpPr>
        <p:grpSpPr bwMode="auto">
          <a:xfrm>
            <a:off x="5424488" y="1109663"/>
            <a:ext cx="3409950" cy="5635625"/>
            <a:chOff x="3334" y="675"/>
            <a:chExt cx="2148" cy="3550"/>
          </a:xfrm>
        </p:grpSpPr>
        <p:sp>
          <p:nvSpPr>
            <p:cNvPr id="2132" name="Rectangle 87">
              <a:extLst>
                <a:ext uri="{FF2B5EF4-FFF2-40B4-BE49-F238E27FC236}">
                  <a16:creationId xmlns:a16="http://schemas.microsoft.com/office/drawing/2014/main" id="{9E55A68D-38C2-4805-93C6-51FB46211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2" y="3789"/>
              <a:ext cx="680" cy="42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fr-FR" altLang="fr-FR" sz="2400">
                <a:latin typeface="Times New Roman" panose="02020603050405020304" pitchFamily="18" charset="0"/>
              </a:endParaRPr>
            </a:p>
          </p:txBody>
        </p:sp>
        <p:sp>
          <p:nvSpPr>
            <p:cNvPr id="2133" name="Rectangle 88">
              <a:extLst>
                <a:ext uri="{FF2B5EF4-FFF2-40B4-BE49-F238E27FC236}">
                  <a16:creationId xmlns:a16="http://schemas.microsoft.com/office/drawing/2014/main" id="{B0C2EF78-446A-4254-B204-FFE61435C1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34" y="3789"/>
              <a:ext cx="1470" cy="42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endParaRPr lang="fr-FR" altLang="fr-FR" sz="2400">
                <a:latin typeface="Times New Roman" panose="02020603050405020304" pitchFamily="18" charset="0"/>
              </a:endParaRPr>
            </a:p>
          </p:txBody>
        </p:sp>
        <p:sp>
          <p:nvSpPr>
            <p:cNvPr id="2134" name="AutoShape 89">
              <a:extLst>
                <a:ext uri="{FF2B5EF4-FFF2-40B4-BE49-F238E27FC236}">
                  <a16:creationId xmlns:a16="http://schemas.microsoft.com/office/drawing/2014/main" id="{4D0971F1-FFCD-460B-A081-B54256F82F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1020"/>
              <a:ext cx="492" cy="222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S</a:t>
              </a:r>
            </a:p>
          </p:txBody>
        </p:sp>
        <p:sp>
          <p:nvSpPr>
            <p:cNvPr id="2135" name="AutoShape 90">
              <a:extLst>
                <a:ext uri="{FF2B5EF4-FFF2-40B4-BE49-F238E27FC236}">
                  <a16:creationId xmlns:a16="http://schemas.microsoft.com/office/drawing/2014/main" id="{1BA01379-0D27-4FB5-A107-3ABD9FA4B6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1375"/>
              <a:ext cx="492" cy="223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Q</a:t>
              </a:r>
            </a:p>
          </p:txBody>
        </p:sp>
        <p:sp>
          <p:nvSpPr>
            <p:cNvPr id="2136" name="AutoShape 91">
              <a:extLst>
                <a:ext uri="{FF2B5EF4-FFF2-40B4-BE49-F238E27FC236}">
                  <a16:creationId xmlns:a16="http://schemas.microsoft.com/office/drawing/2014/main" id="{893B865D-2CFE-42F5-8C9E-2E5006DEF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" y="2271"/>
              <a:ext cx="492" cy="223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37" name="AutoShape 92">
              <a:extLst>
                <a:ext uri="{FF2B5EF4-FFF2-40B4-BE49-F238E27FC236}">
                  <a16:creationId xmlns:a16="http://schemas.microsoft.com/office/drawing/2014/main" id="{13A2B98F-6E09-4133-8296-89D5D47A39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" y="2717"/>
              <a:ext cx="492" cy="222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pt-BR" altLang="fr-FR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138" name="AutoShape 93">
              <a:extLst>
                <a:ext uri="{FF2B5EF4-FFF2-40B4-BE49-F238E27FC236}">
                  <a16:creationId xmlns:a16="http://schemas.microsoft.com/office/drawing/2014/main" id="{8B85CD4A-17C3-4286-9945-C2A6892A20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1736"/>
              <a:ext cx="492" cy="223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W</a:t>
              </a:r>
            </a:p>
          </p:txBody>
        </p:sp>
        <p:sp>
          <p:nvSpPr>
            <p:cNvPr id="2139" name="AutoShape 94">
              <a:extLst>
                <a:ext uri="{FF2B5EF4-FFF2-40B4-BE49-F238E27FC236}">
                  <a16:creationId xmlns:a16="http://schemas.microsoft.com/office/drawing/2014/main" id="{682A0AE1-7D83-4EB9-B127-899ABB9F09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2093"/>
              <a:ext cx="492" cy="222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2140" name="AutoShape 95">
              <a:extLst>
                <a:ext uri="{FF2B5EF4-FFF2-40B4-BE49-F238E27FC236}">
                  <a16:creationId xmlns:a16="http://schemas.microsoft.com/office/drawing/2014/main" id="{3B6EC3E6-1725-45F4-9564-BAF80F1B55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2494"/>
              <a:ext cx="492" cy="223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  <p:sp>
          <p:nvSpPr>
            <p:cNvPr id="2141" name="Rectangle 96">
              <a:extLst>
                <a:ext uri="{FF2B5EF4-FFF2-40B4-BE49-F238E27FC236}">
                  <a16:creationId xmlns:a16="http://schemas.microsoft.com/office/drawing/2014/main" id="{FB365490-C1F1-480F-9FFB-228588642D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85" y="3886"/>
              <a:ext cx="326" cy="19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2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2142" name="Line 97">
              <a:extLst>
                <a:ext uri="{FF2B5EF4-FFF2-40B4-BE49-F238E27FC236}">
                  <a16:creationId xmlns:a16="http://schemas.microsoft.com/office/drawing/2014/main" id="{6C6A7826-DB8F-4D96-BC4F-604AE5CBB1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5" y="787"/>
              <a:ext cx="8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43" name="Line 98">
              <a:extLst>
                <a:ext uri="{FF2B5EF4-FFF2-40B4-BE49-F238E27FC236}">
                  <a16:creationId xmlns:a16="http://schemas.microsoft.com/office/drawing/2014/main" id="{16E91372-0513-434E-88E1-D011B616FE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49" y="2494"/>
              <a:ext cx="0" cy="2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44" name="Line 99">
              <a:extLst>
                <a:ext uri="{FF2B5EF4-FFF2-40B4-BE49-F238E27FC236}">
                  <a16:creationId xmlns:a16="http://schemas.microsoft.com/office/drawing/2014/main" id="{D6E84EEC-5C7B-4BCA-8707-EE99BFDC5D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6" y="1959"/>
              <a:ext cx="0" cy="1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45" name="Line 100">
              <a:extLst>
                <a:ext uri="{FF2B5EF4-FFF2-40B4-BE49-F238E27FC236}">
                  <a16:creationId xmlns:a16="http://schemas.microsoft.com/office/drawing/2014/main" id="{3281FED9-86F6-470B-8989-8CE8059FD2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6" y="2315"/>
              <a:ext cx="0" cy="1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46" name="Line 101">
              <a:extLst>
                <a:ext uri="{FF2B5EF4-FFF2-40B4-BE49-F238E27FC236}">
                  <a16:creationId xmlns:a16="http://schemas.microsoft.com/office/drawing/2014/main" id="{54EB8929-8426-4808-95DF-4A3F86A5A2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6" y="2717"/>
              <a:ext cx="0" cy="22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47" name="Line 102">
              <a:extLst>
                <a:ext uri="{FF2B5EF4-FFF2-40B4-BE49-F238E27FC236}">
                  <a16:creationId xmlns:a16="http://schemas.microsoft.com/office/drawing/2014/main" id="{F16F645F-954E-4337-BD09-E2B9A5F18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2" y="2202"/>
              <a:ext cx="4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48" name="Line 103">
              <a:extLst>
                <a:ext uri="{FF2B5EF4-FFF2-40B4-BE49-F238E27FC236}">
                  <a16:creationId xmlns:a16="http://schemas.microsoft.com/office/drawing/2014/main" id="{B3187A61-82F7-4E61-A0D4-D5ED4B7302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2" y="2605"/>
              <a:ext cx="4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49" name="Line 104">
              <a:extLst>
                <a:ext uri="{FF2B5EF4-FFF2-40B4-BE49-F238E27FC236}">
                  <a16:creationId xmlns:a16="http://schemas.microsoft.com/office/drawing/2014/main" id="{52D3B05E-3AA5-428B-BFA2-F9A4C672F0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2" y="3051"/>
              <a:ext cx="4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50" name="Line 105">
              <a:extLst>
                <a:ext uri="{FF2B5EF4-FFF2-40B4-BE49-F238E27FC236}">
                  <a16:creationId xmlns:a16="http://schemas.microsoft.com/office/drawing/2014/main" id="{6C33EA81-EA86-4897-B9D0-BBD35D2C19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5" y="2382"/>
              <a:ext cx="4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51" name="Line 106">
              <a:extLst>
                <a:ext uri="{FF2B5EF4-FFF2-40B4-BE49-F238E27FC236}">
                  <a16:creationId xmlns:a16="http://schemas.microsoft.com/office/drawing/2014/main" id="{49AAEAA8-9139-4E40-BD59-D2B040872D5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5" y="2828"/>
              <a:ext cx="4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52" name="Line 107">
              <a:extLst>
                <a:ext uri="{FF2B5EF4-FFF2-40B4-BE49-F238E27FC236}">
                  <a16:creationId xmlns:a16="http://schemas.microsoft.com/office/drawing/2014/main" id="{7F0594B6-38F0-40BE-AF77-64017F1891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97" y="3270"/>
              <a:ext cx="4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53" name="Line 108">
              <a:extLst>
                <a:ext uri="{FF2B5EF4-FFF2-40B4-BE49-F238E27FC236}">
                  <a16:creationId xmlns:a16="http://schemas.microsoft.com/office/drawing/2014/main" id="{DBD74B61-117C-4658-833B-337188A8BC4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39" y="1486"/>
              <a:ext cx="8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54" name="Line 109">
              <a:extLst>
                <a:ext uri="{FF2B5EF4-FFF2-40B4-BE49-F238E27FC236}">
                  <a16:creationId xmlns:a16="http://schemas.microsoft.com/office/drawing/2014/main" id="{E5DD2B72-AB65-4042-B077-0F0799B4071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9" y="1847"/>
              <a:ext cx="4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55" name="Line 110">
              <a:extLst>
                <a:ext uri="{FF2B5EF4-FFF2-40B4-BE49-F238E27FC236}">
                  <a16:creationId xmlns:a16="http://schemas.microsoft.com/office/drawing/2014/main" id="{B4B2E853-1498-4B1B-A8F0-28C827BF6D9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9" y="3519"/>
              <a:ext cx="4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56" name="Text Box 111">
              <a:extLst>
                <a:ext uri="{FF2B5EF4-FFF2-40B4-BE49-F238E27FC236}">
                  <a16:creationId xmlns:a16="http://schemas.microsoft.com/office/drawing/2014/main" id="{B68E231F-62F6-451B-8DA5-96264CEFA35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86" y="4071"/>
              <a:ext cx="1249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altLang="fr-FR" sz="1000" b="1">
                  <a:solidFill>
                    <a:srgbClr val="000000"/>
                  </a:solidFill>
                </a:rPr>
                <a:t>PM - Planned Maintenance</a:t>
              </a:r>
            </a:p>
          </p:txBody>
        </p:sp>
        <p:grpSp>
          <p:nvGrpSpPr>
            <p:cNvPr id="2157" name="Group 112">
              <a:extLst>
                <a:ext uri="{FF2B5EF4-FFF2-40B4-BE49-F238E27FC236}">
                  <a16:creationId xmlns:a16="http://schemas.microsoft.com/office/drawing/2014/main" id="{C093C23B-F9EB-4623-A498-729849C9D38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5" y="1155"/>
              <a:ext cx="142" cy="136"/>
              <a:chOff x="2426" y="1480"/>
              <a:chExt cx="142" cy="136"/>
            </a:xfrm>
          </p:grpSpPr>
          <p:sp>
            <p:nvSpPr>
              <p:cNvPr id="2273" name="Oval 113">
                <a:extLst>
                  <a:ext uri="{FF2B5EF4-FFF2-40B4-BE49-F238E27FC236}">
                    <a16:creationId xmlns:a16="http://schemas.microsoft.com/office/drawing/2014/main" id="{42F1CA4C-775E-4AF0-B035-5D310460B2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74" name="Text Box 114">
                <a:extLst>
                  <a:ext uri="{FF2B5EF4-FFF2-40B4-BE49-F238E27FC236}">
                    <a16:creationId xmlns:a16="http://schemas.microsoft.com/office/drawing/2014/main" id="{03FA9E9C-D200-4838-9101-73DFD65E1E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495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2158" name="Group 115">
              <a:extLst>
                <a:ext uri="{FF2B5EF4-FFF2-40B4-BE49-F238E27FC236}">
                  <a16:creationId xmlns:a16="http://schemas.microsoft.com/office/drawing/2014/main" id="{66F7CB61-8DFB-4C2B-989D-8E2163DD62F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2" y="1208"/>
              <a:ext cx="142" cy="136"/>
              <a:chOff x="2557" y="1616"/>
              <a:chExt cx="142" cy="136"/>
            </a:xfrm>
          </p:grpSpPr>
          <p:sp>
            <p:nvSpPr>
              <p:cNvPr id="2271" name="Oval 116">
                <a:extLst>
                  <a:ext uri="{FF2B5EF4-FFF2-40B4-BE49-F238E27FC236}">
                    <a16:creationId xmlns:a16="http://schemas.microsoft.com/office/drawing/2014/main" id="{567FBFFC-6090-4038-83EE-EFA39FB8368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616"/>
                <a:ext cx="136" cy="136"/>
              </a:xfrm>
              <a:prstGeom prst="ellipse">
                <a:avLst/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72" name="Text Box 117">
                <a:extLst>
                  <a:ext uri="{FF2B5EF4-FFF2-40B4-BE49-F238E27FC236}">
                    <a16:creationId xmlns:a16="http://schemas.microsoft.com/office/drawing/2014/main" id="{1C077049-D82E-4088-9B48-F691FFAC5DA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7" y="1631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2159" name="Group 118">
              <a:extLst>
                <a:ext uri="{FF2B5EF4-FFF2-40B4-BE49-F238E27FC236}">
                  <a16:creationId xmlns:a16="http://schemas.microsoft.com/office/drawing/2014/main" id="{CA5C38E0-8C6C-4C83-A2D5-CFB0339F11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6" y="1208"/>
              <a:ext cx="142" cy="136"/>
              <a:chOff x="5105" y="1594"/>
              <a:chExt cx="142" cy="136"/>
            </a:xfrm>
          </p:grpSpPr>
          <p:sp>
            <p:nvSpPr>
              <p:cNvPr id="2269" name="Oval 119">
                <a:extLst>
                  <a:ext uri="{FF2B5EF4-FFF2-40B4-BE49-F238E27FC236}">
                    <a16:creationId xmlns:a16="http://schemas.microsoft.com/office/drawing/2014/main" id="{DF629E46-7B3C-4C5A-A31D-F874D14FCD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594"/>
                <a:ext cx="136" cy="136"/>
              </a:xfrm>
              <a:prstGeom prst="ellipse">
                <a:avLst/>
              </a:prstGeom>
              <a:solidFill>
                <a:srgbClr val="00FF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70" name="Text Box 120">
                <a:extLst>
                  <a:ext uri="{FF2B5EF4-FFF2-40B4-BE49-F238E27FC236}">
                    <a16:creationId xmlns:a16="http://schemas.microsoft.com/office/drawing/2014/main" id="{2ABDD08E-E6A8-458F-865E-1DF3C0C799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" y="1609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2160" name="Group 121">
              <a:extLst>
                <a:ext uri="{FF2B5EF4-FFF2-40B4-BE49-F238E27FC236}">
                  <a16:creationId xmlns:a16="http://schemas.microsoft.com/office/drawing/2014/main" id="{B99318C7-FD7C-46F3-97E6-0A1676F9BCA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7" y="1510"/>
              <a:ext cx="142" cy="136"/>
              <a:chOff x="2426" y="1480"/>
              <a:chExt cx="142" cy="136"/>
            </a:xfrm>
          </p:grpSpPr>
          <p:sp>
            <p:nvSpPr>
              <p:cNvPr id="2267" name="Oval 122">
                <a:extLst>
                  <a:ext uri="{FF2B5EF4-FFF2-40B4-BE49-F238E27FC236}">
                    <a16:creationId xmlns:a16="http://schemas.microsoft.com/office/drawing/2014/main" id="{ED207719-6FB0-400F-A376-42252F1D8E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68" name="Text Box 123">
                <a:extLst>
                  <a:ext uri="{FF2B5EF4-FFF2-40B4-BE49-F238E27FC236}">
                    <a16:creationId xmlns:a16="http://schemas.microsoft.com/office/drawing/2014/main" id="{E26DE725-548F-4A87-9E0A-6DEBB54FCAC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495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2161" name="Group 124">
              <a:extLst>
                <a:ext uri="{FF2B5EF4-FFF2-40B4-BE49-F238E27FC236}">
                  <a16:creationId xmlns:a16="http://schemas.microsoft.com/office/drawing/2014/main" id="{8439D2E5-B091-4DCB-A538-689936A44AA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1" y="1566"/>
              <a:ext cx="142" cy="136"/>
              <a:chOff x="2557" y="1616"/>
              <a:chExt cx="142" cy="136"/>
            </a:xfrm>
          </p:grpSpPr>
          <p:sp>
            <p:nvSpPr>
              <p:cNvPr id="2265" name="Oval 125">
                <a:extLst>
                  <a:ext uri="{FF2B5EF4-FFF2-40B4-BE49-F238E27FC236}">
                    <a16:creationId xmlns:a16="http://schemas.microsoft.com/office/drawing/2014/main" id="{E05B062A-11EA-4829-A306-1911E3AFF6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616"/>
                <a:ext cx="136" cy="136"/>
              </a:xfrm>
              <a:prstGeom prst="ellipse">
                <a:avLst/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66" name="Text Box 126">
                <a:extLst>
                  <a:ext uri="{FF2B5EF4-FFF2-40B4-BE49-F238E27FC236}">
                    <a16:creationId xmlns:a16="http://schemas.microsoft.com/office/drawing/2014/main" id="{5E1B9148-D8D0-4687-BB8E-867E1064E6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7" y="1631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2162" name="Group 127">
              <a:extLst>
                <a:ext uri="{FF2B5EF4-FFF2-40B4-BE49-F238E27FC236}">
                  <a16:creationId xmlns:a16="http://schemas.microsoft.com/office/drawing/2014/main" id="{10521E9B-1612-4348-873D-C586C93A30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5" y="1566"/>
              <a:ext cx="142" cy="136"/>
              <a:chOff x="5105" y="1594"/>
              <a:chExt cx="142" cy="136"/>
            </a:xfrm>
          </p:grpSpPr>
          <p:sp>
            <p:nvSpPr>
              <p:cNvPr id="2263" name="Oval 128">
                <a:extLst>
                  <a:ext uri="{FF2B5EF4-FFF2-40B4-BE49-F238E27FC236}">
                    <a16:creationId xmlns:a16="http://schemas.microsoft.com/office/drawing/2014/main" id="{8F580CAF-C6C8-4AA7-9015-51275231F5E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594"/>
                <a:ext cx="136" cy="136"/>
              </a:xfrm>
              <a:prstGeom prst="ellipse">
                <a:avLst/>
              </a:prstGeom>
              <a:solidFill>
                <a:srgbClr val="00FF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64" name="Text Box 129">
                <a:extLst>
                  <a:ext uri="{FF2B5EF4-FFF2-40B4-BE49-F238E27FC236}">
                    <a16:creationId xmlns:a16="http://schemas.microsoft.com/office/drawing/2014/main" id="{B0583549-FE52-4BA9-B8D5-47E5E538E4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" y="1609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2163" name="Group 130">
              <a:extLst>
                <a:ext uri="{FF2B5EF4-FFF2-40B4-BE49-F238E27FC236}">
                  <a16:creationId xmlns:a16="http://schemas.microsoft.com/office/drawing/2014/main" id="{2BCF94F2-F797-4B77-AA87-FE2ED787AB4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877" y="1875"/>
              <a:ext cx="142" cy="136"/>
              <a:chOff x="2426" y="1480"/>
              <a:chExt cx="142" cy="136"/>
            </a:xfrm>
          </p:grpSpPr>
          <p:sp>
            <p:nvSpPr>
              <p:cNvPr id="2261" name="Oval 131">
                <a:extLst>
                  <a:ext uri="{FF2B5EF4-FFF2-40B4-BE49-F238E27FC236}">
                    <a16:creationId xmlns:a16="http://schemas.microsoft.com/office/drawing/2014/main" id="{777292CA-EF66-4B0A-A4FF-4CA92AD8DF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62" name="Text Box 132">
                <a:extLst>
                  <a:ext uri="{FF2B5EF4-FFF2-40B4-BE49-F238E27FC236}">
                    <a16:creationId xmlns:a16="http://schemas.microsoft.com/office/drawing/2014/main" id="{B06F0EDD-7A5C-4E2F-91DA-5B3F4E898C3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495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2164" name="Group 133">
              <a:extLst>
                <a:ext uri="{FF2B5EF4-FFF2-40B4-BE49-F238E27FC236}">
                  <a16:creationId xmlns:a16="http://schemas.microsoft.com/office/drawing/2014/main" id="{7857859C-9B65-478F-B7A5-6C7A1CE22E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29" y="1875"/>
              <a:ext cx="142" cy="136"/>
              <a:chOff x="2557" y="1616"/>
              <a:chExt cx="142" cy="136"/>
            </a:xfrm>
          </p:grpSpPr>
          <p:sp>
            <p:nvSpPr>
              <p:cNvPr id="2259" name="Oval 134">
                <a:extLst>
                  <a:ext uri="{FF2B5EF4-FFF2-40B4-BE49-F238E27FC236}">
                    <a16:creationId xmlns:a16="http://schemas.microsoft.com/office/drawing/2014/main" id="{60EB0C49-44F1-411D-B6A4-AD00277FDD6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616"/>
                <a:ext cx="136" cy="136"/>
              </a:xfrm>
              <a:prstGeom prst="ellipse">
                <a:avLst/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60" name="Text Box 135">
                <a:extLst>
                  <a:ext uri="{FF2B5EF4-FFF2-40B4-BE49-F238E27FC236}">
                    <a16:creationId xmlns:a16="http://schemas.microsoft.com/office/drawing/2014/main" id="{B930E220-9C49-4EE8-A918-13951CFD65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7" y="1631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sp>
          <p:nvSpPr>
            <p:cNvPr id="2165" name="Line 136">
              <a:extLst>
                <a:ext uri="{FF2B5EF4-FFF2-40B4-BE49-F238E27FC236}">
                  <a16:creationId xmlns:a16="http://schemas.microsoft.com/office/drawing/2014/main" id="{AFB08CB6-136C-4957-BD8E-FC33BFB858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44" y="1845"/>
              <a:ext cx="4" cy="4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2166" name="Group 137">
              <a:extLst>
                <a:ext uri="{FF2B5EF4-FFF2-40B4-BE49-F238E27FC236}">
                  <a16:creationId xmlns:a16="http://schemas.microsoft.com/office/drawing/2014/main" id="{0E174AA4-4C1F-4276-AD33-2944D5ACD4C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7" y="2466"/>
              <a:ext cx="142" cy="136"/>
              <a:chOff x="2426" y="1480"/>
              <a:chExt cx="142" cy="136"/>
            </a:xfrm>
          </p:grpSpPr>
          <p:sp>
            <p:nvSpPr>
              <p:cNvPr id="2257" name="Oval 138">
                <a:extLst>
                  <a:ext uri="{FF2B5EF4-FFF2-40B4-BE49-F238E27FC236}">
                    <a16:creationId xmlns:a16="http://schemas.microsoft.com/office/drawing/2014/main" id="{4920419E-D49E-47EC-8434-82B51E44C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58" name="Text Box 139">
                <a:extLst>
                  <a:ext uri="{FF2B5EF4-FFF2-40B4-BE49-F238E27FC236}">
                    <a16:creationId xmlns:a16="http://schemas.microsoft.com/office/drawing/2014/main" id="{133F682C-E35D-4A61-99FE-16B9159BCA1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495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2167" name="Group 140">
              <a:extLst>
                <a:ext uri="{FF2B5EF4-FFF2-40B4-BE49-F238E27FC236}">
                  <a16:creationId xmlns:a16="http://schemas.microsoft.com/office/drawing/2014/main" id="{8D01FEA5-C652-4570-8142-6E67DFC211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38" y="2914"/>
              <a:ext cx="142" cy="136"/>
              <a:chOff x="2426" y="1480"/>
              <a:chExt cx="142" cy="136"/>
            </a:xfrm>
          </p:grpSpPr>
          <p:sp>
            <p:nvSpPr>
              <p:cNvPr id="2255" name="Oval 141">
                <a:extLst>
                  <a:ext uri="{FF2B5EF4-FFF2-40B4-BE49-F238E27FC236}">
                    <a16:creationId xmlns:a16="http://schemas.microsoft.com/office/drawing/2014/main" id="{CEFF2DA1-AF0E-4790-B7F4-6AF897E0DF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56" name="Text Box 142">
                <a:extLst>
                  <a:ext uri="{FF2B5EF4-FFF2-40B4-BE49-F238E27FC236}">
                    <a16:creationId xmlns:a16="http://schemas.microsoft.com/office/drawing/2014/main" id="{C67759D0-2FE6-46B8-BCEF-493AE3CA949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495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2168" name="Group 143">
              <a:extLst>
                <a:ext uri="{FF2B5EF4-FFF2-40B4-BE49-F238E27FC236}">
                  <a16:creationId xmlns:a16="http://schemas.microsoft.com/office/drawing/2014/main" id="{714A7CCB-05C1-479C-A6EB-E74EF23171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542" y="3355"/>
              <a:ext cx="142" cy="136"/>
              <a:chOff x="2426" y="1480"/>
              <a:chExt cx="142" cy="136"/>
            </a:xfrm>
          </p:grpSpPr>
          <p:sp>
            <p:nvSpPr>
              <p:cNvPr id="2253" name="Oval 144">
                <a:extLst>
                  <a:ext uri="{FF2B5EF4-FFF2-40B4-BE49-F238E27FC236}">
                    <a16:creationId xmlns:a16="http://schemas.microsoft.com/office/drawing/2014/main" id="{0334D67E-1261-4403-9262-4B10CD0547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54" name="Text Box 145">
                <a:extLst>
                  <a:ext uri="{FF2B5EF4-FFF2-40B4-BE49-F238E27FC236}">
                    <a16:creationId xmlns:a16="http://schemas.microsoft.com/office/drawing/2014/main" id="{D0D5D721-422B-416C-B70A-BE9C3271BA7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495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2169" name="Group 146">
              <a:extLst>
                <a:ext uri="{FF2B5EF4-FFF2-40B4-BE49-F238E27FC236}">
                  <a16:creationId xmlns:a16="http://schemas.microsoft.com/office/drawing/2014/main" id="{427FD6D3-F4FE-4D31-AA26-F65E735B977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1" y="1923"/>
              <a:ext cx="142" cy="136"/>
              <a:chOff x="5105" y="1594"/>
              <a:chExt cx="142" cy="136"/>
            </a:xfrm>
          </p:grpSpPr>
          <p:sp>
            <p:nvSpPr>
              <p:cNvPr id="2251" name="Oval 147">
                <a:extLst>
                  <a:ext uri="{FF2B5EF4-FFF2-40B4-BE49-F238E27FC236}">
                    <a16:creationId xmlns:a16="http://schemas.microsoft.com/office/drawing/2014/main" id="{1EB1D485-023B-4505-AE52-7706CB78138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594"/>
                <a:ext cx="136" cy="136"/>
              </a:xfrm>
              <a:prstGeom prst="ellipse">
                <a:avLst/>
              </a:prstGeom>
              <a:solidFill>
                <a:srgbClr val="00FF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52" name="Text Box 148">
                <a:extLst>
                  <a:ext uri="{FF2B5EF4-FFF2-40B4-BE49-F238E27FC236}">
                    <a16:creationId xmlns:a16="http://schemas.microsoft.com/office/drawing/2014/main" id="{428CCF67-EBAA-46CC-AF6F-B4A850EF6F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" y="1609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2170" name="Group 149">
              <a:extLst>
                <a:ext uri="{FF2B5EF4-FFF2-40B4-BE49-F238E27FC236}">
                  <a16:creationId xmlns:a16="http://schemas.microsoft.com/office/drawing/2014/main" id="{BB558D87-B8D5-4E86-B705-0D6B30699E2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4" y="2412"/>
              <a:ext cx="142" cy="136"/>
              <a:chOff x="2557" y="1616"/>
              <a:chExt cx="142" cy="136"/>
            </a:xfrm>
          </p:grpSpPr>
          <p:sp>
            <p:nvSpPr>
              <p:cNvPr id="2249" name="Oval 150">
                <a:extLst>
                  <a:ext uri="{FF2B5EF4-FFF2-40B4-BE49-F238E27FC236}">
                    <a16:creationId xmlns:a16="http://schemas.microsoft.com/office/drawing/2014/main" id="{55D04E78-80B8-46C4-B745-97C7C61CC2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616"/>
                <a:ext cx="136" cy="136"/>
              </a:xfrm>
              <a:prstGeom prst="ellipse">
                <a:avLst/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50" name="Text Box 151">
                <a:extLst>
                  <a:ext uri="{FF2B5EF4-FFF2-40B4-BE49-F238E27FC236}">
                    <a16:creationId xmlns:a16="http://schemas.microsoft.com/office/drawing/2014/main" id="{0665AF8A-27B5-4397-8025-057530B5D5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7" y="1631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2171" name="Group 152">
              <a:extLst>
                <a:ext uri="{FF2B5EF4-FFF2-40B4-BE49-F238E27FC236}">
                  <a16:creationId xmlns:a16="http://schemas.microsoft.com/office/drawing/2014/main" id="{E5CDD21F-EB00-4158-9403-9AF1D0FFC6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1" y="2235"/>
              <a:ext cx="142" cy="136"/>
              <a:chOff x="5105" y="1594"/>
              <a:chExt cx="142" cy="136"/>
            </a:xfrm>
          </p:grpSpPr>
          <p:sp>
            <p:nvSpPr>
              <p:cNvPr id="2247" name="Oval 153">
                <a:extLst>
                  <a:ext uri="{FF2B5EF4-FFF2-40B4-BE49-F238E27FC236}">
                    <a16:creationId xmlns:a16="http://schemas.microsoft.com/office/drawing/2014/main" id="{4E5AFAA4-8AD1-41E6-91DD-5DEC812564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594"/>
                <a:ext cx="136" cy="136"/>
              </a:xfrm>
              <a:prstGeom prst="ellipse">
                <a:avLst/>
              </a:prstGeom>
              <a:solidFill>
                <a:srgbClr val="00FF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48" name="Text Box 154">
                <a:extLst>
                  <a:ext uri="{FF2B5EF4-FFF2-40B4-BE49-F238E27FC236}">
                    <a16:creationId xmlns:a16="http://schemas.microsoft.com/office/drawing/2014/main" id="{B0C1ECAD-540B-420F-9098-2877248501B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" y="1609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2172" name="Group 155">
              <a:extLst>
                <a:ext uri="{FF2B5EF4-FFF2-40B4-BE49-F238E27FC236}">
                  <a16:creationId xmlns:a16="http://schemas.microsoft.com/office/drawing/2014/main" id="{1EA01119-3DE4-4AF0-ACFE-932AD364DF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2" y="2627"/>
              <a:ext cx="142" cy="136"/>
              <a:chOff x="5105" y="1594"/>
              <a:chExt cx="142" cy="136"/>
            </a:xfrm>
          </p:grpSpPr>
          <p:sp>
            <p:nvSpPr>
              <p:cNvPr id="2245" name="Oval 156">
                <a:extLst>
                  <a:ext uri="{FF2B5EF4-FFF2-40B4-BE49-F238E27FC236}">
                    <a16:creationId xmlns:a16="http://schemas.microsoft.com/office/drawing/2014/main" id="{DEE98E1A-1159-4F7D-AE60-89F6986A8D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594"/>
                <a:ext cx="136" cy="136"/>
              </a:xfrm>
              <a:prstGeom prst="ellipse">
                <a:avLst/>
              </a:prstGeom>
              <a:solidFill>
                <a:srgbClr val="00FF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46" name="Text Box 157">
                <a:extLst>
                  <a:ext uri="{FF2B5EF4-FFF2-40B4-BE49-F238E27FC236}">
                    <a16:creationId xmlns:a16="http://schemas.microsoft.com/office/drawing/2014/main" id="{17A9FA00-A77A-4E0B-A63F-EB935B7620A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" y="1609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2173" name="Group 158">
              <a:extLst>
                <a:ext uri="{FF2B5EF4-FFF2-40B4-BE49-F238E27FC236}">
                  <a16:creationId xmlns:a16="http://schemas.microsoft.com/office/drawing/2014/main" id="{E0BEF930-0A66-407E-979F-29A388D79C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3" y="3074"/>
              <a:ext cx="142" cy="136"/>
              <a:chOff x="5105" y="1594"/>
              <a:chExt cx="142" cy="136"/>
            </a:xfrm>
          </p:grpSpPr>
          <p:sp>
            <p:nvSpPr>
              <p:cNvPr id="2243" name="Oval 159">
                <a:extLst>
                  <a:ext uri="{FF2B5EF4-FFF2-40B4-BE49-F238E27FC236}">
                    <a16:creationId xmlns:a16="http://schemas.microsoft.com/office/drawing/2014/main" id="{9B59CE5B-C4D9-4B96-8F3A-4F1BDFD9DE9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594"/>
                <a:ext cx="136" cy="136"/>
              </a:xfrm>
              <a:prstGeom prst="ellipse">
                <a:avLst/>
              </a:prstGeom>
              <a:solidFill>
                <a:srgbClr val="00FF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44" name="Text Box 160">
                <a:extLst>
                  <a:ext uri="{FF2B5EF4-FFF2-40B4-BE49-F238E27FC236}">
                    <a16:creationId xmlns:a16="http://schemas.microsoft.com/office/drawing/2014/main" id="{96B06DC0-2D6F-4827-A496-06265F9DFA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" y="1609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2174" name="Group 161">
              <a:extLst>
                <a:ext uri="{FF2B5EF4-FFF2-40B4-BE49-F238E27FC236}">
                  <a16:creationId xmlns:a16="http://schemas.microsoft.com/office/drawing/2014/main" id="{609D34E6-D7D0-4937-A164-06351161B70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0" y="2261"/>
              <a:ext cx="142" cy="136"/>
              <a:chOff x="2426" y="1480"/>
              <a:chExt cx="142" cy="136"/>
            </a:xfrm>
          </p:grpSpPr>
          <p:sp>
            <p:nvSpPr>
              <p:cNvPr id="2241" name="Oval 162">
                <a:extLst>
                  <a:ext uri="{FF2B5EF4-FFF2-40B4-BE49-F238E27FC236}">
                    <a16:creationId xmlns:a16="http://schemas.microsoft.com/office/drawing/2014/main" id="{D4FF122F-A476-4F17-965C-49C9909EDA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42" name="Text Box 163">
                <a:extLst>
                  <a:ext uri="{FF2B5EF4-FFF2-40B4-BE49-F238E27FC236}">
                    <a16:creationId xmlns:a16="http://schemas.microsoft.com/office/drawing/2014/main" id="{F2321DA3-2D02-4C23-B2FD-082E5DF5542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495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2175" name="Group 164">
              <a:extLst>
                <a:ext uri="{FF2B5EF4-FFF2-40B4-BE49-F238E27FC236}">
                  <a16:creationId xmlns:a16="http://schemas.microsoft.com/office/drawing/2014/main" id="{CDAFE43F-50B6-48CE-A94D-81EAE399A2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9" y="2407"/>
              <a:ext cx="142" cy="136"/>
              <a:chOff x="2557" y="1616"/>
              <a:chExt cx="142" cy="136"/>
            </a:xfrm>
          </p:grpSpPr>
          <p:sp>
            <p:nvSpPr>
              <p:cNvPr id="2239" name="Oval 165">
                <a:extLst>
                  <a:ext uri="{FF2B5EF4-FFF2-40B4-BE49-F238E27FC236}">
                    <a16:creationId xmlns:a16="http://schemas.microsoft.com/office/drawing/2014/main" id="{167E07D5-4AD7-4828-BAA3-E9D5FB9971E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616"/>
                <a:ext cx="136" cy="136"/>
              </a:xfrm>
              <a:prstGeom prst="ellipse">
                <a:avLst/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40" name="Text Box 166">
                <a:extLst>
                  <a:ext uri="{FF2B5EF4-FFF2-40B4-BE49-F238E27FC236}">
                    <a16:creationId xmlns:a16="http://schemas.microsoft.com/office/drawing/2014/main" id="{D5D43C11-C264-46DF-95E8-D0462A90D88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7" y="1631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2176" name="Group 167">
              <a:extLst>
                <a:ext uri="{FF2B5EF4-FFF2-40B4-BE49-F238E27FC236}">
                  <a16:creationId xmlns:a16="http://schemas.microsoft.com/office/drawing/2014/main" id="{C8C6E4FE-E747-4B20-8E99-48D61C1D2B6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3" y="2407"/>
              <a:ext cx="142" cy="136"/>
              <a:chOff x="5105" y="1594"/>
              <a:chExt cx="142" cy="136"/>
            </a:xfrm>
          </p:grpSpPr>
          <p:sp>
            <p:nvSpPr>
              <p:cNvPr id="2237" name="Oval 168">
                <a:extLst>
                  <a:ext uri="{FF2B5EF4-FFF2-40B4-BE49-F238E27FC236}">
                    <a16:creationId xmlns:a16="http://schemas.microsoft.com/office/drawing/2014/main" id="{BE10C04A-E1B5-42A3-ABB7-BA966DC615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594"/>
                <a:ext cx="136" cy="136"/>
              </a:xfrm>
              <a:prstGeom prst="ellipse">
                <a:avLst/>
              </a:prstGeom>
              <a:solidFill>
                <a:srgbClr val="00FF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38" name="Text Box 169">
                <a:extLst>
                  <a:ext uri="{FF2B5EF4-FFF2-40B4-BE49-F238E27FC236}">
                    <a16:creationId xmlns:a16="http://schemas.microsoft.com/office/drawing/2014/main" id="{A78B9587-C635-4E24-BDA3-794348DBC0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" y="1609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2177" name="Group 170">
              <a:extLst>
                <a:ext uri="{FF2B5EF4-FFF2-40B4-BE49-F238E27FC236}">
                  <a16:creationId xmlns:a16="http://schemas.microsoft.com/office/drawing/2014/main" id="{E51B234D-1190-49A3-99BE-D794C026D95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9" y="2858"/>
              <a:ext cx="142" cy="136"/>
              <a:chOff x="2557" y="1616"/>
              <a:chExt cx="142" cy="136"/>
            </a:xfrm>
          </p:grpSpPr>
          <p:sp>
            <p:nvSpPr>
              <p:cNvPr id="2235" name="Oval 171">
                <a:extLst>
                  <a:ext uri="{FF2B5EF4-FFF2-40B4-BE49-F238E27FC236}">
                    <a16:creationId xmlns:a16="http://schemas.microsoft.com/office/drawing/2014/main" id="{8EA8B969-FE25-4FA8-A1B5-2F5574ADC1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616"/>
                <a:ext cx="136" cy="136"/>
              </a:xfrm>
              <a:prstGeom prst="ellipse">
                <a:avLst/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36" name="Text Box 172">
                <a:extLst>
                  <a:ext uri="{FF2B5EF4-FFF2-40B4-BE49-F238E27FC236}">
                    <a16:creationId xmlns:a16="http://schemas.microsoft.com/office/drawing/2014/main" id="{14BAC73C-3D46-4DBE-BB70-74AD29484A6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7" y="1631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2178" name="Group 173">
              <a:extLst>
                <a:ext uri="{FF2B5EF4-FFF2-40B4-BE49-F238E27FC236}">
                  <a16:creationId xmlns:a16="http://schemas.microsoft.com/office/drawing/2014/main" id="{F704B59A-C3CA-4685-9318-A9B948EA207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3" y="2858"/>
              <a:ext cx="142" cy="136"/>
              <a:chOff x="5105" y="1594"/>
              <a:chExt cx="142" cy="136"/>
            </a:xfrm>
          </p:grpSpPr>
          <p:sp>
            <p:nvSpPr>
              <p:cNvPr id="2233" name="Oval 174">
                <a:extLst>
                  <a:ext uri="{FF2B5EF4-FFF2-40B4-BE49-F238E27FC236}">
                    <a16:creationId xmlns:a16="http://schemas.microsoft.com/office/drawing/2014/main" id="{72885127-7851-4903-A02C-E66BE63739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594"/>
                <a:ext cx="136" cy="136"/>
              </a:xfrm>
              <a:prstGeom prst="ellipse">
                <a:avLst/>
              </a:prstGeom>
              <a:solidFill>
                <a:srgbClr val="00FF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34" name="Text Box 175">
                <a:extLst>
                  <a:ext uri="{FF2B5EF4-FFF2-40B4-BE49-F238E27FC236}">
                    <a16:creationId xmlns:a16="http://schemas.microsoft.com/office/drawing/2014/main" id="{84A4D9E0-8C51-4279-97AD-3231B58F4D2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" y="1609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2179" name="Group 176">
              <a:extLst>
                <a:ext uri="{FF2B5EF4-FFF2-40B4-BE49-F238E27FC236}">
                  <a16:creationId xmlns:a16="http://schemas.microsoft.com/office/drawing/2014/main" id="{0E85D40E-1836-47A2-87EF-4587B9B02CE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967" y="3295"/>
              <a:ext cx="142" cy="136"/>
              <a:chOff x="2557" y="1616"/>
              <a:chExt cx="142" cy="136"/>
            </a:xfrm>
          </p:grpSpPr>
          <p:sp>
            <p:nvSpPr>
              <p:cNvPr id="2231" name="Oval 177">
                <a:extLst>
                  <a:ext uri="{FF2B5EF4-FFF2-40B4-BE49-F238E27FC236}">
                    <a16:creationId xmlns:a16="http://schemas.microsoft.com/office/drawing/2014/main" id="{D3865703-3D1F-4AEC-84CC-51A6B21250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616"/>
                <a:ext cx="136" cy="136"/>
              </a:xfrm>
              <a:prstGeom prst="ellipse">
                <a:avLst/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32" name="Text Box 178">
                <a:extLst>
                  <a:ext uri="{FF2B5EF4-FFF2-40B4-BE49-F238E27FC236}">
                    <a16:creationId xmlns:a16="http://schemas.microsoft.com/office/drawing/2014/main" id="{A3A6F562-1F87-49B9-BF59-946383A9F5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7" y="1631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2180" name="Group 179">
              <a:extLst>
                <a:ext uri="{FF2B5EF4-FFF2-40B4-BE49-F238E27FC236}">
                  <a16:creationId xmlns:a16="http://schemas.microsoft.com/office/drawing/2014/main" id="{33C809F4-B892-40BD-84B2-1F9C5CE653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131" y="3295"/>
              <a:ext cx="142" cy="136"/>
              <a:chOff x="5105" y="1594"/>
              <a:chExt cx="142" cy="136"/>
            </a:xfrm>
          </p:grpSpPr>
          <p:sp>
            <p:nvSpPr>
              <p:cNvPr id="2229" name="Oval 180">
                <a:extLst>
                  <a:ext uri="{FF2B5EF4-FFF2-40B4-BE49-F238E27FC236}">
                    <a16:creationId xmlns:a16="http://schemas.microsoft.com/office/drawing/2014/main" id="{E990F1F5-FA68-43AB-A200-1B22A269B2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594"/>
                <a:ext cx="136" cy="136"/>
              </a:xfrm>
              <a:prstGeom prst="ellipse">
                <a:avLst/>
              </a:prstGeom>
              <a:solidFill>
                <a:srgbClr val="00FF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30" name="Text Box 181">
                <a:extLst>
                  <a:ext uri="{FF2B5EF4-FFF2-40B4-BE49-F238E27FC236}">
                    <a16:creationId xmlns:a16="http://schemas.microsoft.com/office/drawing/2014/main" id="{9FF168A5-655D-4B4C-B0E9-5AD1428446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" y="1609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sp>
          <p:nvSpPr>
            <p:cNvPr id="2181" name="Rectangle 182">
              <a:extLst>
                <a:ext uri="{FF2B5EF4-FFF2-40B4-BE49-F238E27FC236}">
                  <a16:creationId xmlns:a16="http://schemas.microsoft.com/office/drawing/2014/main" id="{17E716A5-29AC-440D-9A21-6FD15F330E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86" y="3888"/>
              <a:ext cx="321" cy="190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2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2182" name="Rectangle 183">
              <a:extLst>
                <a:ext uri="{FF2B5EF4-FFF2-40B4-BE49-F238E27FC236}">
                  <a16:creationId xmlns:a16="http://schemas.microsoft.com/office/drawing/2014/main" id="{E328B8AC-BEFC-4F91-BF4B-03DAF95ED5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7" y="3888"/>
              <a:ext cx="326" cy="190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200" b="1">
                  <a:solidFill>
                    <a:schemeClr val="bg1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183" name="Line 184">
              <a:extLst>
                <a:ext uri="{FF2B5EF4-FFF2-40B4-BE49-F238E27FC236}">
                  <a16:creationId xmlns:a16="http://schemas.microsoft.com/office/drawing/2014/main" id="{80CA5DF9-B57C-4DC1-9CB0-D9A53F75F27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7" y="1602"/>
              <a:ext cx="0" cy="1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84" name="Line 185">
              <a:extLst>
                <a:ext uri="{FF2B5EF4-FFF2-40B4-BE49-F238E27FC236}">
                  <a16:creationId xmlns:a16="http://schemas.microsoft.com/office/drawing/2014/main" id="{E4B81AB0-A04B-4A97-AB9F-7CC9B5FE5E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7" y="1240"/>
              <a:ext cx="0" cy="1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85" name="Line 186">
              <a:extLst>
                <a:ext uri="{FF2B5EF4-FFF2-40B4-BE49-F238E27FC236}">
                  <a16:creationId xmlns:a16="http://schemas.microsoft.com/office/drawing/2014/main" id="{D2C8C3E2-6EB8-4027-9ADB-540BE31D3A7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341" y="1132"/>
              <a:ext cx="86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86" name="Line 187">
              <a:extLst>
                <a:ext uri="{FF2B5EF4-FFF2-40B4-BE49-F238E27FC236}">
                  <a16:creationId xmlns:a16="http://schemas.microsoft.com/office/drawing/2014/main" id="{385362C5-1D5E-4E61-828A-7FE1F7ECC5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47" y="889"/>
              <a:ext cx="0" cy="1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2187" name="Group 188">
              <a:extLst>
                <a:ext uri="{FF2B5EF4-FFF2-40B4-BE49-F238E27FC236}">
                  <a16:creationId xmlns:a16="http://schemas.microsoft.com/office/drawing/2014/main" id="{C96D47D4-C458-4B9C-8C70-8E178EB970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34" y="860"/>
              <a:ext cx="142" cy="136"/>
              <a:chOff x="2557" y="1616"/>
              <a:chExt cx="142" cy="136"/>
            </a:xfrm>
          </p:grpSpPr>
          <p:sp>
            <p:nvSpPr>
              <p:cNvPr id="2227" name="Oval 189">
                <a:extLst>
                  <a:ext uri="{FF2B5EF4-FFF2-40B4-BE49-F238E27FC236}">
                    <a16:creationId xmlns:a16="http://schemas.microsoft.com/office/drawing/2014/main" id="{647BAA5F-E41B-4ADD-843D-51B83E9126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616"/>
                <a:ext cx="136" cy="136"/>
              </a:xfrm>
              <a:prstGeom prst="ellipse">
                <a:avLst/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28" name="Text Box 190">
                <a:extLst>
                  <a:ext uri="{FF2B5EF4-FFF2-40B4-BE49-F238E27FC236}">
                    <a16:creationId xmlns:a16="http://schemas.microsoft.com/office/drawing/2014/main" id="{5916B61B-E3FF-44DC-BAA1-E9BD239FFBC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7" y="1631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2188" name="Group 191">
              <a:extLst>
                <a:ext uri="{FF2B5EF4-FFF2-40B4-BE49-F238E27FC236}">
                  <a16:creationId xmlns:a16="http://schemas.microsoft.com/office/drawing/2014/main" id="{026803D8-D4DD-4CE2-B86C-FC7ACE365E3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98" y="860"/>
              <a:ext cx="142" cy="136"/>
              <a:chOff x="5105" y="1594"/>
              <a:chExt cx="142" cy="136"/>
            </a:xfrm>
          </p:grpSpPr>
          <p:sp>
            <p:nvSpPr>
              <p:cNvPr id="2225" name="Oval 192">
                <a:extLst>
                  <a:ext uri="{FF2B5EF4-FFF2-40B4-BE49-F238E27FC236}">
                    <a16:creationId xmlns:a16="http://schemas.microsoft.com/office/drawing/2014/main" id="{38F96A36-6796-4143-9C1D-3662E0E36F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594"/>
                <a:ext cx="136" cy="136"/>
              </a:xfrm>
              <a:prstGeom prst="ellipse">
                <a:avLst/>
              </a:prstGeom>
              <a:solidFill>
                <a:srgbClr val="00FF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26" name="Text Box 193">
                <a:extLst>
                  <a:ext uri="{FF2B5EF4-FFF2-40B4-BE49-F238E27FC236}">
                    <a16:creationId xmlns:a16="http://schemas.microsoft.com/office/drawing/2014/main" id="{C509CCCD-FC56-4039-A09C-8F09FA5F81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" y="1609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2189" name="Group 194">
              <a:extLst>
                <a:ext uri="{FF2B5EF4-FFF2-40B4-BE49-F238E27FC236}">
                  <a16:creationId xmlns:a16="http://schemas.microsoft.com/office/drawing/2014/main" id="{89F02E5B-FC85-44C8-8206-D988BAF500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36" y="810"/>
              <a:ext cx="142" cy="136"/>
              <a:chOff x="2426" y="1480"/>
              <a:chExt cx="142" cy="136"/>
            </a:xfrm>
          </p:grpSpPr>
          <p:sp>
            <p:nvSpPr>
              <p:cNvPr id="2223" name="Oval 195">
                <a:extLst>
                  <a:ext uri="{FF2B5EF4-FFF2-40B4-BE49-F238E27FC236}">
                    <a16:creationId xmlns:a16="http://schemas.microsoft.com/office/drawing/2014/main" id="{310CF4A3-6009-4BA7-AC8C-685BAD4283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24" name="Text Box 196">
                <a:extLst>
                  <a:ext uri="{FF2B5EF4-FFF2-40B4-BE49-F238E27FC236}">
                    <a16:creationId xmlns:a16="http://schemas.microsoft.com/office/drawing/2014/main" id="{1CFCB7BA-072B-41A0-9CCE-852B3B1ABD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495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2190" name="Line 197">
              <a:extLst>
                <a:ext uri="{FF2B5EF4-FFF2-40B4-BE49-F238E27FC236}">
                  <a16:creationId xmlns:a16="http://schemas.microsoft.com/office/drawing/2014/main" id="{7A1FA1E3-51ED-4B92-8B44-A5096DA017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2" y="2939"/>
              <a:ext cx="0" cy="2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2191" name="Line 198">
              <a:extLst>
                <a:ext uri="{FF2B5EF4-FFF2-40B4-BE49-F238E27FC236}">
                  <a16:creationId xmlns:a16="http://schemas.microsoft.com/office/drawing/2014/main" id="{385E9807-C3FE-4F59-BF3C-E9F164308E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94" y="3516"/>
              <a:ext cx="451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grpSp>
          <p:nvGrpSpPr>
            <p:cNvPr id="2192" name="Group 199">
              <a:extLst>
                <a:ext uri="{FF2B5EF4-FFF2-40B4-BE49-F238E27FC236}">
                  <a16:creationId xmlns:a16="http://schemas.microsoft.com/office/drawing/2014/main" id="{EDC67874-95CE-4444-80C0-8AFFCFBBA52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2" y="3595"/>
              <a:ext cx="142" cy="136"/>
              <a:chOff x="2557" y="1616"/>
              <a:chExt cx="142" cy="136"/>
            </a:xfrm>
          </p:grpSpPr>
          <p:sp>
            <p:nvSpPr>
              <p:cNvPr id="2221" name="Oval 200">
                <a:extLst>
                  <a:ext uri="{FF2B5EF4-FFF2-40B4-BE49-F238E27FC236}">
                    <a16:creationId xmlns:a16="http://schemas.microsoft.com/office/drawing/2014/main" id="{A6B41278-2FE1-4CD3-8039-3646FFFD7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616"/>
                <a:ext cx="136" cy="136"/>
              </a:xfrm>
              <a:prstGeom prst="ellipse">
                <a:avLst/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22" name="Text Box 201">
                <a:extLst>
                  <a:ext uri="{FF2B5EF4-FFF2-40B4-BE49-F238E27FC236}">
                    <a16:creationId xmlns:a16="http://schemas.microsoft.com/office/drawing/2014/main" id="{8DBBC1AB-EF86-48DA-884A-9E227BFE82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7" y="1631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2193" name="Group 202">
              <a:extLst>
                <a:ext uri="{FF2B5EF4-FFF2-40B4-BE49-F238E27FC236}">
                  <a16:creationId xmlns:a16="http://schemas.microsoft.com/office/drawing/2014/main" id="{C037CD40-3A26-4B46-B535-FEAE70CF875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933" y="3537"/>
              <a:ext cx="142" cy="136"/>
              <a:chOff x="5105" y="1594"/>
              <a:chExt cx="142" cy="136"/>
            </a:xfrm>
          </p:grpSpPr>
          <p:sp>
            <p:nvSpPr>
              <p:cNvPr id="2219" name="Oval 203">
                <a:extLst>
                  <a:ext uri="{FF2B5EF4-FFF2-40B4-BE49-F238E27FC236}">
                    <a16:creationId xmlns:a16="http://schemas.microsoft.com/office/drawing/2014/main" id="{F6E09EB6-B1F4-4015-B654-E3B513374F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9" y="1594"/>
                <a:ext cx="136" cy="136"/>
              </a:xfrm>
              <a:prstGeom prst="ellipse">
                <a:avLst/>
              </a:prstGeom>
              <a:solidFill>
                <a:srgbClr val="00FF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20" name="Text Box 204">
                <a:extLst>
                  <a:ext uri="{FF2B5EF4-FFF2-40B4-BE49-F238E27FC236}">
                    <a16:creationId xmlns:a16="http://schemas.microsoft.com/office/drawing/2014/main" id="{DD7886A3-1FF0-4555-AF8D-EB139D7410A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05" y="1609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C</a:t>
                </a:r>
              </a:p>
            </p:txBody>
          </p:sp>
        </p:grpSp>
        <p:grpSp>
          <p:nvGrpSpPr>
            <p:cNvPr id="2194" name="Group 205">
              <a:extLst>
                <a:ext uri="{FF2B5EF4-FFF2-40B4-BE49-F238E27FC236}">
                  <a16:creationId xmlns:a16="http://schemas.microsoft.com/office/drawing/2014/main" id="{DB48CFFE-DA7A-40CB-935B-594F16A955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53" y="3540"/>
              <a:ext cx="142" cy="136"/>
              <a:chOff x="2426" y="1480"/>
              <a:chExt cx="142" cy="136"/>
            </a:xfrm>
          </p:grpSpPr>
          <p:sp>
            <p:nvSpPr>
              <p:cNvPr id="2217" name="Oval 206">
                <a:extLst>
                  <a:ext uri="{FF2B5EF4-FFF2-40B4-BE49-F238E27FC236}">
                    <a16:creationId xmlns:a16="http://schemas.microsoft.com/office/drawing/2014/main" id="{6F9D59D3-6228-4F3B-8EC0-4A37363B56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18" name="Text Box 207">
                <a:extLst>
                  <a:ext uri="{FF2B5EF4-FFF2-40B4-BE49-F238E27FC236}">
                    <a16:creationId xmlns:a16="http://schemas.microsoft.com/office/drawing/2014/main" id="{947BA05D-E817-4668-8373-016240F16D2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495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2195" name="Line 208">
              <a:extLst>
                <a:ext uri="{FF2B5EF4-FFF2-40B4-BE49-F238E27FC236}">
                  <a16:creationId xmlns:a16="http://schemas.microsoft.com/office/drawing/2014/main" id="{4F3C5DF8-7DF2-4D51-822B-5B2E3F405F4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752" y="3517"/>
              <a:ext cx="45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grpSp>
          <p:nvGrpSpPr>
            <p:cNvPr id="2196" name="Group 209">
              <a:extLst>
                <a:ext uri="{FF2B5EF4-FFF2-40B4-BE49-F238E27FC236}">
                  <a16:creationId xmlns:a16="http://schemas.microsoft.com/office/drawing/2014/main" id="{0BF5433D-EF4B-4045-80FA-C2E385F97C2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4" y="2836"/>
              <a:ext cx="142" cy="136"/>
              <a:chOff x="2557" y="1616"/>
              <a:chExt cx="142" cy="136"/>
            </a:xfrm>
          </p:grpSpPr>
          <p:sp>
            <p:nvSpPr>
              <p:cNvPr id="2215" name="Oval 210">
                <a:extLst>
                  <a:ext uri="{FF2B5EF4-FFF2-40B4-BE49-F238E27FC236}">
                    <a16:creationId xmlns:a16="http://schemas.microsoft.com/office/drawing/2014/main" id="{85BF8F5F-4723-4B35-8336-1FF136E6CCD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616"/>
                <a:ext cx="136" cy="136"/>
              </a:xfrm>
              <a:prstGeom prst="ellipse">
                <a:avLst/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16" name="Text Box 211">
                <a:extLst>
                  <a:ext uri="{FF2B5EF4-FFF2-40B4-BE49-F238E27FC236}">
                    <a16:creationId xmlns:a16="http://schemas.microsoft.com/office/drawing/2014/main" id="{9ED6EE7A-8F1D-4A1A-AE1D-11AFB9858FD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7" y="1631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2197" name="Group 212">
              <a:extLst>
                <a:ext uri="{FF2B5EF4-FFF2-40B4-BE49-F238E27FC236}">
                  <a16:creationId xmlns:a16="http://schemas.microsoft.com/office/drawing/2014/main" id="{36AD7670-C0A7-4879-A0B3-0AFE5281BC2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0" y="2685"/>
              <a:ext cx="142" cy="136"/>
              <a:chOff x="2426" y="1480"/>
              <a:chExt cx="142" cy="136"/>
            </a:xfrm>
          </p:grpSpPr>
          <p:sp>
            <p:nvSpPr>
              <p:cNvPr id="2213" name="Oval 213">
                <a:extLst>
                  <a:ext uri="{FF2B5EF4-FFF2-40B4-BE49-F238E27FC236}">
                    <a16:creationId xmlns:a16="http://schemas.microsoft.com/office/drawing/2014/main" id="{6502C2E5-E911-4BF0-92F4-84203B58D1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14" name="Text Box 214">
                <a:extLst>
                  <a:ext uri="{FF2B5EF4-FFF2-40B4-BE49-F238E27FC236}">
                    <a16:creationId xmlns:a16="http://schemas.microsoft.com/office/drawing/2014/main" id="{D06AA2E9-49DA-4907-BC94-D8922317455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495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grpSp>
          <p:nvGrpSpPr>
            <p:cNvPr id="2198" name="Group 215">
              <a:extLst>
                <a:ext uri="{FF2B5EF4-FFF2-40B4-BE49-F238E27FC236}">
                  <a16:creationId xmlns:a16="http://schemas.microsoft.com/office/drawing/2014/main" id="{8F45D97A-4260-4D80-B747-68656F2EF3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54" y="3275"/>
              <a:ext cx="142" cy="136"/>
              <a:chOff x="2557" y="1616"/>
              <a:chExt cx="142" cy="136"/>
            </a:xfrm>
          </p:grpSpPr>
          <p:sp>
            <p:nvSpPr>
              <p:cNvPr id="2211" name="Oval 216">
                <a:extLst>
                  <a:ext uri="{FF2B5EF4-FFF2-40B4-BE49-F238E27FC236}">
                    <a16:creationId xmlns:a16="http://schemas.microsoft.com/office/drawing/2014/main" id="{0DF2EA9C-A0B0-43E4-87D0-A04D9E6F2E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562" y="1616"/>
                <a:ext cx="136" cy="136"/>
              </a:xfrm>
              <a:prstGeom prst="ellipse">
                <a:avLst/>
              </a:prstGeom>
              <a:solidFill>
                <a:srgbClr val="FFCC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12" name="Text Box 217">
                <a:extLst>
                  <a:ext uri="{FF2B5EF4-FFF2-40B4-BE49-F238E27FC236}">
                    <a16:creationId xmlns:a16="http://schemas.microsoft.com/office/drawing/2014/main" id="{E0441A77-65FB-4A8A-8AE7-FAEFB360391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7" y="1631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B</a:t>
                </a:r>
              </a:p>
            </p:txBody>
          </p:sp>
        </p:grpSp>
        <p:grpSp>
          <p:nvGrpSpPr>
            <p:cNvPr id="2199" name="Group 218">
              <a:extLst>
                <a:ext uri="{FF2B5EF4-FFF2-40B4-BE49-F238E27FC236}">
                  <a16:creationId xmlns:a16="http://schemas.microsoft.com/office/drawing/2014/main" id="{35E8BC77-8A1B-4BB9-ADA6-2BB592AEEE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560" y="3124"/>
              <a:ext cx="142" cy="136"/>
              <a:chOff x="2426" y="1480"/>
              <a:chExt cx="142" cy="136"/>
            </a:xfrm>
          </p:grpSpPr>
          <p:sp>
            <p:nvSpPr>
              <p:cNvPr id="2209" name="Oval 219">
                <a:extLst>
                  <a:ext uri="{FF2B5EF4-FFF2-40B4-BE49-F238E27FC236}">
                    <a16:creationId xmlns:a16="http://schemas.microsoft.com/office/drawing/2014/main" id="{D8619FE4-2AA6-47DC-A834-7FF95E888E8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26" y="1480"/>
                <a:ext cx="136" cy="136"/>
              </a:xfrm>
              <a:prstGeom prst="ellipse">
                <a:avLst/>
              </a:prstGeom>
              <a:solidFill>
                <a:srgbClr val="FF0000"/>
              </a:solidFill>
              <a:ln w="3175" algn="ctr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>
                <a:lvl1pPr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defTabSz="4445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defTabSz="4445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0080"/>
                  </a:buClr>
                  <a:buSzPct val="90000"/>
                  <a:buFont typeface="Monotype Sorts"/>
                  <a:buNone/>
                </a:pPr>
                <a:endParaRPr lang="fr-FR" altLang="fr-FR" sz="1000" b="1">
                  <a:solidFill>
                    <a:schemeClr val="bg1"/>
                  </a:solidFill>
                </a:endParaRPr>
              </a:p>
            </p:txBody>
          </p:sp>
          <p:sp>
            <p:nvSpPr>
              <p:cNvPr id="2210" name="Text Box 220">
                <a:extLst>
                  <a:ext uri="{FF2B5EF4-FFF2-40B4-BE49-F238E27FC236}">
                    <a16:creationId xmlns:a16="http://schemas.microsoft.com/office/drawing/2014/main" id="{F437F898-41E2-4857-9C93-C6B16FC531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26" y="1495"/>
                <a:ext cx="142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31623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algn="ctr">
                  <a:spcBef>
                    <a:spcPct val="50000"/>
                  </a:spcBef>
                  <a:buClr>
                    <a:srgbClr val="00FFB2"/>
                  </a:buClr>
                  <a:buSzPct val="90000"/>
                  <a:buFont typeface="Monotype Sorts"/>
                  <a:buNone/>
                </a:pPr>
                <a:r>
                  <a:rPr lang="pt-BR" altLang="fr-FR" sz="1000" b="1">
                    <a:solidFill>
                      <a:schemeClr val="bg1"/>
                    </a:solidFill>
                  </a:rPr>
                  <a:t>A</a:t>
                </a:r>
              </a:p>
            </p:txBody>
          </p:sp>
        </p:grpSp>
        <p:sp>
          <p:nvSpPr>
            <p:cNvPr id="2200" name="Line 221">
              <a:extLst>
                <a:ext uri="{FF2B5EF4-FFF2-40B4-BE49-F238E27FC236}">
                  <a16:creationId xmlns:a16="http://schemas.microsoft.com/office/drawing/2014/main" id="{0FA0B127-87F5-4D1C-A15D-A2B61C7104A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4" y="3133"/>
              <a:ext cx="0" cy="2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01" name="AutoShape 222">
              <a:extLst>
                <a:ext uri="{FF2B5EF4-FFF2-40B4-BE49-F238E27FC236}">
                  <a16:creationId xmlns:a16="http://schemas.microsoft.com/office/drawing/2014/main" id="{70A70536-3861-4864-A7A1-607992824C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6" y="2939"/>
              <a:ext cx="492" cy="223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202" name="Line 223">
              <a:extLst>
                <a:ext uri="{FF2B5EF4-FFF2-40B4-BE49-F238E27FC236}">
                  <a16:creationId xmlns:a16="http://schemas.microsoft.com/office/drawing/2014/main" id="{92DDCA85-8EC5-4357-87F1-6E4DFE90B4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34" y="791"/>
              <a:ext cx="0" cy="27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03" name="AutoShape 224">
              <a:extLst>
                <a:ext uri="{FF2B5EF4-FFF2-40B4-BE49-F238E27FC236}">
                  <a16:creationId xmlns:a16="http://schemas.microsoft.com/office/drawing/2014/main" id="{D334F676-6B0C-4A58-AF58-75787A6CE6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0" y="675"/>
              <a:ext cx="492" cy="222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L</a:t>
              </a:r>
            </a:p>
          </p:txBody>
        </p:sp>
        <p:sp>
          <p:nvSpPr>
            <p:cNvPr id="2204" name="Line 225">
              <a:extLst>
                <a:ext uri="{FF2B5EF4-FFF2-40B4-BE49-F238E27FC236}">
                  <a16:creationId xmlns:a16="http://schemas.microsoft.com/office/drawing/2014/main" id="{D51B92E2-B1C8-474D-81CA-FAB3760B59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50" y="3293"/>
              <a:ext cx="0" cy="58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05" name="AutoShape 226">
              <a:extLst>
                <a:ext uri="{FF2B5EF4-FFF2-40B4-BE49-F238E27FC236}">
                  <a16:creationId xmlns:a16="http://schemas.microsoft.com/office/drawing/2014/main" id="{E8EDE642-D1CD-468A-A284-6E457BC268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3" y="3159"/>
              <a:ext cx="492" cy="223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2206" name="Line 227">
              <a:extLst>
                <a:ext uri="{FF2B5EF4-FFF2-40B4-BE49-F238E27FC236}">
                  <a16:creationId xmlns:a16="http://schemas.microsoft.com/office/drawing/2014/main" id="{81F0A963-8A81-4F8C-B636-7631021E55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4" y="3524"/>
              <a:ext cx="0" cy="36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207" name="AutoShape 228">
              <a:extLst>
                <a:ext uri="{FF2B5EF4-FFF2-40B4-BE49-F238E27FC236}">
                  <a16:creationId xmlns:a16="http://schemas.microsoft.com/office/drawing/2014/main" id="{3AEF725C-9104-476C-A7C6-EFE2254422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08" y="3405"/>
              <a:ext cx="492" cy="223"/>
            </a:xfrm>
            <a:prstGeom prst="diamond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/>
              <a:r>
                <a:rPr lang="en-US" altLang="fr-FR" sz="2000" b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2208" name="Line 229">
              <a:extLst>
                <a:ext uri="{FF2B5EF4-FFF2-40B4-BE49-F238E27FC236}">
                  <a16:creationId xmlns:a16="http://schemas.microsoft.com/office/drawing/2014/main" id="{BBDE4C94-BA7D-4DFD-9AAB-9914E242E73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44" y="2201"/>
              <a:ext cx="4" cy="168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2125" name="Rectangle 230">
            <a:extLst>
              <a:ext uri="{FF2B5EF4-FFF2-40B4-BE49-F238E27FC236}">
                <a16:creationId xmlns:a16="http://schemas.microsoft.com/office/drawing/2014/main" id="{2778B236-38A8-4952-8D25-AF892D88F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1700213"/>
            <a:ext cx="838200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fr-FR" altLang="fr-FR" sz="700">
                <a:solidFill>
                  <a:srgbClr val="000000"/>
                </a:solidFill>
              </a:rPr>
              <a:t>N’est pas soumise à une loi ou une norme interne.</a:t>
            </a:r>
            <a:endParaRPr lang="en-US" altLang="fr-FR" sz="700">
              <a:solidFill>
                <a:srgbClr val="000000"/>
              </a:solidFill>
            </a:endParaRPr>
          </a:p>
        </p:txBody>
      </p:sp>
      <p:sp>
        <p:nvSpPr>
          <p:cNvPr id="2126" name="Rectangle 231">
            <a:extLst>
              <a:ext uri="{FF2B5EF4-FFF2-40B4-BE49-F238E27FC236}">
                <a16:creationId xmlns:a16="http://schemas.microsoft.com/office/drawing/2014/main" id="{577C0D21-D881-49AB-AD97-3C326F31F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3933825"/>
            <a:ext cx="863600" cy="53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fr-FR" altLang="fr-FR" sz="700" b="1">
                <a:solidFill>
                  <a:srgbClr val="000000"/>
                </a:solidFill>
              </a:rPr>
              <a:t>En cas de défaillance, affecte le Lead Time de la production (impact le délai de livraison)</a:t>
            </a:r>
          </a:p>
        </p:txBody>
      </p:sp>
      <p:sp>
        <p:nvSpPr>
          <p:cNvPr id="2127" name="Text Box 232">
            <a:extLst>
              <a:ext uri="{FF2B5EF4-FFF2-40B4-BE49-F238E27FC236}">
                <a16:creationId xmlns:a16="http://schemas.microsoft.com/office/drawing/2014/main" id="{00A70471-42CF-45E3-BF40-D5AA6A421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437063"/>
            <a:ext cx="344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2128" name="Text Box 233">
            <a:extLst>
              <a:ext uri="{FF2B5EF4-FFF2-40B4-BE49-F238E27FC236}">
                <a16:creationId xmlns:a16="http://schemas.microsoft.com/office/drawing/2014/main" id="{736FC2B7-067E-4790-B27C-912024ABE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4868863"/>
            <a:ext cx="344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2129" name="Text Box 234">
            <a:extLst>
              <a:ext uri="{FF2B5EF4-FFF2-40B4-BE49-F238E27FC236}">
                <a16:creationId xmlns:a16="http://schemas.microsoft.com/office/drawing/2014/main" id="{84667FE7-2244-4D28-AA84-34F09CA20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445125"/>
            <a:ext cx="3444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2130" name="Text Box 235">
            <a:extLst>
              <a:ext uri="{FF2B5EF4-FFF2-40B4-BE49-F238E27FC236}">
                <a16:creationId xmlns:a16="http://schemas.microsoft.com/office/drawing/2014/main" id="{C2B5CC9A-848C-40E4-91DB-3686BF5AD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690" y="6134100"/>
            <a:ext cx="3444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>
                <a:solidFill>
                  <a:srgbClr val="000000"/>
                </a:solidFill>
              </a:rPr>
              <a:t>*</a:t>
            </a:r>
          </a:p>
        </p:txBody>
      </p:sp>
      <p:sp>
        <p:nvSpPr>
          <p:cNvPr id="2131" name="Text Box 236">
            <a:extLst>
              <a:ext uri="{FF2B5EF4-FFF2-40B4-BE49-F238E27FC236}">
                <a16:creationId xmlns:a16="http://schemas.microsoft.com/office/drawing/2014/main" id="{C037633E-A665-428E-BF33-CEF069F22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590" y="6256337"/>
            <a:ext cx="36004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fr-FR" sz="1000" dirty="0">
                <a:solidFill>
                  <a:srgbClr val="000000"/>
                </a:solidFill>
              </a:rPr>
              <a:t>Critères à adapter par chaque usine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MATRICE DE CRITICTE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E2CDFB0-0141-42AD-9D4A-168DC2B6688A}"/>
              </a:ext>
            </a:extLst>
          </p:cNvPr>
          <p:cNvSpPr/>
          <p:nvPr/>
        </p:nvSpPr>
        <p:spPr>
          <a:xfrm>
            <a:off x="359532" y="1016732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Le document précise le cheminement à suivre (ARBRE DE DECISION) avec les critères associés afin de déterminer le criticité d’un équipement,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659A7C7D-1DD2-441E-B274-B152CA8C0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3063"/>
            <a:ext cx="9144000" cy="493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320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CRITERES DE CRITICITE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D03B854-D933-424F-B2D9-DB24A9A94845}"/>
              </a:ext>
            </a:extLst>
          </p:cNvPr>
          <p:cNvSpPr/>
          <p:nvPr/>
        </p:nvSpPr>
        <p:spPr>
          <a:xfrm>
            <a:off x="359532" y="893033"/>
            <a:ext cx="7344816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i="1" dirty="0">
                <a:solidFill>
                  <a:srgbClr val="FF0000"/>
                </a:solidFill>
              </a:rPr>
              <a:t>A</a:t>
            </a:r>
            <a:r>
              <a:rPr lang="fr-FR" b="1" i="1" dirty="0"/>
              <a:t> </a:t>
            </a:r>
            <a:r>
              <a:rPr lang="fr-FR" b="1" i="1" dirty="0">
                <a:solidFill>
                  <a:srgbClr val="FF0000"/>
                </a:solidFill>
              </a:rPr>
              <a:t>: Equipement critique, un plan de maintenance préventive systématique / conditionnel est à mettre en place afin de limiter les temps d’arrêts pour défaillances.</a:t>
            </a:r>
          </a:p>
          <a:p>
            <a:endParaRPr lang="fr-FR" b="1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3600" b="1" i="1" dirty="0">
                <a:solidFill>
                  <a:srgbClr val="FFC000"/>
                </a:solidFill>
              </a:rPr>
              <a:t>B</a:t>
            </a:r>
            <a:r>
              <a:rPr lang="fr-FR" b="1" i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fr-FR" b="1" i="1" dirty="0">
                <a:solidFill>
                  <a:srgbClr val="FFC000"/>
                </a:solidFill>
              </a:rPr>
              <a:t>: Equipement à surveiller. Une maintenance préventive planifiée doit également être mise en place.</a:t>
            </a:r>
          </a:p>
          <a:p>
            <a:endParaRPr lang="fr-FR" b="1" i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fr-FR" sz="3600" b="1" i="1" dirty="0">
                <a:solidFill>
                  <a:schemeClr val="accent2">
                    <a:lumMod val="75000"/>
                  </a:schemeClr>
                </a:solidFill>
              </a:rPr>
              <a:t>C</a:t>
            </a:r>
            <a:r>
              <a:rPr lang="fr-FR" b="1" i="1" dirty="0">
                <a:solidFill>
                  <a:schemeClr val="accent2">
                    <a:lumMod val="75000"/>
                  </a:schemeClr>
                </a:solidFill>
              </a:rPr>
              <a:t> : Equipement non critique. La maintenance corrective peut s’appliquer en tant que méthode.</a:t>
            </a:r>
          </a:p>
        </p:txBody>
      </p:sp>
    </p:spTree>
    <p:extLst>
      <p:ext uri="{BB962C8B-B14F-4D97-AF65-F5344CB8AC3E}">
        <p14:creationId xmlns:p14="http://schemas.microsoft.com/office/powerpoint/2010/main" val="3098944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9122A59A-4C9E-49EB-AB0C-F53111884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9532" y="224644"/>
            <a:ext cx="8229600" cy="1143000"/>
          </a:xfrm>
        </p:spPr>
        <p:txBody>
          <a:bodyPr/>
          <a:lstStyle/>
          <a:p>
            <a:r>
              <a:rPr lang="fr-FR" dirty="0"/>
              <a:t>TRAVAIL DEMANDE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6E20130-6917-41E9-9816-4EE8A9AE823C}"/>
              </a:ext>
            </a:extLst>
          </p:cNvPr>
          <p:cNvSpPr/>
          <p:nvPr/>
        </p:nvSpPr>
        <p:spPr>
          <a:xfrm>
            <a:off x="359532" y="1016732"/>
            <a:ext cx="864096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fr-FR" sz="2400" dirty="0"/>
              <a:t>Regarder (plusieurs fois si nécessaire) la vidéo suivante :</a:t>
            </a:r>
          </a:p>
          <a:p>
            <a:pPr lvl="1"/>
            <a:r>
              <a:rPr lang="fr-FR" sz="2400" dirty="0">
                <a:hlinkClick r:id="rId2"/>
              </a:rPr>
              <a:t>https://www.youtube.com/watch?v=d9gSHTqjnRY</a:t>
            </a:r>
            <a:endParaRPr lang="fr-FR" sz="2400" dirty="0"/>
          </a:p>
          <a:p>
            <a:pPr marL="457200" indent="-457200">
              <a:buFont typeface="+mj-lt"/>
              <a:buAutoNum type="arabicPeriod"/>
            </a:pPr>
            <a:endParaRPr lang="fr-FR" sz="2400" dirty="0"/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Etablir la liste des équipements constituant la ligne d’embouteillage.</a:t>
            </a:r>
          </a:p>
          <a:p>
            <a:pPr marL="457200" indent="-457200">
              <a:buFont typeface="+mj-lt"/>
              <a:buAutoNum type="arabicPeriod"/>
            </a:pPr>
            <a:endParaRPr lang="fr-FR" sz="2400" dirty="0"/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Ouvrir le fichier EXCEL « Criticité Machines Embouteillage.xlsx » et déterminer la criticité de chaque machine.</a:t>
            </a:r>
          </a:p>
          <a:p>
            <a:pPr marL="457200" indent="-457200">
              <a:buFont typeface="+mj-lt"/>
              <a:buAutoNum type="arabicPeriod"/>
            </a:pPr>
            <a:endParaRPr lang="fr-FR" sz="2400" dirty="0"/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En déduire la méthode de maintenance à appliquer sur les machines et/ou la ligne</a:t>
            </a:r>
          </a:p>
          <a:p>
            <a:pPr marL="457200" indent="-457200">
              <a:buFont typeface="+mj-lt"/>
              <a:buAutoNum type="arabicPeriod"/>
            </a:pPr>
            <a:endParaRPr lang="fr-FR" sz="2400" dirty="0"/>
          </a:p>
          <a:p>
            <a:pPr marL="457200" indent="-457200">
              <a:buFont typeface="+mj-lt"/>
              <a:buAutoNum type="arabicPeriod"/>
            </a:pPr>
            <a:r>
              <a:rPr lang="fr-FR" sz="2400" dirty="0"/>
              <a:t>Tracer un synoptique de la ligne d’embouteillage (feuille synoptique)</a:t>
            </a:r>
          </a:p>
        </p:txBody>
      </p:sp>
    </p:spTree>
    <p:extLst>
      <p:ext uri="{BB962C8B-B14F-4D97-AF65-F5344CB8AC3E}">
        <p14:creationId xmlns:p14="http://schemas.microsoft.com/office/powerpoint/2010/main" val="232852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759</Words>
  <Application>Microsoft Office PowerPoint</Application>
  <PresentationFormat>Affichage à l'écran (4:3)</PresentationFormat>
  <Paragraphs>142</Paragraphs>
  <Slides>6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Comic Sans MS</vt:lpstr>
      <vt:lpstr>Monotype Sorts</vt:lpstr>
      <vt:lpstr>Times New Roman</vt:lpstr>
      <vt:lpstr>Trebuchet MS</vt:lpstr>
      <vt:lpstr>Wingdings 3</vt:lpstr>
      <vt:lpstr>Facette</vt:lpstr>
      <vt:lpstr>Criticité d’un équipement</vt:lpstr>
      <vt:lpstr>CRITICITE D’UN EQUIPEMENT</vt:lpstr>
      <vt:lpstr>Présentation PowerPoint</vt:lpstr>
      <vt:lpstr>MATRICE DE CRITICTE</vt:lpstr>
      <vt:lpstr>CRITERES DE CRITICITE </vt:lpstr>
      <vt:lpstr>TRAVAIL DEMANDE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Choix d’une forme de Maintenance</dc:title>
  <dc:creator>Cousin Hub</dc:creator>
  <cp:lastModifiedBy>Cousin Hub</cp:lastModifiedBy>
  <cp:revision>11</cp:revision>
  <dcterms:created xsi:type="dcterms:W3CDTF">2020-04-26T10:14:16Z</dcterms:created>
  <dcterms:modified xsi:type="dcterms:W3CDTF">2021-06-08T16:52:12Z</dcterms:modified>
</cp:coreProperties>
</file>