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62" r:id="rId10"/>
    <p:sldId id="263" r:id="rId11"/>
    <p:sldId id="272" r:id="rId12"/>
    <p:sldId id="261" r:id="rId13"/>
    <p:sldId id="273" r:id="rId14"/>
    <p:sldId id="274" r:id="rId15"/>
    <p:sldId id="275" r:id="rId16"/>
    <p:sldId id="276" r:id="rId17"/>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9999FF"/>
    <a:srgbClr val="EAEAEA"/>
    <a:srgbClr val="F8F8F8"/>
    <a:srgbClr val="FF33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extLst>
      <p:ext uri="{BB962C8B-B14F-4D97-AF65-F5344CB8AC3E}">
        <p14:creationId xmlns:p14="http://schemas.microsoft.com/office/powerpoint/2010/main" val="403641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25984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600"/>
            <a:ext cx="2133600" cy="589756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28600" y="228600"/>
            <a:ext cx="6248400" cy="58975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06962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43321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422195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1799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03804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Tree>
    <p:extLst>
      <p:ext uri="{BB962C8B-B14F-4D97-AF65-F5344CB8AC3E}">
        <p14:creationId xmlns:p14="http://schemas.microsoft.com/office/powerpoint/2010/main" val="423674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04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52422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172143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5F9064-D4A1-425E-860B-285354C11AB7}"/>
              </a:ext>
            </a:extLst>
          </p:cNvPr>
          <p:cNvSpPr>
            <a:spLocks noGrp="1" noChangeArrowheads="1"/>
          </p:cNvSpPr>
          <p:nvPr>
            <p:ph type="title"/>
          </p:nvPr>
        </p:nvSpPr>
        <p:spPr bwMode="auto">
          <a:xfrm>
            <a:off x="228600" y="228600"/>
            <a:ext cx="8534400" cy="762000"/>
          </a:xfrm>
          <a:prstGeom prst="roundRect">
            <a:avLst>
              <a:gd name="adj" fmla="val 16667"/>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1" compatLnSpc="1">
            <a:prstTxWarp prst="textNoShape">
              <a:avLst/>
            </a:prstTxWarp>
          </a:bodyPr>
          <a:lstStyle/>
          <a:p>
            <a:pPr lvl="0"/>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i="1">
          <a:solidFill>
            <a:schemeClr val="tx2"/>
          </a:solidFill>
          <a:latin typeface="+mj-lt"/>
          <a:ea typeface="+mj-ea"/>
          <a:cs typeface="+mj-cs"/>
        </a:defRPr>
      </a:lvl1pPr>
      <a:lvl2pPr algn="ctr" rtl="0" eaLnBrk="0" fontAlgn="base" hangingPunct="0">
        <a:spcBef>
          <a:spcPct val="0"/>
        </a:spcBef>
        <a:spcAft>
          <a:spcPct val="0"/>
        </a:spcAft>
        <a:defRPr sz="2800" i="1">
          <a:solidFill>
            <a:schemeClr val="tx2"/>
          </a:solidFill>
          <a:latin typeface="Arial" charset="0"/>
        </a:defRPr>
      </a:lvl2pPr>
      <a:lvl3pPr algn="ctr" rtl="0" eaLnBrk="0" fontAlgn="base" hangingPunct="0">
        <a:spcBef>
          <a:spcPct val="0"/>
        </a:spcBef>
        <a:spcAft>
          <a:spcPct val="0"/>
        </a:spcAft>
        <a:defRPr sz="2800" i="1">
          <a:solidFill>
            <a:schemeClr val="tx2"/>
          </a:solidFill>
          <a:latin typeface="Arial" charset="0"/>
        </a:defRPr>
      </a:lvl3pPr>
      <a:lvl4pPr algn="ctr" rtl="0" eaLnBrk="0" fontAlgn="base" hangingPunct="0">
        <a:spcBef>
          <a:spcPct val="0"/>
        </a:spcBef>
        <a:spcAft>
          <a:spcPct val="0"/>
        </a:spcAft>
        <a:defRPr sz="2800" i="1">
          <a:solidFill>
            <a:schemeClr val="tx2"/>
          </a:solidFill>
          <a:latin typeface="Arial" charset="0"/>
        </a:defRPr>
      </a:lvl4pPr>
      <a:lvl5pPr algn="ctr" rtl="0" eaLnBrk="0" fontAlgn="base" hangingPunct="0">
        <a:spcBef>
          <a:spcPct val="0"/>
        </a:spcBef>
        <a:spcAft>
          <a:spcPct val="0"/>
        </a:spcAft>
        <a:defRPr sz="2800" i="1">
          <a:solidFill>
            <a:schemeClr val="tx2"/>
          </a:solidFill>
          <a:latin typeface="Arial" charset="0"/>
        </a:defRPr>
      </a:lvl5pPr>
      <a:lvl6pPr marL="457200" algn="ctr" rtl="0" fontAlgn="base">
        <a:spcBef>
          <a:spcPct val="0"/>
        </a:spcBef>
        <a:spcAft>
          <a:spcPct val="0"/>
        </a:spcAft>
        <a:defRPr sz="2800" i="1">
          <a:solidFill>
            <a:schemeClr val="tx2"/>
          </a:solidFill>
          <a:latin typeface="Arial" charset="0"/>
        </a:defRPr>
      </a:lvl6pPr>
      <a:lvl7pPr marL="914400" algn="ctr" rtl="0" fontAlgn="base">
        <a:spcBef>
          <a:spcPct val="0"/>
        </a:spcBef>
        <a:spcAft>
          <a:spcPct val="0"/>
        </a:spcAft>
        <a:defRPr sz="2800" i="1">
          <a:solidFill>
            <a:schemeClr val="tx2"/>
          </a:solidFill>
          <a:latin typeface="Arial" charset="0"/>
        </a:defRPr>
      </a:lvl7pPr>
      <a:lvl8pPr marL="1371600" algn="ctr" rtl="0" fontAlgn="base">
        <a:spcBef>
          <a:spcPct val="0"/>
        </a:spcBef>
        <a:spcAft>
          <a:spcPct val="0"/>
        </a:spcAft>
        <a:defRPr sz="2800" i="1">
          <a:solidFill>
            <a:schemeClr val="tx2"/>
          </a:solidFill>
          <a:latin typeface="Arial" charset="0"/>
        </a:defRPr>
      </a:lvl8pPr>
      <a:lvl9pPr marL="1828800" algn="ctr" rtl="0" fontAlgn="base">
        <a:spcBef>
          <a:spcPct val="0"/>
        </a:spcBef>
        <a:spcAft>
          <a:spcPct val="0"/>
        </a:spcAft>
        <a:defRPr sz="2800" i="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a:extLst>
              <a:ext uri="{FF2B5EF4-FFF2-40B4-BE49-F238E27FC236}">
                <a16:creationId xmlns:a16="http://schemas.microsoft.com/office/drawing/2014/main" id="{2FA28A76-445D-4BBE-96E8-B2F3FED4C1CB}"/>
              </a:ext>
            </a:extLst>
          </p:cNvPr>
          <p:cNvSpPr>
            <a:spLocks noGrp="1" noChangeArrowheads="1"/>
          </p:cNvSpPr>
          <p:nvPr>
            <p:ph type="title"/>
          </p:nvPr>
        </p:nvSpPr>
        <p:spPr/>
        <p:txBody>
          <a:bodyPr/>
          <a:lstStyle/>
          <a:p>
            <a:pPr eaLnBrk="1" hangingPunct="1"/>
            <a:r>
              <a:rPr lang="fr-FR" altLang="fr-FR" sz="2400"/>
              <a:t>Notion de temps de réponse d’une chaîne fonctionnelle</a:t>
            </a:r>
          </a:p>
        </p:txBody>
      </p:sp>
      <p:grpSp>
        <p:nvGrpSpPr>
          <p:cNvPr id="2" name="Group 33">
            <a:extLst>
              <a:ext uri="{FF2B5EF4-FFF2-40B4-BE49-F238E27FC236}">
                <a16:creationId xmlns:a16="http://schemas.microsoft.com/office/drawing/2014/main" id="{F1D842C7-62CE-4A3E-A859-B9E7A6BD022F}"/>
              </a:ext>
            </a:extLst>
          </p:cNvPr>
          <p:cNvGrpSpPr>
            <a:grpSpLocks/>
          </p:cNvGrpSpPr>
          <p:nvPr/>
        </p:nvGrpSpPr>
        <p:grpSpPr bwMode="auto">
          <a:xfrm>
            <a:off x="6719888" y="2362200"/>
            <a:ext cx="2209800" cy="1949450"/>
            <a:chOff x="3696" y="1488"/>
            <a:chExt cx="1392" cy="1228"/>
          </a:xfrm>
        </p:grpSpPr>
        <p:pic>
          <p:nvPicPr>
            <p:cNvPr id="2069" name="Picture 9" descr="wiper">
              <a:extLst>
                <a:ext uri="{FF2B5EF4-FFF2-40B4-BE49-F238E27FC236}">
                  <a16:creationId xmlns:a16="http://schemas.microsoft.com/office/drawing/2014/main" id="{4EFDD080-3D19-4115-82D1-277679249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2016"/>
              <a:ext cx="1072"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6">
              <a:extLst>
                <a:ext uri="{FF2B5EF4-FFF2-40B4-BE49-F238E27FC236}">
                  <a16:creationId xmlns:a16="http://schemas.microsoft.com/office/drawing/2014/main" id="{08AB3D21-33F0-4FF1-B165-76C62E3E2674}"/>
                </a:ext>
              </a:extLst>
            </p:cNvPr>
            <p:cNvSpPr txBox="1">
              <a:spLocks noChangeArrowheads="1"/>
            </p:cNvSpPr>
            <p:nvPr/>
          </p:nvSpPr>
          <p:spPr bwMode="auto">
            <a:xfrm>
              <a:off x="3936" y="1488"/>
              <a:ext cx="11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2000"/>
                <a:t>actionneur</a:t>
              </a:r>
            </a:p>
          </p:txBody>
        </p:sp>
      </p:grpSp>
      <p:sp>
        <p:nvSpPr>
          <p:cNvPr id="2065" name="AutoShape 17">
            <a:extLst>
              <a:ext uri="{FF2B5EF4-FFF2-40B4-BE49-F238E27FC236}">
                <a16:creationId xmlns:a16="http://schemas.microsoft.com/office/drawing/2014/main" id="{D6FD27AF-CD13-47F1-8E5B-60559C2308A3}"/>
              </a:ext>
            </a:extLst>
          </p:cNvPr>
          <p:cNvSpPr>
            <a:spLocks noChangeArrowheads="1"/>
          </p:cNvSpPr>
          <p:nvPr/>
        </p:nvSpPr>
        <p:spPr bwMode="auto">
          <a:xfrm>
            <a:off x="685800" y="1524000"/>
            <a:ext cx="3598863" cy="901700"/>
          </a:xfrm>
          <a:prstGeom prst="roundRect">
            <a:avLst>
              <a:gd name="adj" fmla="val 16667"/>
            </a:avLst>
          </a:pr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Apparition de l’événement (détection d’une cible)</a:t>
            </a:r>
          </a:p>
        </p:txBody>
      </p:sp>
      <p:sp>
        <p:nvSpPr>
          <p:cNvPr id="2070" name="AutoShape 22">
            <a:extLst>
              <a:ext uri="{FF2B5EF4-FFF2-40B4-BE49-F238E27FC236}">
                <a16:creationId xmlns:a16="http://schemas.microsoft.com/office/drawing/2014/main" id="{902E68E9-226C-4069-959E-88FD7F875616}"/>
              </a:ext>
            </a:extLst>
          </p:cNvPr>
          <p:cNvSpPr>
            <a:spLocks noChangeArrowheads="1"/>
          </p:cNvSpPr>
          <p:nvPr/>
        </p:nvSpPr>
        <p:spPr bwMode="auto">
          <a:xfrm>
            <a:off x="5024438" y="5049838"/>
            <a:ext cx="4119562" cy="901700"/>
          </a:xfrm>
          <a:prstGeom prst="roundRect">
            <a:avLst>
              <a:gd name="adj" fmla="val 16667"/>
            </a:avLst>
          </a:pr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a:cs typeface="Times New Roman" panose="02020603050405020304" pitchFamily="18" charset="0"/>
              </a:rPr>
              <a:t>Effet consécutif à l’événement</a:t>
            </a:r>
            <a:r>
              <a:rPr lang="fr-FR" altLang="fr-FR"/>
              <a:t> (mvt d’un actionneur)</a:t>
            </a:r>
          </a:p>
        </p:txBody>
      </p:sp>
      <p:grpSp>
        <p:nvGrpSpPr>
          <p:cNvPr id="3" name="Group 30">
            <a:extLst>
              <a:ext uri="{FF2B5EF4-FFF2-40B4-BE49-F238E27FC236}">
                <a16:creationId xmlns:a16="http://schemas.microsoft.com/office/drawing/2014/main" id="{1FA69F98-EC17-4012-AB24-8DEE30023CCA}"/>
              </a:ext>
            </a:extLst>
          </p:cNvPr>
          <p:cNvGrpSpPr>
            <a:grpSpLocks/>
          </p:cNvGrpSpPr>
          <p:nvPr/>
        </p:nvGrpSpPr>
        <p:grpSpPr bwMode="auto">
          <a:xfrm>
            <a:off x="1000125" y="2438400"/>
            <a:ext cx="1143000" cy="1828800"/>
            <a:chOff x="864" y="1536"/>
            <a:chExt cx="720" cy="1152"/>
          </a:xfrm>
        </p:grpSpPr>
        <p:sp>
          <p:nvSpPr>
            <p:cNvPr id="2067" name="Text Box 13">
              <a:extLst>
                <a:ext uri="{FF2B5EF4-FFF2-40B4-BE49-F238E27FC236}">
                  <a16:creationId xmlns:a16="http://schemas.microsoft.com/office/drawing/2014/main" id="{D9E31A9B-2BFC-4463-9A76-B79A7ADC5F0F}"/>
                </a:ext>
              </a:extLst>
            </p:cNvPr>
            <p:cNvSpPr txBox="1">
              <a:spLocks noChangeArrowheads="1"/>
            </p:cNvSpPr>
            <p:nvPr/>
          </p:nvSpPr>
          <p:spPr bwMode="auto">
            <a:xfrm>
              <a:off x="864" y="1536"/>
              <a:ext cx="7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2000"/>
                <a:t>capteur</a:t>
              </a:r>
            </a:p>
          </p:txBody>
        </p:sp>
        <p:pic>
          <p:nvPicPr>
            <p:cNvPr id="2068" name="Picture 25" descr="Fernofer">
              <a:extLst>
                <a:ext uri="{FF2B5EF4-FFF2-40B4-BE49-F238E27FC236}">
                  <a16:creationId xmlns:a16="http://schemas.microsoft.com/office/drawing/2014/main" id="{3E001ED8-F07A-4271-8F11-58867579128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6" y="1824"/>
              <a:ext cx="29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34">
            <a:extLst>
              <a:ext uri="{FF2B5EF4-FFF2-40B4-BE49-F238E27FC236}">
                <a16:creationId xmlns:a16="http://schemas.microsoft.com/office/drawing/2014/main" id="{2140D89A-314D-49D2-A885-03F59F3CDB85}"/>
              </a:ext>
            </a:extLst>
          </p:cNvPr>
          <p:cNvGrpSpPr>
            <a:grpSpLocks/>
          </p:cNvGrpSpPr>
          <p:nvPr/>
        </p:nvGrpSpPr>
        <p:grpSpPr bwMode="auto">
          <a:xfrm>
            <a:off x="990600" y="2514600"/>
            <a:ext cx="6858000" cy="2971800"/>
            <a:chOff x="624" y="1584"/>
            <a:chExt cx="4320" cy="1872"/>
          </a:xfrm>
        </p:grpSpPr>
        <p:sp>
          <p:nvSpPr>
            <p:cNvPr id="2063" name="AutoShape 20">
              <a:extLst>
                <a:ext uri="{FF2B5EF4-FFF2-40B4-BE49-F238E27FC236}">
                  <a16:creationId xmlns:a16="http://schemas.microsoft.com/office/drawing/2014/main" id="{5223A924-9FB1-4577-94CE-64C9FB60660D}"/>
                </a:ext>
              </a:extLst>
            </p:cNvPr>
            <p:cNvSpPr>
              <a:spLocks noChangeArrowheads="1"/>
            </p:cNvSpPr>
            <p:nvPr/>
          </p:nvSpPr>
          <p:spPr bwMode="auto">
            <a:xfrm>
              <a:off x="1440" y="2880"/>
              <a:ext cx="1680" cy="576"/>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lIns="12700" tIns="12700" rIns="12700" bIns="1270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fr-FR" dirty="0"/>
                <a:t>Temps de réponse </a:t>
              </a:r>
            </a:p>
            <a:p>
              <a:pPr algn="ctr"/>
              <a:r>
                <a:rPr lang="fr-FR" altLang="fr-FR" dirty="0"/>
                <a:t>Tr </a:t>
              </a:r>
              <a:r>
                <a:rPr lang="fr-FR" altLang="fr-FR" dirty="0">
                  <a:sym typeface="Wingdings" panose="05000000000000000000" pitchFamily="2" charset="2"/>
                </a:rPr>
                <a:t> Rapidité</a:t>
              </a:r>
              <a:endParaRPr lang="fr-FR" altLang="fr-FR" sz="1200" dirty="0"/>
            </a:p>
          </p:txBody>
        </p:sp>
        <p:sp>
          <p:nvSpPr>
            <p:cNvPr id="2064" name="Line 21">
              <a:extLst>
                <a:ext uri="{FF2B5EF4-FFF2-40B4-BE49-F238E27FC236}">
                  <a16:creationId xmlns:a16="http://schemas.microsoft.com/office/drawing/2014/main" id="{5E53270D-6A9F-4FD7-8120-B15317035AE9}"/>
                </a:ext>
              </a:extLst>
            </p:cNvPr>
            <p:cNvSpPr>
              <a:spLocks noChangeShapeType="1"/>
            </p:cNvSpPr>
            <p:nvPr/>
          </p:nvSpPr>
          <p:spPr bwMode="auto">
            <a:xfrm>
              <a:off x="624" y="2784"/>
              <a:ext cx="432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 name="Line 28">
              <a:extLst>
                <a:ext uri="{FF2B5EF4-FFF2-40B4-BE49-F238E27FC236}">
                  <a16:creationId xmlns:a16="http://schemas.microsoft.com/office/drawing/2014/main" id="{8D8FF4BC-C3CA-49CB-9CFB-95B63691D098}"/>
                </a:ext>
              </a:extLst>
            </p:cNvPr>
            <p:cNvSpPr>
              <a:spLocks noChangeShapeType="1"/>
            </p:cNvSpPr>
            <p:nvPr/>
          </p:nvSpPr>
          <p:spPr bwMode="auto">
            <a:xfrm>
              <a:off x="624" y="1584"/>
              <a:ext cx="0" cy="120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6" name="Line 29">
              <a:extLst>
                <a:ext uri="{FF2B5EF4-FFF2-40B4-BE49-F238E27FC236}">
                  <a16:creationId xmlns:a16="http://schemas.microsoft.com/office/drawing/2014/main" id="{10134E4D-3630-4F4C-9DFA-2ABCF5145B73}"/>
                </a:ext>
              </a:extLst>
            </p:cNvPr>
            <p:cNvSpPr>
              <a:spLocks noChangeShapeType="1"/>
            </p:cNvSpPr>
            <p:nvPr/>
          </p:nvSpPr>
          <p:spPr bwMode="auto">
            <a:xfrm>
              <a:off x="4944" y="2784"/>
              <a:ext cx="0" cy="384"/>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grpSp>
        <p:nvGrpSpPr>
          <p:cNvPr id="5" name="Groupe 24">
            <a:extLst>
              <a:ext uri="{FF2B5EF4-FFF2-40B4-BE49-F238E27FC236}">
                <a16:creationId xmlns:a16="http://schemas.microsoft.com/office/drawing/2014/main" id="{CFA28EE3-5CF8-492C-A5CC-63051F6B05E1}"/>
              </a:ext>
            </a:extLst>
          </p:cNvPr>
          <p:cNvGrpSpPr>
            <a:grpSpLocks/>
          </p:cNvGrpSpPr>
          <p:nvPr/>
        </p:nvGrpSpPr>
        <p:grpSpPr bwMode="auto">
          <a:xfrm>
            <a:off x="2227263" y="2571750"/>
            <a:ext cx="2130425" cy="1824038"/>
            <a:chOff x="1941027" y="2571744"/>
            <a:chExt cx="2130907" cy="1824028"/>
          </a:xfrm>
        </p:grpSpPr>
        <p:sp>
          <p:nvSpPr>
            <p:cNvPr id="2061" name="Text Box 14">
              <a:extLst>
                <a:ext uri="{FF2B5EF4-FFF2-40B4-BE49-F238E27FC236}">
                  <a16:creationId xmlns:a16="http://schemas.microsoft.com/office/drawing/2014/main" id="{B6C7A088-1954-42C1-94D5-A86872A77BBD}"/>
                </a:ext>
              </a:extLst>
            </p:cNvPr>
            <p:cNvSpPr txBox="1">
              <a:spLocks noChangeArrowheads="1"/>
            </p:cNvSpPr>
            <p:nvPr/>
          </p:nvSpPr>
          <p:spPr bwMode="auto">
            <a:xfrm>
              <a:off x="2428860" y="2571744"/>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2000"/>
                <a:t>API</a:t>
              </a:r>
            </a:p>
          </p:txBody>
        </p:sp>
        <p:pic>
          <p:nvPicPr>
            <p:cNvPr id="2062" name="Picture 39" descr="http://www.infoplc.net/I/Schneider_M340.jpg">
              <a:extLst>
                <a:ext uri="{FF2B5EF4-FFF2-40B4-BE49-F238E27FC236}">
                  <a16:creationId xmlns:a16="http://schemas.microsoft.com/office/drawing/2014/main" id="{AC3FE745-3FDE-42EE-A837-ECEFB7E04F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1027" y="2928934"/>
              <a:ext cx="2130907" cy="14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e 26">
            <a:extLst>
              <a:ext uri="{FF2B5EF4-FFF2-40B4-BE49-F238E27FC236}">
                <a16:creationId xmlns:a16="http://schemas.microsoft.com/office/drawing/2014/main" id="{A11EC5A6-C4E9-4694-A5DC-62D135DCE8F6}"/>
              </a:ext>
            </a:extLst>
          </p:cNvPr>
          <p:cNvGrpSpPr>
            <a:grpSpLocks/>
          </p:cNvGrpSpPr>
          <p:nvPr/>
        </p:nvGrpSpPr>
        <p:grpSpPr bwMode="auto">
          <a:xfrm>
            <a:off x="4500563" y="2143125"/>
            <a:ext cx="1981200" cy="2225675"/>
            <a:chOff x="4500562" y="2143116"/>
            <a:chExt cx="1981200" cy="2225222"/>
          </a:xfrm>
        </p:grpSpPr>
        <p:sp>
          <p:nvSpPr>
            <p:cNvPr id="2059" name="Text Box 15">
              <a:extLst>
                <a:ext uri="{FF2B5EF4-FFF2-40B4-BE49-F238E27FC236}">
                  <a16:creationId xmlns:a16="http://schemas.microsoft.com/office/drawing/2014/main" id="{9B787B99-58F5-480B-9C11-CDF23718082C}"/>
                </a:ext>
              </a:extLst>
            </p:cNvPr>
            <p:cNvSpPr txBox="1">
              <a:spLocks noChangeArrowheads="1"/>
            </p:cNvSpPr>
            <p:nvPr/>
          </p:nvSpPr>
          <p:spPr bwMode="auto">
            <a:xfrm>
              <a:off x="4500562" y="2143116"/>
              <a:ext cx="198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2000"/>
                <a:t>pré-actionneur</a:t>
              </a:r>
            </a:p>
          </p:txBody>
        </p:sp>
        <p:pic>
          <p:nvPicPr>
            <p:cNvPr id="2060" name="Picture 41" descr="http://www.schneider-electric.com/images/pictures/press-photo-library/photo-library/interclima/tertiaire-Altivar-61-variateur-vitesse.jpg">
              <a:extLst>
                <a:ext uri="{FF2B5EF4-FFF2-40B4-BE49-F238E27FC236}">
                  <a16:creationId xmlns:a16="http://schemas.microsoft.com/office/drawing/2014/main" id="{B0398719-459F-431D-B174-A2ACE93AF0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9190" y="2571744"/>
              <a:ext cx="1227633" cy="1796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Ellipse 8">
            <a:extLst>
              <a:ext uri="{FF2B5EF4-FFF2-40B4-BE49-F238E27FC236}">
                <a16:creationId xmlns:a16="http://schemas.microsoft.com/office/drawing/2014/main" id="{CEE63E30-B57A-4ADE-BB6A-EF9F0799B036}"/>
              </a:ext>
            </a:extLst>
          </p:cNvPr>
          <p:cNvSpPr/>
          <p:nvPr/>
        </p:nvSpPr>
        <p:spPr>
          <a:xfrm>
            <a:off x="1115616" y="2835275"/>
            <a:ext cx="944957" cy="1495419"/>
          </a:xfrm>
          <a:prstGeom prst="ellipse">
            <a:avLst/>
          </a:prstGeom>
          <a:solidFill>
            <a:srgbClr val="FFFFCC">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AutoShape 20">
            <a:extLst>
              <a:ext uri="{FF2B5EF4-FFF2-40B4-BE49-F238E27FC236}">
                <a16:creationId xmlns:a16="http://schemas.microsoft.com/office/drawing/2014/main" id="{E0CC80D3-7540-4AB2-914B-EE2CC2666113}"/>
              </a:ext>
            </a:extLst>
          </p:cNvPr>
          <p:cNvSpPr>
            <a:spLocks noChangeArrowheads="1"/>
          </p:cNvSpPr>
          <p:nvPr/>
        </p:nvSpPr>
        <p:spPr bwMode="auto">
          <a:xfrm>
            <a:off x="434975" y="5753013"/>
            <a:ext cx="2667000" cy="914400"/>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lIns="12700" tIns="12700" rIns="12700" bIns="1270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fr-FR" dirty="0"/>
              <a:t>Temps de maintien de l’information Tm</a:t>
            </a:r>
            <a:r>
              <a:rPr lang="fr-FR" altLang="fr-FR" sz="1200" dirty="0"/>
              <a:t> </a:t>
            </a:r>
          </a:p>
        </p:txBody>
      </p:sp>
      <p:sp>
        <p:nvSpPr>
          <p:cNvPr id="10" name="Flèche : bas 9">
            <a:extLst>
              <a:ext uri="{FF2B5EF4-FFF2-40B4-BE49-F238E27FC236}">
                <a16:creationId xmlns:a16="http://schemas.microsoft.com/office/drawing/2014/main" id="{DFBD3A2A-743B-4A5F-935C-1EF6A6F9B4C3}"/>
              </a:ext>
            </a:extLst>
          </p:cNvPr>
          <p:cNvSpPr/>
          <p:nvPr/>
        </p:nvSpPr>
        <p:spPr>
          <a:xfrm>
            <a:off x="1489669" y="4497748"/>
            <a:ext cx="196850" cy="1181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09626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0-#ppt_w/2"/>
                                          </p:val>
                                        </p:tav>
                                        <p:tav tm="100000">
                                          <p:val>
                                            <p:strVal val="#ppt_x"/>
                                          </p:val>
                                        </p:tav>
                                      </p:tavLst>
                                    </p:anim>
                                    <p:anim calcmode="lin" valueType="num">
                                      <p:cBhvr additive="base">
                                        <p:cTn id="8" dur="500" fill="hold"/>
                                        <p:tgtEl>
                                          <p:spTgt spid="20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70"/>
                                        </p:tgtEl>
                                        <p:attrNameLst>
                                          <p:attrName>style.visibility</p:attrName>
                                        </p:attrNameLst>
                                      </p:cBhvr>
                                      <p:to>
                                        <p:strVal val="visible"/>
                                      </p:to>
                                    </p:set>
                                    <p:anim calcmode="lin" valueType="num">
                                      <p:cBhvr additive="base">
                                        <p:cTn id="13" dur="500" fill="hold"/>
                                        <p:tgtEl>
                                          <p:spTgt spid="2070"/>
                                        </p:tgtEl>
                                        <p:attrNameLst>
                                          <p:attrName>ppt_x</p:attrName>
                                        </p:attrNameLst>
                                      </p:cBhvr>
                                      <p:tavLst>
                                        <p:tav tm="0">
                                          <p:val>
                                            <p:strVal val="1+#ppt_w/2"/>
                                          </p:val>
                                        </p:tav>
                                        <p:tav tm="100000">
                                          <p:val>
                                            <p:strVal val="#ppt_x"/>
                                          </p:val>
                                        </p:tav>
                                      </p:tavLst>
                                    </p:anim>
                                    <p:anim calcmode="lin" valueType="num">
                                      <p:cBhvr additive="base">
                                        <p:cTn id="14" dur="500" fill="hold"/>
                                        <p:tgtEl>
                                          <p:spTgt spid="20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heckerboard(across)">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heckerboard(across)">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1000" fill="hold"/>
                                        <p:tgtEl>
                                          <p:spTgt spid="4"/>
                                        </p:tgtEl>
                                        <p:attrNameLst>
                                          <p:attrName>ppt_w</p:attrName>
                                        </p:attrNameLst>
                                      </p:cBhvr>
                                      <p:tavLst>
                                        <p:tav tm="0">
                                          <p:val>
                                            <p:fltVal val="0"/>
                                          </p:val>
                                        </p:tav>
                                        <p:tav tm="100000">
                                          <p:val>
                                            <p:strVal val="#ppt_w"/>
                                          </p:val>
                                        </p:tav>
                                      </p:tavLst>
                                    </p:anim>
                                    <p:anim calcmode="lin" valueType="num">
                                      <p:cBhvr>
                                        <p:cTn id="40" dur="1000" fill="hold"/>
                                        <p:tgtEl>
                                          <p:spTgt spid="4"/>
                                        </p:tgtEl>
                                        <p:attrNameLst>
                                          <p:attrName>ppt_h</p:attrName>
                                        </p:attrNameLst>
                                      </p:cBhvr>
                                      <p:tavLst>
                                        <p:tav tm="0">
                                          <p:val>
                                            <p:fltVal val="0"/>
                                          </p:val>
                                        </p:tav>
                                        <p:tav tm="100000">
                                          <p:val>
                                            <p:strVal val="#ppt_h"/>
                                          </p:val>
                                        </p:tav>
                                      </p:tavLst>
                                    </p:anim>
                                    <p:anim calcmode="lin" valueType="num">
                                      <p:cBhvr>
                                        <p:cTn id="4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par>
                          <p:cTn id="48" fill="hold">
                            <p:stCondLst>
                              <p:cond delay="500"/>
                            </p:stCondLst>
                            <p:childTnLst>
                              <p:par>
                                <p:cTn id="49" presetID="22" presetClass="entr" presetSubtype="1"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500"/>
                                        <p:tgtEl>
                                          <p:spTgt spid="10"/>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autoUpdateAnimBg="0"/>
      <p:bldP spid="2070" grpId="0" animBg="1" autoUpdateAnimBg="0"/>
      <p:bldP spid="9" grpId="0" animBg="1"/>
      <p:bldP spid="24"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5FCDB167-FEC4-42E9-BBE6-E24C39769A56}"/>
              </a:ext>
            </a:extLst>
          </p:cNvPr>
          <p:cNvSpPr>
            <a:spLocks noGrp="1" noChangeArrowheads="1"/>
          </p:cNvSpPr>
          <p:nvPr>
            <p:ph type="title"/>
          </p:nvPr>
        </p:nvSpPr>
        <p:spPr/>
        <p:txBody>
          <a:bodyPr/>
          <a:lstStyle/>
          <a:p>
            <a:pPr eaLnBrk="1" hangingPunct="1"/>
            <a:r>
              <a:rPr lang="fr-FR" altLang="fr-FR" sz="2400"/>
              <a:t>Temps de maintien mini d’un événement afin qu’il soit prise en compte par l’API</a:t>
            </a:r>
          </a:p>
        </p:txBody>
      </p:sp>
      <p:grpSp>
        <p:nvGrpSpPr>
          <p:cNvPr id="2" name="Group 101">
            <a:extLst>
              <a:ext uri="{FF2B5EF4-FFF2-40B4-BE49-F238E27FC236}">
                <a16:creationId xmlns:a16="http://schemas.microsoft.com/office/drawing/2014/main" id="{74EE2E06-E38F-408F-A5FE-E7C564621702}"/>
              </a:ext>
            </a:extLst>
          </p:cNvPr>
          <p:cNvGrpSpPr>
            <a:grpSpLocks/>
          </p:cNvGrpSpPr>
          <p:nvPr/>
        </p:nvGrpSpPr>
        <p:grpSpPr bwMode="auto">
          <a:xfrm>
            <a:off x="228600" y="1143000"/>
            <a:ext cx="8305800" cy="5410200"/>
            <a:chOff x="144" y="720"/>
            <a:chExt cx="5232" cy="3408"/>
          </a:xfrm>
        </p:grpSpPr>
        <p:sp>
          <p:nvSpPr>
            <p:cNvPr id="5178" name="AutoShape 68">
              <a:extLst>
                <a:ext uri="{FF2B5EF4-FFF2-40B4-BE49-F238E27FC236}">
                  <a16:creationId xmlns:a16="http://schemas.microsoft.com/office/drawing/2014/main" id="{B2DC5B41-C61F-4699-8260-ECDF1AEC1CFA}"/>
                </a:ext>
              </a:extLst>
            </p:cNvPr>
            <p:cNvSpPr>
              <a:spLocks noChangeArrowheads="1"/>
            </p:cNvSpPr>
            <p:nvPr/>
          </p:nvSpPr>
          <p:spPr bwMode="auto">
            <a:xfrm>
              <a:off x="144" y="720"/>
              <a:ext cx="5232" cy="3408"/>
            </a:xfrm>
            <a:prstGeom prst="roundRect">
              <a:avLst>
                <a:gd name="adj" fmla="val 16667"/>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sp>
          <p:nvSpPr>
            <p:cNvPr id="5179" name="AutoShape 69">
              <a:extLst>
                <a:ext uri="{FF2B5EF4-FFF2-40B4-BE49-F238E27FC236}">
                  <a16:creationId xmlns:a16="http://schemas.microsoft.com/office/drawing/2014/main" id="{F2595A01-56D6-4205-9E4A-04483FC30B60}"/>
                </a:ext>
              </a:extLst>
            </p:cNvPr>
            <p:cNvSpPr>
              <a:spLocks noChangeArrowheads="1"/>
            </p:cNvSpPr>
            <p:nvPr/>
          </p:nvSpPr>
          <p:spPr bwMode="auto">
            <a:xfrm>
              <a:off x="469" y="3647"/>
              <a:ext cx="4582" cy="322"/>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sz="2000" b="1" dirty="0">
                  <a:latin typeface="Arial" panose="020B0604020202020204" pitchFamily="34" charset="0"/>
                </a:rPr>
                <a:t> </a:t>
              </a:r>
              <a:r>
                <a:rPr lang="fr-FR" altLang="fr-FR" b="1" dirty="0" err="1">
                  <a:latin typeface="Arial" panose="020B0604020202020204" pitchFamily="34" charset="0"/>
                </a:rPr>
                <a:t>tm</a:t>
              </a:r>
              <a:r>
                <a:rPr lang="fr-FR" altLang="fr-FR" b="1" dirty="0">
                  <a:latin typeface="Arial" panose="020B0604020202020204" pitchFamily="34" charset="0"/>
                </a:rPr>
                <a:t> =t</a:t>
              </a:r>
              <a:r>
                <a:rPr lang="fr-FR" altLang="fr-FR" b="1" baseline="-25000" dirty="0">
                  <a:latin typeface="Arial" panose="020B0604020202020204" pitchFamily="34" charset="0"/>
                </a:rPr>
                <a:t>01</a:t>
              </a:r>
              <a:r>
                <a:rPr lang="fr-FR" altLang="fr-FR" b="1" dirty="0">
                  <a:latin typeface="Arial" panose="020B0604020202020204" pitchFamily="34" charset="0"/>
                </a:rPr>
                <a:t>d + t</a:t>
              </a:r>
              <a:r>
                <a:rPr lang="fr-FR" altLang="fr-FR" b="1" baseline="-25000" dirty="0">
                  <a:latin typeface="Arial" panose="020B0604020202020204" pitchFamily="34" charset="0"/>
                </a:rPr>
                <a:t>01</a:t>
              </a:r>
              <a:r>
                <a:rPr lang="fr-FR" altLang="fr-FR" b="1" dirty="0">
                  <a:latin typeface="Arial" panose="020B0604020202020204" pitchFamily="34" charset="0"/>
                </a:rPr>
                <a:t>e + </a:t>
              </a:r>
              <a:r>
                <a:rPr lang="fr-FR" altLang="fr-FR" b="1" dirty="0" err="1">
                  <a:latin typeface="Arial" panose="020B0604020202020204" pitchFamily="34" charset="0"/>
                </a:rPr>
                <a:t>tc</a:t>
              </a:r>
              <a:r>
                <a:rPr lang="fr-FR" altLang="fr-FR" b="1" dirty="0">
                  <a:latin typeface="Arial" panose="020B0604020202020204" pitchFamily="34" charset="0"/>
                </a:rPr>
                <a:t> - t</a:t>
              </a:r>
              <a:r>
                <a:rPr lang="fr-FR" altLang="fr-FR" b="1" baseline="-25000" dirty="0">
                  <a:latin typeface="Arial" panose="020B0604020202020204" pitchFamily="34" charset="0"/>
                </a:rPr>
                <a:t>10</a:t>
              </a:r>
              <a:r>
                <a:rPr lang="fr-FR" altLang="fr-FR" b="1" dirty="0">
                  <a:latin typeface="Arial" panose="020B0604020202020204" pitchFamily="34" charset="0"/>
                </a:rPr>
                <a:t>e - t</a:t>
              </a:r>
              <a:r>
                <a:rPr lang="fr-FR" altLang="fr-FR" b="1" baseline="-25000" dirty="0">
                  <a:latin typeface="Arial" panose="020B0604020202020204" pitchFamily="34" charset="0"/>
                </a:rPr>
                <a:t>10</a:t>
              </a:r>
              <a:r>
                <a:rPr lang="fr-FR" altLang="fr-FR" b="1" dirty="0">
                  <a:latin typeface="Arial" panose="020B0604020202020204" pitchFamily="34" charset="0"/>
                </a:rPr>
                <a:t>d</a:t>
              </a:r>
              <a:endParaRPr lang="fr-FR" altLang="fr-FR" b="1" dirty="0">
                <a:solidFill>
                  <a:srgbClr val="FF0000"/>
                </a:solidFill>
                <a:latin typeface="Arial" panose="020B0604020202020204" pitchFamily="34" charset="0"/>
              </a:endParaRPr>
            </a:p>
          </p:txBody>
        </p:sp>
      </p:grpSp>
      <p:grpSp>
        <p:nvGrpSpPr>
          <p:cNvPr id="3" name="Group 102">
            <a:extLst>
              <a:ext uri="{FF2B5EF4-FFF2-40B4-BE49-F238E27FC236}">
                <a16:creationId xmlns:a16="http://schemas.microsoft.com/office/drawing/2014/main" id="{F0306826-167B-4DA4-8040-3FD5A50B8915}"/>
              </a:ext>
            </a:extLst>
          </p:cNvPr>
          <p:cNvGrpSpPr>
            <a:grpSpLocks/>
          </p:cNvGrpSpPr>
          <p:nvPr/>
        </p:nvGrpSpPr>
        <p:grpSpPr bwMode="auto">
          <a:xfrm>
            <a:off x="1219200" y="1219200"/>
            <a:ext cx="6324600" cy="1219200"/>
            <a:chOff x="768" y="768"/>
            <a:chExt cx="3984" cy="768"/>
          </a:xfrm>
        </p:grpSpPr>
        <p:grpSp>
          <p:nvGrpSpPr>
            <p:cNvPr id="5166" name="Group 97">
              <a:extLst>
                <a:ext uri="{FF2B5EF4-FFF2-40B4-BE49-F238E27FC236}">
                  <a16:creationId xmlns:a16="http://schemas.microsoft.com/office/drawing/2014/main" id="{C59BF1C4-86A7-4506-9FD6-D2869C3C1E09}"/>
                </a:ext>
              </a:extLst>
            </p:cNvPr>
            <p:cNvGrpSpPr>
              <a:grpSpLocks/>
            </p:cNvGrpSpPr>
            <p:nvPr/>
          </p:nvGrpSpPr>
          <p:grpSpPr bwMode="auto">
            <a:xfrm>
              <a:off x="768" y="864"/>
              <a:ext cx="3984" cy="672"/>
              <a:chOff x="768" y="864"/>
              <a:chExt cx="3984" cy="672"/>
            </a:xfrm>
          </p:grpSpPr>
          <p:sp>
            <p:nvSpPr>
              <p:cNvPr id="5168" name="Line 34">
                <a:extLst>
                  <a:ext uri="{FF2B5EF4-FFF2-40B4-BE49-F238E27FC236}">
                    <a16:creationId xmlns:a16="http://schemas.microsoft.com/office/drawing/2014/main" id="{CB6DDC0B-C270-4994-8450-641158A5DA98}"/>
                  </a:ext>
                </a:extLst>
              </p:cNvPr>
              <p:cNvSpPr>
                <a:spLocks noChangeShapeType="1"/>
              </p:cNvSpPr>
              <p:nvPr/>
            </p:nvSpPr>
            <p:spPr bwMode="auto">
              <a:xfrm>
                <a:off x="1392" y="1440"/>
                <a:ext cx="3168"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69" name="Text Box 36">
                <a:extLst>
                  <a:ext uri="{FF2B5EF4-FFF2-40B4-BE49-F238E27FC236}">
                    <a16:creationId xmlns:a16="http://schemas.microsoft.com/office/drawing/2014/main" id="{EE8A9DE8-AC1D-4AE7-A404-DD93A21B6AD0}"/>
                  </a:ext>
                </a:extLst>
              </p:cNvPr>
              <p:cNvSpPr txBox="1">
                <a:spLocks noChangeArrowheads="1"/>
              </p:cNvSpPr>
              <p:nvPr/>
            </p:nvSpPr>
            <p:spPr bwMode="auto">
              <a:xfrm>
                <a:off x="4464" y="124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t</a:t>
                </a:r>
              </a:p>
            </p:txBody>
          </p:sp>
          <p:sp>
            <p:nvSpPr>
              <p:cNvPr id="5170" name="Line 37">
                <a:extLst>
                  <a:ext uri="{FF2B5EF4-FFF2-40B4-BE49-F238E27FC236}">
                    <a16:creationId xmlns:a16="http://schemas.microsoft.com/office/drawing/2014/main" id="{6D3DFFB4-29A2-4521-9EE1-E4F746E81206}"/>
                  </a:ext>
                </a:extLst>
              </p:cNvPr>
              <p:cNvSpPr>
                <a:spLocks noChangeShapeType="1"/>
              </p:cNvSpPr>
              <p:nvPr/>
            </p:nvSpPr>
            <p:spPr bwMode="auto">
              <a:xfrm flipV="1">
                <a:off x="1776" y="1152"/>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71" name="Line 38">
                <a:extLst>
                  <a:ext uri="{FF2B5EF4-FFF2-40B4-BE49-F238E27FC236}">
                    <a16:creationId xmlns:a16="http://schemas.microsoft.com/office/drawing/2014/main" id="{572E2763-6364-4AA7-B403-6032FD2AC696}"/>
                  </a:ext>
                </a:extLst>
              </p:cNvPr>
              <p:cNvSpPr>
                <a:spLocks noChangeShapeType="1"/>
              </p:cNvSpPr>
              <p:nvPr/>
            </p:nvSpPr>
            <p:spPr bwMode="auto">
              <a:xfrm>
                <a:off x="1776" y="1152"/>
                <a:ext cx="12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72" name="Line 39">
                <a:extLst>
                  <a:ext uri="{FF2B5EF4-FFF2-40B4-BE49-F238E27FC236}">
                    <a16:creationId xmlns:a16="http://schemas.microsoft.com/office/drawing/2014/main" id="{5ACDE5BC-EEE1-4F94-9D3B-6C4A3D4F3E8A}"/>
                  </a:ext>
                </a:extLst>
              </p:cNvPr>
              <p:cNvSpPr>
                <a:spLocks noChangeShapeType="1"/>
              </p:cNvSpPr>
              <p:nvPr/>
            </p:nvSpPr>
            <p:spPr bwMode="auto">
              <a:xfrm>
                <a:off x="3072" y="1152"/>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5173" name="Picture 40" descr="boite">
                <a:extLst>
                  <a:ext uri="{FF2B5EF4-FFF2-40B4-BE49-F238E27FC236}">
                    <a16:creationId xmlns:a16="http://schemas.microsoft.com/office/drawing/2014/main" id="{4C416BBE-6292-4C37-B618-734DD14393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912"/>
                <a:ext cx="3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4" name="Line 49">
                <a:extLst>
                  <a:ext uri="{FF2B5EF4-FFF2-40B4-BE49-F238E27FC236}">
                    <a16:creationId xmlns:a16="http://schemas.microsoft.com/office/drawing/2014/main" id="{00C578E7-DC54-40AF-BF92-0642DB3F42F8}"/>
                  </a:ext>
                </a:extLst>
              </p:cNvPr>
              <p:cNvSpPr>
                <a:spLocks noChangeShapeType="1"/>
              </p:cNvSpPr>
              <p:nvPr/>
            </p:nvSpPr>
            <p:spPr bwMode="auto">
              <a:xfrm flipV="1">
                <a:off x="1392" y="1056"/>
                <a:ext cx="0" cy="384"/>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75" name="Line 88">
                <a:extLst>
                  <a:ext uri="{FF2B5EF4-FFF2-40B4-BE49-F238E27FC236}">
                    <a16:creationId xmlns:a16="http://schemas.microsoft.com/office/drawing/2014/main" id="{C555E38B-AEBE-430A-9DA4-F7D827857788}"/>
                  </a:ext>
                </a:extLst>
              </p:cNvPr>
              <p:cNvSpPr>
                <a:spLocks noChangeShapeType="1"/>
              </p:cNvSpPr>
              <p:nvPr/>
            </p:nvSpPr>
            <p:spPr bwMode="auto">
              <a:xfrm>
                <a:off x="1776" y="1008"/>
                <a:ext cx="1296"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76" name="Line 89">
                <a:extLst>
                  <a:ext uri="{FF2B5EF4-FFF2-40B4-BE49-F238E27FC236}">
                    <a16:creationId xmlns:a16="http://schemas.microsoft.com/office/drawing/2014/main" id="{8D97C7FF-C3EC-49FB-BF0F-5EE43A8A4297}"/>
                  </a:ext>
                </a:extLst>
              </p:cNvPr>
              <p:cNvSpPr>
                <a:spLocks noChangeShapeType="1"/>
              </p:cNvSpPr>
              <p:nvPr/>
            </p:nvSpPr>
            <p:spPr bwMode="auto">
              <a:xfrm>
                <a:off x="1776" y="864"/>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77" name="Line 90">
                <a:extLst>
                  <a:ext uri="{FF2B5EF4-FFF2-40B4-BE49-F238E27FC236}">
                    <a16:creationId xmlns:a16="http://schemas.microsoft.com/office/drawing/2014/main" id="{CBA98569-37FF-4648-AC2C-76458EA2C39C}"/>
                  </a:ext>
                </a:extLst>
              </p:cNvPr>
              <p:cNvSpPr>
                <a:spLocks noChangeShapeType="1"/>
              </p:cNvSpPr>
              <p:nvPr/>
            </p:nvSpPr>
            <p:spPr bwMode="auto">
              <a:xfrm>
                <a:off x="3072" y="864"/>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5167" name="Text Box 91">
              <a:extLst>
                <a:ext uri="{FF2B5EF4-FFF2-40B4-BE49-F238E27FC236}">
                  <a16:creationId xmlns:a16="http://schemas.microsoft.com/office/drawing/2014/main" id="{96F46CFF-F852-470F-982F-2A24B56F6550}"/>
                </a:ext>
              </a:extLst>
            </p:cNvPr>
            <p:cNvSpPr txBox="1">
              <a:spLocks noChangeArrowheads="1"/>
            </p:cNvSpPr>
            <p:nvPr/>
          </p:nvSpPr>
          <p:spPr bwMode="auto">
            <a:xfrm>
              <a:off x="2256" y="768"/>
              <a:ext cx="2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tm</a:t>
              </a:r>
            </a:p>
          </p:txBody>
        </p:sp>
      </p:grpSp>
      <p:grpSp>
        <p:nvGrpSpPr>
          <p:cNvPr id="5" name="Group 103">
            <a:extLst>
              <a:ext uri="{FF2B5EF4-FFF2-40B4-BE49-F238E27FC236}">
                <a16:creationId xmlns:a16="http://schemas.microsoft.com/office/drawing/2014/main" id="{E72EB969-68EA-4BBA-A7BC-6A56DEB44A4F}"/>
              </a:ext>
            </a:extLst>
          </p:cNvPr>
          <p:cNvGrpSpPr>
            <a:grpSpLocks/>
          </p:cNvGrpSpPr>
          <p:nvPr/>
        </p:nvGrpSpPr>
        <p:grpSpPr bwMode="auto">
          <a:xfrm>
            <a:off x="1600200" y="2438400"/>
            <a:ext cx="5638800" cy="1219200"/>
            <a:chOff x="1008" y="1536"/>
            <a:chExt cx="3552" cy="768"/>
          </a:xfrm>
        </p:grpSpPr>
        <p:sp>
          <p:nvSpPr>
            <p:cNvPr id="5151" name="Text Box 92">
              <a:extLst>
                <a:ext uri="{FF2B5EF4-FFF2-40B4-BE49-F238E27FC236}">
                  <a16:creationId xmlns:a16="http://schemas.microsoft.com/office/drawing/2014/main" id="{77726287-CDB3-4F60-91EB-106B8AC62362}"/>
                </a:ext>
              </a:extLst>
            </p:cNvPr>
            <p:cNvSpPr txBox="1">
              <a:spLocks noChangeArrowheads="1"/>
            </p:cNvSpPr>
            <p:nvPr/>
          </p:nvSpPr>
          <p:spPr bwMode="auto">
            <a:xfrm>
              <a:off x="2112" y="1536"/>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a:t>
              </a:r>
              <a:r>
                <a:rPr lang="fr-FR" altLang="fr-FR" sz="1400" baseline="-25000">
                  <a:latin typeface="Arial" panose="020B0604020202020204" pitchFamily="34" charset="0"/>
                </a:rPr>
                <a:t>01</a:t>
              </a:r>
              <a:r>
                <a:rPr lang="fr-FR" altLang="fr-FR" sz="1400">
                  <a:latin typeface="Arial" panose="020B0604020202020204" pitchFamily="34" charset="0"/>
                </a:rPr>
                <a:t>d</a:t>
              </a:r>
            </a:p>
          </p:txBody>
        </p:sp>
        <p:grpSp>
          <p:nvGrpSpPr>
            <p:cNvPr id="5152" name="Group 98">
              <a:extLst>
                <a:ext uri="{FF2B5EF4-FFF2-40B4-BE49-F238E27FC236}">
                  <a16:creationId xmlns:a16="http://schemas.microsoft.com/office/drawing/2014/main" id="{4BA243AE-2C77-496A-960E-C081DED81605}"/>
                </a:ext>
              </a:extLst>
            </p:cNvPr>
            <p:cNvGrpSpPr>
              <a:grpSpLocks/>
            </p:cNvGrpSpPr>
            <p:nvPr/>
          </p:nvGrpSpPr>
          <p:grpSpPr bwMode="auto">
            <a:xfrm>
              <a:off x="1008" y="1536"/>
              <a:ext cx="3552" cy="768"/>
              <a:chOff x="1008" y="1536"/>
              <a:chExt cx="3552" cy="768"/>
            </a:xfrm>
          </p:grpSpPr>
          <p:sp>
            <p:nvSpPr>
              <p:cNvPr id="5153" name="Line 43">
                <a:extLst>
                  <a:ext uri="{FF2B5EF4-FFF2-40B4-BE49-F238E27FC236}">
                    <a16:creationId xmlns:a16="http://schemas.microsoft.com/office/drawing/2014/main" id="{89D5544C-C2B7-4979-9B07-401020432C34}"/>
                  </a:ext>
                </a:extLst>
              </p:cNvPr>
              <p:cNvSpPr>
                <a:spLocks noChangeShapeType="1"/>
              </p:cNvSpPr>
              <p:nvPr/>
            </p:nvSpPr>
            <p:spPr bwMode="auto">
              <a:xfrm flipV="1">
                <a:off x="1392" y="1728"/>
                <a:ext cx="0" cy="384"/>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54" name="Line 44">
                <a:extLst>
                  <a:ext uri="{FF2B5EF4-FFF2-40B4-BE49-F238E27FC236}">
                    <a16:creationId xmlns:a16="http://schemas.microsoft.com/office/drawing/2014/main" id="{DB1C587F-D9C5-4036-8EC5-0E6D331913AD}"/>
                  </a:ext>
                </a:extLst>
              </p:cNvPr>
              <p:cNvSpPr>
                <a:spLocks noChangeShapeType="1"/>
              </p:cNvSpPr>
              <p:nvPr/>
            </p:nvSpPr>
            <p:spPr bwMode="auto">
              <a:xfrm>
                <a:off x="1392" y="2112"/>
                <a:ext cx="3168"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55" name="Line 46">
                <a:extLst>
                  <a:ext uri="{FF2B5EF4-FFF2-40B4-BE49-F238E27FC236}">
                    <a16:creationId xmlns:a16="http://schemas.microsoft.com/office/drawing/2014/main" id="{C6697EA0-2228-407A-B313-9DD1B9104DC3}"/>
                  </a:ext>
                </a:extLst>
              </p:cNvPr>
              <p:cNvSpPr>
                <a:spLocks noChangeShapeType="1"/>
              </p:cNvSpPr>
              <p:nvPr/>
            </p:nvSpPr>
            <p:spPr bwMode="auto">
              <a:xfrm flipV="1">
                <a:off x="2016" y="182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56" name="Line 47">
                <a:extLst>
                  <a:ext uri="{FF2B5EF4-FFF2-40B4-BE49-F238E27FC236}">
                    <a16:creationId xmlns:a16="http://schemas.microsoft.com/office/drawing/2014/main" id="{733A5FFE-52CB-4F1B-B0D4-106926AB63D3}"/>
                  </a:ext>
                </a:extLst>
              </p:cNvPr>
              <p:cNvSpPr>
                <a:spLocks noChangeShapeType="1"/>
              </p:cNvSpPr>
              <p:nvPr/>
            </p:nvSpPr>
            <p:spPr bwMode="auto">
              <a:xfrm>
                <a:off x="2016" y="1824"/>
                <a:ext cx="158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57" name="Line 48">
                <a:extLst>
                  <a:ext uri="{FF2B5EF4-FFF2-40B4-BE49-F238E27FC236}">
                    <a16:creationId xmlns:a16="http://schemas.microsoft.com/office/drawing/2014/main" id="{0B09D1F6-C6B9-4B24-AB66-FEE242252F5C}"/>
                  </a:ext>
                </a:extLst>
              </p:cNvPr>
              <p:cNvSpPr>
                <a:spLocks noChangeShapeType="1"/>
              </p:cNvSpPr>
              <p:nvPr/>
            </p:nvSpPr>
            <p:spPr bwMode="auto">
              <a:xfrm>
                <a:off x="3600" y="182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5158" name="Picture 70" descr="Fernofer">
                <a:extLst>
                  <a:ext uri="{FF2B5EF4-FFF2-40B4-BE49-F238E27FC236}">
                    <a16:creationId xmlns:a16="http://schemas.microsoft.com/office/drawing/2014/main" id="{26E0C418-0146-4EE7-B17F-2661D757245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8" y="1584"/>
                <a:ext cx="24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9" name="Line 77">
                <a:extLst>
                  <a:ext uri="{FF2B5EF4-FFF2-40B4-BE49-F238E27FC236}">
                    <a16:creationId xmlns:a16="http://schemas.microsoft.com/office/drawing/2014/main" id="{76B7C5F3-9AC3-475A-B69C-841E809484AC}"/>
                  </a:ext>
                </a:extLst>
              </p:cNvPr>
              <p:cNvSpPr>
                <a:spLocks noChangeShapeType="1"/>
              </p:cNvSpPr>
              <p:nvPr/>
            </p:nvSpPr>
            <p:spPr bwMode="auto">
              <a:xfrm>
                <a:off x="1776" y="1680"/>
                <a:ext cx="240"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60" name="Line 78">
                <a:extLst>
                  <a:ext uri="{FF2B5EF4-FFF2-40B4-BE49-F238E27FC236}">
                    <a16:creationId xmlns:a16="http://schemas.microsoft.com/office/drawing/2014/main" id="{D7EF4DD6-56FE-4FEB-96DC-C2355D4C91FD}"/>
                  </a:ext>
                </a:extLst>
              </p:cNvPr>
              <p:cNvSpPr>
                <a:spLocks noChangeShapeType="1"/>
              </p:cNvSpPr>
              <p:nvPr/>
            </p:nvSpPr>
            <p:spPr bwMode="auto">
              <a:xfrm>
                <a:off x="3072" y="1680"/>
                <a:ext cx="52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61" name="Line 80">
                <a:extLst>
                  <a:ext uri="{FF2B5EF4-FFF2-40B4-BE49-F238E27FC236}">
                    <a16:creationId xmlns:a16="http://schemas.microsoft.com/office/drawing/2014/main" id="{F24537D9-C2B2-4078-B56B-E7C33EE387A0}"/>
                  </a:ext>
                </a:extLst>
              </p:cNvPr>
              <p:cNvSpPr>
                <a:spLocks noChangeShapeType="1"/>
              </p:cNvSpPr>
              <p:nvPr/>
            </p:nvSpPr>
            <p:spPr bwMode="auto">
              <a:xfrm>
                <a:off x="1776" y="1536"/>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62" name="Line 81">
                <a:extLst>
                  <a:ext uri="{FF2B5EF4-FFF2-40B4-BE49-F238E27FC236}">
                    <a16:creationId xmlns:a16="http://schemas.microsoft.com/office/drawing/2014/main" id="{D41B8984-D276-4852-A4D7-CD63B8E77CE8}"/>
                  </a:ext>
                </a:extLst>
              </p:cNvPr>
              <p:cNvSpPr>
                <a:spLocks noChangeShapeType="1"/>
              </p:cNvSpPr>
              <p:nvPr/>
            </p:nvSpPr>
            <p:spPr bwMode="auto">
              <a:xfrm>
                <a:off x="2016" y="1536"/>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63" name="Line 86">
                <a:extLst>
                  <a:ext uri="{FF2B5EF4-FFF2-40B4-BE49-F238E27FC236}">
                    <a16:creationId xmlns:a16="http://schemas.microsoft.com/office/drawing/2014/main" id="{C28C71D0-C564-446B-98B2-7147FA833FA5}"/>
                  </a:ext>
                </a:extLst>
              </p:cNvPr>
              <p:cNvSpPr>
                <a:spLocks noChangeShapeType="1"/>
              </p:cNvSpPr>
              <p:nvPr/>
            </p:nvSpPr>
            <p:spPr bwMode="auto">
              <a:xfrm>
                <a:off x="3600" y="1536"/>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64" name="Line 87">
                <a:extLst>
                  <a:ext uri="{FF2B5EF4-FFF2-40B4-BE49-F238E27FC236}">
                    <a16:creationId xmlns:a16="http://schemas.microsoft.com/office/drawing/2014/main" id="{039554F0-6A9E-45C0-8731-1847BBCFAA20}"/>
                  </a:ext>
                </a:extLst>
              </p:cNvPr>
              <p:cNvSpPr>
                <a:spLocks noChangeShapeType="1"/>
              </p:cNvSpPr>
              <p:nvPr/>
            </p:nvSpPr>
            <p:spPr bwMode="auto">
              <a:xfrm>
                <a:off x="3072" y="1536"/>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65" name="Text Box 94">
                <a:extLst>
                  <a:ext uri="{FF2B5EF4-FFF2-40B4-BE49-F238E27FC236}">
                    <a16:creationId xmlns:a16="http://schemas.microsoft.com/office/drawing/2014/main" id="{F8798409-34F3-45DC-BE4B-901C9CC6E9AB}"/>
                  </a:ext>
                </a:extLst>
              </p:cNvPr>
              <p:cNvSpPr txBox="1">
                <a:spLocks noChangeArrowheads="1"/>
              </p:cNvSpPr>
              <p:nvPr/>
            </p:nvSpPr>
            <p:spPr bwMode="auto">
              <a:xfrm>
                <a:off x="3696" y="1584"/>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a:t>
                </a:r>
                <a:r>
                  <a:rPr lang="fr-FR" altLang="fr-FR" sz="1400" baseline="-25000">
                    <a:latin typeface="Arial" panose="020B0604020202020204" pitchFamily="34" charset="0"/>
                  </a:rPr>
                  <a:t>10</a:t>
                </a:r>
                <a:r>
                  <a:rPr lang="fr-FR" altLang="fr-FR" sz="1400">
                    <a:latin typeface="Arial" panose="020B0604020202020204" pitchFamily="34" charset="0"/>
                  </a:rPr>
                  <a:t>d</a:t>
                </a:r>
              </a:p>
            </p:txBody>
          </p:sp>
        </p:grpSp>
      </p:grpSp>
      <p:grpSp>
        <p:nvGrpSpPr>
          <p:cNvPr id="7" name="Group 99">
            <a:extLst>
              <a:ext uri="{FF2B5EF4-FFF2-40B4-BE49-F238E27FC236}">
                <a16:creationId xmlns:a16="http://schemas.microsoft.com/office/drawing/2014/main" id="{700D7B7E-7655-40FE-B1CA-5A9BD292EE9E}"/>
              </a:ext>
            </a:extLst>
          </p:cNvPr>
          <p:cNvGrpSpPr>
            <a:grpSpLocks/>
          </p:cNvGrpSpPr>
          <p:nvPr/>
        </p:nvGrpSpPr>
        <p:grpSpPr bwMode="auto">
          <a:xfrm>
            <a:off x="1143000" y="3429000"/>
            <a:ext cx="6096000" cy="1066800"/>
            <a:chOff x="720" y="2160"/>
            <a:chExt cx="3840" cy="672"/>
          </a:xfrm>
        </p:grpSpPr>
        <p:pic>
          <p:nvPicPr>
            <p:cNvPr id="5137" name="Picture 41" descr="40603">
              <a:extLst>
                <a:ext uri="{FF2B5EF4-FFF2-40B4-BE49-F238E27FC236}">
                  <a16:creationId xmlns:a16="http://schemas.microsoft.com/office/drawing/2014/main" id="{74CC7AF5-5989-4B15-AE29-E6CD1FC968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 y="230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8" name="Line 50">
              <a:extLst>
                <a:ext uri="{FF2B5EF4-FFF2-40B4-BE49-F238E27FC236}">
                  <a16:creationId xmlns:a16="http://schemas.microsoft.com/office/drawing/2014/main" id="{9C56D022-E8EB-477D-AA2B-321FC060676C}"/>
                </a:ext>
              </a:extLst>
            </p:cNvPr>
            <p:cNvSpPr>
              <a:spLocks noChangeShapeType="1"/>
            </p:cNvSpPr>
            <p:nvPr/>
          </p:nvSpPr>
          <p:spPr bwMode="auto">
            <a:xfrm>
              <a:off x="1392" y="2736"/>
              <a:ext cx="3168"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39" name="Line 52">
              <a:extLst>
                <a:ext uri="{FF2B5EF4-FFF2-40B4-BE49-F238E27FC236}">
                  <a16:creationId xmlns:a16="http://schemas.microsoft.com/office/drawing/2014/main" id="{850CBF69-9758-4E99-980D-4825DBF3DEEF}"/>
                </a:ext>
              </a:extLst>
            </p:cNvPr>
            <p:cNvSpPr>
              <a:spLocks noChangeShapeType="1"/>
            </p:cNvSpPr>
            <p:nvPr/>
          </p:nvSpPr>
          <p:spPr bwMode="auto">
            <a:xfrm flipV="1">
              <a:off x="2304" y="2448"/>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40" name="Line 53">
              <a:extLst>
                <a:ext uri="{FF2B5EF4-FFF2-40B4-BE49-F238E27FC236}">
                  <a16:creationId xmlns:a16="http://schemas.microsoft.com/office/drawing/2014/main" id="{C733402F-077C-4CFD-BB3B-68B550611A9F}"/>
                </a:ext>
              </a:extLst>
            </p:cNvPr>
            <p:cNvSpPr>
              <a:spLocks noChangeShapeType="1"/>
            </p:cNvSpPr>
            <p:nvPr/>
          </p:nvSpPr>
          <p:spPr bwMode="auto">
            <a:xfrm>
              <a:off x="2304" y="2448"/>
              <a:ext cx="158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41" name="Line 54">
              <a:extLst>
                <a:ext uri="{FF2B5EF4-FFF2-40B4-BE49-F238E27FC236}">
                  <a16:creationId xmlns:a16="http://schemas.microsoft.com/office/drawing/2014/main" id="{4AF6C0C9-CB31-4743-9223-A5516B0AE43B}"/>
                </a:ext>
              </a:extLst>
            </p:cNvPr>
            <p:cNvSpPr>
              <a:spLocks noChangeShapeType="1"/>
            </p:cNvSpPr>
            <p:nvPr/>
          </p:nvSpPr>
          <p:spPr bwMode="auto">
            <a:xfrm>
              <a:off x="3888" y="2448"/>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42" name="Line 55">
              <a:extLst>
                <a:ext uri="{FF2B5EF4-FFF2-40B4-BE49-F238E27FC236}">
                  <a16:creationId xmlns:a16="http://schemas.microsoft.com/office/drawing/2014/main" id="{8F3DB384-CF21-4B2D-A450-FD548F119017}"/>
                </a:ext>
              </a:extLst>
            </p:cNvPr>
            <p:cNvSpPr>
              <a:spLocks noChangeShapeType="1"/>
            </p:cNvSpPr>
            <p:nvPr/>
          </p:nvSpPr>
          <p:spPr bwMode="auto">
            <a:xfrm flipV="1">
              <a:off x="1392" y="2352"/>
              <a:ext cx="0" cy="384"/>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43" name="Line 76">
              <a:extLst>
                <a:ext uri="{FF2B5EF4-FFF2-40B4-BE49-F238E27FC236}">
                  <a16:creationId xmlns:a16="http://schemas.microsoft.com/office/drawing/2014/main" id="{97230864-A839-4BF7-9DF7-A794DDDC05F5}"/>
                </a:ext>
              </a:extLst>
            </p:cNvPr>
            <p:cNvSpPr>
              <a:spLocks noChangeShapeType="1"/>
            </p:cNvSpPr>
            <p:nvPr/>
          </p:nvSpPr>
          <p:spPr bwMode="auto">
            <a:xfrm>
              <a:off x="2016" y="2304"/>
              <a:ext cx="28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44" name="Line 79">
              <a:extLst>
                <a:ext uri="{FF2B5EF4-FFF2-40B4-BE49-F238E27FC236}">
                  <a16:creationId xmlns:a16="http://schemas.microsoft.com/office/drawing/2014/main" id="{25C42F57-D5F0-4EBF-A818-58C96507BD56}"/>
                </a:ext>
              </a:extLst>
            </p:cNvPr>
            <p:cNvSpPr>
              <a:spLocks noChangeShapeType="1"/>
            </p:cNvSpPr>
            <p:nvPr/>
          </p:nvSpPr>
          <p:spPr bwMode="auto">
            <a:xfrm>
              <a:off x="3600" y="2304"/>
              <a:ext cx="28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45" name="Line 82">
              <a:extLst>
                <a:ext uri="{FF2B5EF4-FFF2-40B4-BE49-F238E27FC236}">
                  <a16:creationId xmlns:a16="http://schemas.microsoft.com/office/drawing/2014/main" id="{FE59FB83-8DDE-4EF4-A688-6F015133A768}"/>
                </a:ext>
              </a:extLst>
            </p:cNvPr>
            <p:cNvSpPr>
              <a:spLocks noChangeShapeType="1"/>
            </p:cNvSpPr>
            <p:nvPr/>
          </p:nvSpPr>
          <p:spPr bwMode="auto">
            <a:xfrm>
              <a:off x="2016" y="2208"/>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46" name="Line 83">
              <a:extLst>
                <a:ext uri="{FF2B5EF4-FFF2-40B4-BE49-F238E27FC236}">
                  <a16:creationId xmlns:a16="http://schemas.microsoft.com/office/drawing/2014/main" id="{F6B9D885-7F4B-4803-9054-6A7D0EA066C5}"/>
                </a:ext>
              </a:extLst>
            </p:cNvPr>
            <p:cNvSpPr>
              <a:spLocks noChangeShapeType="1"/>
            </p:cNvSpPr>
            <p:nvPr/>
          </p:nvSpPr>
          <p:spPr bwMode="auto">
            <a:xfrm>
              <a:off x="2304" y="2208"/>
              <a:ext cx="0" cy="192"/>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47" name="Line 84">
              <a:extLst>
                <a:ext uri="{FF2B5EF4-FFF2-40B4-BE49-F238E27FC236}">
                  <a16:creationId xmlns:a16="http://schemas.microsoft.com/office/drawing/2014/main" id="{1DF56197-24E7-498E-A788-F5AC24F9FFE5}"/>
                </a:ext>
              </a:extLst>
            </p:cNvPr>
            <p:cNvSpPr>
              <a:spLocks noChangeShapeType="1"/>
            </p:cNvSpPr>
            <p:nvPr/>
          </p:nvSpPr>
          <p:spPr bwMode="auto">
            <a:xfrm>
              <a:off x="3600" y="2160"/>
              <a:ext cx="0" cy="240"/>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48" name="Line 85">
              <a:extLst>
                <a:ext uri="{FF2B5EF4-FFF2-40B4-BE49-F238E27FC236}">
                  <a16:creationId xmlns:a16="http://schemas.microsoft.com/office/drawing/2014/main" id="{46ACB298-3EE8-412D-AB87-CDA0A671A750}"/>
                </a:ext>
              </a:extLst>
            </p:cNvPr>
            <p:cNvSpPr>
              <a:spLocks noChangeShapeType="1"/>
            </p:cNvSpPr>
            <p:nvPr/>
          </p:nvSpPr>
          <p:spPr bwMode="auto">
            <a:xfrm>
              <a:off x="3888" y="2208"/>
              <a:ext cx="0" cy="192"/>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5149" name="Text Box 93">
              <a:extLst>
                <a:ext uri="{FF2B5EF4-FFF2-40B4-BE49-F238E27FC236}">
                  <a16:creationId xmlns:a16="http://schemas.microsoft.com/office/drawing/2014/main" id="{E5EB9141-19FD-4EB3-8F08-C6DEABDC92B7}"/>
                </a:ext>
              </a:extLst>
            </p:cNvPr>
            <p:cNvSpPr txBox="1">
              <a:spLocks noChangeArrowheads="1"/>
            </p:cNvSpPr>
            <p:nvPr/>
          </p:nvSpPr>
          <p:spPr bwMode="auto">
            <a:xfrm>
              <a:off x="2400" y="2208"/>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a:t>
              </a:r>
              <a:r>
                <a:rPr lang="fr-FR" altLang="fr-FR" sz="1400" baseline="-25000">
                  <a:latin typeface="Arial" panose="020B0604020202020204" pitchFamily="34" charset="0"/>
                </a:rPr>
                <a:t>01</a:t>
              </a:r>
              <a:r>
                <a:rPr lang="fr-FR" altLang="fr-FR" sz="1400">
                  <a:latin typeface="Arial" panose="020B0604020202020204" pitchFamily="34" charset="0"/>
                </a:rPr>
                <a:t>e</a:t>
              </a:r>
            </a:p>
          </p:txBody>
        </p:sp>
        <p:sp>
          <p:nvSpPr>
            <p:cNvPr id="5150" name="Text Box 95">
              <a:extLst>
                <a:ext uri="{FF2B5EF4-FFF2-40B4-BE49-F238E27FC236}">
                  <a16:creationId xmlns:a16="http://schemas.microsoft.com/office/drawing/2014/main" id="{65E4E18E-D6E1-44EC-BC29-0F8F39DDA55C}"/>
                </a:ext>
              </a:extLst>
            </p:cNvPr>
            <p:cNvSpPr txBox="1">
              <a:spLocks noChangeArrowheads="1"/>
            </p:cNvSpPr>
            <p:nvPr/>
          </p:nvSpPr>
          <p:spPr bwMode="auto">
            <a:xfrm>
              <a:off x="3984" y="2208"/>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a:t>
              </a:r>
              <a:r>
                <a:rPr lang="fr-FR" altLang="fr-FR" sz="1400" baseline="-25000">
                  <a:latin typeface="Arial" panose="020B0604020202020204" pitchFamily="34" charset="0"/>
                </a:rPr>
                <a:t>10</a:t>
              </a:r>
              <a:r>
                <a:rPr lang="fr-FR" altLang="fr-FR" sz="1400">
                  <a:latin typeface="Arial" panose="020B0604020202020204" pitchFamily="34" charset="0"/>
                </a:rPr>
                <a:t>e</a:t>
              </a:r>
            </a:p>
          </p:txBody>
        </p:sp>
      </p:grpSp>
      <p:grpSp>
        <p:nvGrpSpPr>
          <p:cNvPr id="8" name="Group 100">
            <a:extLst>
              <a:ext uri="{FF2B5EF4-FFF2-40B4-BE49-F238E27FC236}">
                <a16:creationId xmlns:a16="http://schemas.microsoft.com/office/drawing/2014/main" id="{E37C9CC6-E026-470D-96F4-66BEBA69D52C}"/>
              </a:ext>
            </a:extLst>
          </p:cNvPr>
          <p:cNvGrpSpPr>
            <a:grpSpLocks/>
          </p:cNvGrpSpPr>
          <p:nvPr/>
        </p:nvGrpSpPr>
        <p:grpSpPr bwMode="auto">
          <a:xfrm>
            <a:off x="914400" y="4572000"/>
            <a:ext cx="6324600" cy="1066800"/>
            <a:chOff x="576" y="2880"/>
            <a:chExt cx="3984" cy="672"/>
          </a:xfrm>
        </p:grpSpPr>
        <p:pic>
          <p:nvPicPr>
            <p:cNvPr id="5128" name="Picture 42" descr="40633">
              <a:extLst>
                <a:ext uri="{FF2B5EF4-FFF2-40B4-BE49-F238E27FC236}">
                  <a16:creationId xmlns:a16="http://schemas.microsoft.com/office/drawing/2014/main" id="{A6D3ECC4-D518-44ED-B745-07F687DC1D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 y="2880"/>
              <a:ext cx="6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Line 56">
              <a:extLst>
                <a:ext uri="{FF2B5EF4-FFF2-40B4-BE49-F238E27FC236}">
                  <a16:creationId xmlns:a16="http://schemas.microsoft.com/office/drawing/2014/main" id="{11313F42-2C27-4061-BF8A-47FD2E93335D}"/>
                </a:ext>
              </a:extLst>
            </p:cNvPr>
            <p:cNvSpPr>
              <a:spLocks noChangeShapeType="1"/>
            </p:cNvSpPr>
            <p:nvPr/>
          </p:nvSpPr>
          <p:spPr bwMode="auto">
            <a:xfrm>
              <a:off x="1392" y="3360"/>
              <a:ext cx="3168"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30" name="Line 61">
              <a:extLst>
                <a:ext uri="{FF2B5EF4-FFF2-40B4-BE49-F238E27FC236}">
                  <a16:creationId xmlns:a16="http://schemas.microsoft.com/office/drawing/2014/main" id="{F26F5B1A-5237-4213-97B9-0A5754F11201}"/>
                </a:ext>
              </a:extLst>
            </p:cNvPr>
            <p:cNvSpPr>
              <a:spLocks noChangeShapeType="1"/>
            </p:cNvSpPr>
            <p:nvPr/>
          </p:nvSpPr>
          <p:spPr bwMode="auto">
            <a:xfrm flipV="1">
              <a:off x="1392" y="2976"/>
              <a:ext cx="0" cy="384"/>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31" name="Rectangle 71">
              <a:extLst>
                <a:ext uri="{FF2B5EF4-FFF2-40B4-BE49-F238E27FC236}">
                  <a16:creationId xmlns:a16="http://schemas.microsoft.com/office/drawing/2014/main" id="{2F8C9C46-7987-489B-8C05-991E6ED61AAC}"/>
                </a:ext>
              </a:extLst>
            </p:cNvPr>
            <p:cNvSpPr>
              <a:spLocks noChangeArrowheads="1"/>
            </p:cNvSpPr>
            <p:nvPr/>
          </p:nvSpPr>
          <p:spPr bwMode="auto">
            <a:xfrm>
              <a:off x="2100" y="2925"/>
              <a:ext cx="192" cy="432"/>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b="1" i="1"/>
                <a:t>E</a:t>
              </a:r>
            </a:p>
          </p:txBody>
        </p:sp>
        <p:sp>
          <p:nvSpPr>
            <p:cNvPr id="5132" name="Rectangle 72">
              <a:extLst>
                <a:ext uri="{FF2B5EF4-FFF2-40B4-BE49-F238E27FC236}">
                  <a16:creationId xmlns:a16="http://schemas.microsoft.com/office/drawing/2014/main" id="{8D4E05B1-28EC-4B07-9FC6-F60BC1155D88}"/>
                </a:ext>
              </a:extLst>
            </p:cNvPr>
            <p:cNvSpPr>
              <a:spLocks noChangeArrowheads="1"/>
            </p:cNvSpPr>
            <p:nvPr/>
          </p:nvSpPr>
          <p:spPr bwMode="auto">
            <a:xfrm>
              <a:off x="2301" y="2928"/>
              <a:ext cx="1052"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b="1" i="1"/>
                <a:t>T</a:t>
              </a:r>
            </a:p>
          </p:txBody>
        </p:sp>
        <p:sp>
          <p:nvSpPr>
            <p:cNvPr id="5133" name="Rectangle 73">
              <a:extLst>
                <a:ext uri="{FF2B5EF4-FFF2-40B4-BE49-F238E27FC236}">
                  <a16:creationId xmlns:a16="http://schemas.microsoft.com/office/drawing/2014/main" id="{D2969F87-A77B-47AD-B766-EAD8B735655A}"/>
                </a:ext>
              </a:extLst>
            </p:cNvPr>
            <p:cNvSpPr>
              <a:spLocks noChangeArrowheads="1"/>
            </p:cNvSpPr>
            <p:nvPr/>
          </p:nvSpPr>
          <p:spPr bwMode="auto">
            <a:xfrm>
              <a:off x="3360" y="2928"/>
              <a:ext cx="288" cy="432"/>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b="1" i="1"/>
                <a:t>S</a:t>
              </a:r>
            </a:p>
          </p:txBody>
        </p:sp>
        <p:sp>
          <p:nvSpPr>
            <p:cNvPr id="5134" name="Rectangle 74">
              <a:extLst>
                <a:ext uri="{FF2B5EF4-FFF2-40B4-BE49-F238E27FC236}">
                  <a16:creationId xmlns:a16="http://schemas.microsoft.com/office/drawing/2014/main" id="{FB49C874-EF72-4AAE-AC34-2832110AA5EB}"/>
                </a:ext>
              </a:extLst>
            </p:cNvPr>
            <p:cNvSpPr>
              <a:spLocks noChangeArrowheads="1"/>
            </p:cNvSpPr>
            <p:nvPr/>
          </p:nvSpPr>
          <p:spPr bwMode="auto">
            <a:xfrm>
              <a:off x="3645" y="2928"/>
              <a:ext cx="240" cy="432"/>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b="1" i="1"/>
                <a:t>E</a:t>
              </a:r>
            </a:p>
          </p:txBody>
        </p:sp>
        <p:sp>
          <p:nvSpPr>
            <p:cNvPr id="5135" name="Line 75">
              <a:extLst>
                <a:ext uri="{FF2B5EF4-FFF2-40B4-BE49-F238E27FC236}">
                  <a16:creationId xmlns:a16="http://schemas.microsoft.com/office/drawing/2014/main" id="{B8C698D5-98A1-4B56-A5CF-59D09BD9044F}"/>
                </a:ext>
              </a:extLst>
            </p:cNvPr>
            <p:cNvSpPr>
              <a:spLocks noChangeShapeType="1"/>
            </p:cNvSpPr>
            <p:nvPr/>
          </p:nvSpPr>
          <p:spPr bwMode="auto">
            <a:xfrm>
              <a:off x="2256" y="3552"/>
              <a:ext cx="1584"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36" name="Text Box 96">
              <a:extLst>
                <a:ext uri="{FF2B5EF4-FFF2-40B4-BE49-F238E27FC236}">
                  <a16:creationId xmlns:a16="http://schemas.microsoft.com/office/drawing/2014/main" id="{801B6CBA-B0FE-4965-AE5F-F1E530585399}"/>
                </a:ext>
              </a:extLst>
            </p:cNvPr>
            <p:cNvSpPr txBox="1">
              <a:spLocks noChangeArrowheads="1"/>
            </p:cNvSpPr>
            <p:nvPr/>
          </p:nvSpPr>
          <p:spPr bwMode="auto">
            <a:xfrm>
              <a:off x="2928" y="3360"/>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a:latin typeface="Arial" panose="020B0604020202020204" pitchFamily="34" charset="0"/>
                </a:rPr>
                <a:t> 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5FCDB167-FEC4-42E9-BBE6-E24C39769A56}"/>
              </a:ext>
            </a:extLst>
          </p:cNvPr>
          <p:cNvSpPr>
            <a:spLocks noGrp="1" noChangeArrowheads="1"/>
          </p:cNvSpPr>
          <p:nvPr>
            <p:ph type="title"/>
          </p:nvPr>
        </p:nvSpPr>
        <p:spPr/>
        <p:txBody>
          <a:bodyPr/>
          <a:lstStyle/>
          <a:p>
            <a:pPr eaLnBrk="1" hangingPunct="1"/>
            <a:r>
              <a:rPr lang="fr-FR" altLang="fr-FR" sz="2400"/>
              <a:t>Temps de maintien mini d’un événement afin qu’il soit prise en compte par l’API</a:t>
            </a:r>
          </a:p>
        </p:txBody>
      </p:sp>
      <p:sp>
        <p:nvSpPr>
          <p:cNvPr id="61" name="ZoneTexte 60">
            <a:extLst>
              <a:ext uri="{FF2B5EF4-FFF2-40B4-BE49-F238E27FC236}">
                <a16:creationId xmlns:a16="http://schemas.microsoft.com/office/drawing/2014/main" id="{2EA29749-D5E6-44D0-81DA-52B09013159F}"/>
              </a:ext>
            </a:extLst>
          </p:cNvPr>
          <p:cNvSpPr txBox="1"/>
          <p:nvPr/>
        </p:nvSpPr>
        <p:spPr>
          <a:xfrm>
            <a:off x="575564" y="1700808"/>
            <a:ext cx="7992871" cy="2985433"/>
          </a:xfrm>
          <a:prstGeom prst="rect">
            <a:avLst/>
          </a:prstGeom>
          <a:solidFill>
            <a:schemeClr val="accent2">
              <a:lumMod val="20000"/>
              <a:lumOff val="80000"/>
            </a:schemeClr>
          </a:solidFill>
        </p:spPr>
        <p:txBody>
          <a:bodyPr wrap="square">
            <a:spAutoFit/>
          </a:bodyPr>
          <a:lstStyle/>
          <a:p>
            <a:r>
              <a:rPr lang="fr-FR" altLang="fr-FR" dirty="0">
                <a:latin typeface="Comic Sans MS" panose="030F0702030302020204" pitchFamily="66" charset="0"/>
              </a:rPr>
              <a:t>Pour que l'information puisse être acquise, puis traitée, lorsque le traitement est de type cyclique, il faut évidemment que le signal soit resté maintenu au </a:t>
            </a:r>
            <a:r>
              <a:rPr lang="fr-FR" altLang="fr-FR">
                <a:latin typeface="Comic Sans MS" panose="030F0702030302020204" pitchFamily="66" charset="0"/>
              </a:rPr>
              <a:t>moment où </a:t>
            </a:r>
            <a:r>
              <a:rPr lang="fr-FR" altLang="fr-FR" dirty="0">
                <a:latin typeface="Comic Sans MS" panose="030F0702030302020204" pitchFamily="66" charset="0"/>
              </a:rPr>
              <a:t>le cycle commence. Cette condition s'exprime par :</a:t>
            </a:r>
          </a:p>
          <a:p>
            <a:endParaRPr lang="fr-FR" dirty="0">
              <a:latin typeface="Comic Sans MS" panose="030F0702030302020204" pitchFamily="66" charset="0"/>
            </a:endParaRPr>
          </a:p>
          <a:p>
            <a:pPr algn="ctr"/>
            <a:r>
              <a:rPr lang="fr-FR" sz="4400" b="1" dirty="0">
                <a:solidFill>
                  <a:srgbClr val="FF0000"/>
                </a:solidFill>
                <a:latin typeface="Comic Sans MS" panose="030F0702030302020204" pitchFamily="66" charset="0"/>
              </a:rPr>
              <a:t>Tm ≥ 2.Tc</a:t>
            </a:r>
            <a:endParaRPr lang="fr-FR" sz="4400" b="1" dirty="0">
              <a:solidFill>
                <a:srgbClr val="FF0000"/>
              </a:solidFill>
            </a:endParaRPr>
          </a:p>
        </p:txBody>
      </p:sp>
    </p:spTree>
    <p:extLst>
      <p:ext uri="{BB962C8B-B14F-4D97-AF65-F5344CB8AC3E}">
        <p14:creationId xmlns:p14="http://schemas.microsoft.com/office/powerpoint/2010/main" val="46555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Effect transition="in" filter="fade">
                                      <p:cBhvr>
                                        <p:cTn id="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C5C94BD9-D80A-4845-9ECA-EBE5CB7F5C79}"/>
              </a:ext>
            </a:extLst>
          </p:cNvPr>
          <p:cNvSpPr>
            <a:spLocks noGrp="1" noChangeArrowheads="1"/>
          </p:cNvSpPr>
          <p:nvPr>
            <p:ph type="title"/>
          </p:nvPr>
        </p:nvSpPr>
        <p:spPr/>
        <p:txBody>
          <a:bodyPr/>
          <a:lstStyle/>
          <a:p>
            <a:pPr eaLnBrk="1" hangingPunct="1"/>
            <a:r>
              <a:rPr lang="fr-FR" altLang="fr-FR"/>
              <a:t>temps de réponse d’une CF</a:t>
            </a:r>
          </a:p>
        </p:txBody>
      </p:sp>
      <p:grpSp>
        <p:nvGrpSpPr>
          <p:cNvPr id="2" name="Group 114">
            <a:extLst>
              <a:ext uri="{FF2B5EF4-FFF2-40B4-BE49-F238E27FC236}">
                <a16:creationId xmlns:a16="http://schemas.microsoft.com/office/drawing/2014/main" id="{1A578D02-8CA2-4BE9-8432-EDB7DDA1A376}"/>
              </a:ext>
            </a:extLst>
          </p:cNvPr>
          <p:cNvGrpSpPr>
            <a:grpSpLocks/>
          </p:cNvGrpSpPr>
          <p:nvPr/>
        </p:nvGrpSpPr>
        <p:grpSpPr bwMode="auto">
          <a:xfrm>
            <a:off x="1066800" y="2438400"/>
            <a:ext cx="7010400" cy="609600"/>
            <a:chOff x="672" y="1536"/>
            <a:chExt cx="4416" cy="384"/>
          </a:xfrm>
        </p:grpSpPr>
        <p:pic>
          <p:nvPicPr>
            <p:cNvPr id="6211" name="Picture 9" descr="40603">
              <a:extLst>
                <a:ext uri="{FF2B5EF4-FFF2-40B4-BE49-F238E27FC236}">
                  <a16:creationId xmlns:a16="http://schemas.microsoft.com/office/drawing/2014/main" id="{AD79A75E-EC80-4D14-8D33-5B99745C2A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1536"/>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2" name="Line 32">
              <a:extLst>
                <a:ext uri="{FF2B5EF4-FFF2-40B4-BE49-F238E27FC236}">
                  <a16:creationId xmlns:a16="http://schemas.microsoft.com/office/drawing/2014/main" id="{5EB1B670-537A-4AFA-8FED-AA406DD66D6D}"/>
                </a:ext>
              </a:extLst>
            </p:cNvPr>
            <p:cNvSpPr>
              <a:spLocks noChangeShapeType="1"/>
            </p:cNvSpPr>
            <p:nvPr/>
          </p:nvSpPr>
          <p:spPr bwMode="auto">
            <a:xfrm>
              <a:off x="1824" y="1584"/>
              <a:ext cx="384"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13" name="Line 35">
              <a:extLst>
                <a:ext uri="{FF2B5EF4-FFF2-40B4-BE49-F238E27FC236}">
                  <a16:creationId xmlns:a16="http://schemas.microsoft.com/office/drawing/2014/main" id="{50645375-09E9-4042-B61C-DC78C49D7FB0}"/>
                </a:ext>
              </a:extLst>
            </p:cNvPr>
            <p:cNvSpPr>
              <a:spLocks noChangeShapeType="1"/>
            </p:cNvSpPr>
            <p:nvPr/>
          </p:nvSpPr>
          <p:spPr bwMode="auto">
            <a:xfrm>
              <a:off x="1824" y="1536"/>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214" name="Line 36">
              <a:extLst>
                <a:ext uri="{FF2B5EF4-FFF2-40B4-BE49-F238E27FC236}">
                  <a16:creationId xmlns:a16="http://schemas.microsoft.com/office/drawing/2014/main" id="{899BA8FF-4C6A-4F52-B776-747C512D4CEF}"/>
                </a:ext>
              </a:extLst>
            </p:cNvPr>
            <p:cNvSpPr>
              <a:spLocks noChangeShapeType="1"/>
            </p:cNvSpPr>
            <p:nvPr/>
          </p:nvSpPr>
          <p:spPr bwMode="auto">
            <a:xfrm>
              <a:off x="2208" y="1536"/>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215" name="Text Box 47">
              <a:extLst>
                <a:ext uri="{FF2B5EF4-FFF2-40B4-BE49-F238E27FC236}">
                  <a16:creationId xmlns:a16="http://schemas.microsoft.com/office/drawing/2014/main" id="{E41156EC-A3A9-4B77-994A-C6ED8F4E3A88}"/>
                </a:ext>
              </a:extLst>
            </p:cNvPr>
            <p:cNvSpPr txBox="1">
              <a:spLocks noChangeArrowheads="1"/>
            </p:cNvSpPr>
            <p:nvPr/>
          </p:nvSpPr>
          <p:spPr bwMode="auto">
            <a:xfrm>
              <a:off x="1344" y="1536"/>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sz="1400" b="1">
                  <a:latin typeface="Arial" panose="020B0604020202020204" pitchFamily="34" charset="0"/>
                </a:rPr>
                <a:t> t</a:t>
              </a:r>
              <a:r>
                <a:rPr lang="fr-FR" altLang="fr-FR" sz="1400" b="1" baseline="-25000">
                  <a:latin typeface="Arial" panose="020B0604020202020204" pitchFamily="34" charset="0"/>
                </a:rPr>
                <a:t>01</a:t>
              </a:r>
              <a:r>
                <a:rPr lang="fr-FR" altLang="fr-FR" sz="1400" b="1">
                  <a:latin typeface="Arial" panose="020B0604020202020204" pitchFamily="34" charset="0"/>
                </a:rPr>
                <a:t>e</a:t>
              </a:r>
            </a:p>
          </p:txBody>
        </p:sp>
        <p:sp>
          <p:nvSpPr>
            <p:cNvPr id="6216" name="Line 56">
              <a:extLst>
                <a:ext uri="{FF2B5EF4-FFF2-40B4-BE49-F238E27FC236}">
                  <a16:creationId xmlns:a16="http://schemas.microsoft.com/office/drawing/2014/main" id="{1341D036-4A03-48B8-9465-4DEA158177A8}"/>
                </a:ext>
              </a:extLst>
            </p:cNvPr>
            <p:cNvSpPr>
              <a:spLocks noChangeShapeType="1"/>
            </p:cNvSpPr>
            <p:nvPr/>
          </p:nvSpPr>
          <p:spPr bwMode="auto">
            <a:xfrm>
              <a:off x="1152" y="1872"/>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17" name="Line 58">
              <a:extLst>
                <a:ext uri="{FF2B5EF4-FFF2-40B4-BE49-F238E27FC236}">
                  <a16:creationId xmlns:a16="http://schemas.microsoft.com/office/drawing/2014/main" id="{C7EFA5B5-930A-45CB-9DCA-E4DBB27B62E5}"/>
                </a:ext>
              </a:extLst>
            </p:cNvPr>
            <p:cNvSpPr>
              <a:spLocks noChangeShapeType="1"/>
            </p:cNvSpPr>
            <p:nvPr/>
          </p:nvSpPr>
          <p:spPr bwMode="auto">
            <a:xfrm flipV="1">
              <a:off x="2208" y="1680"/>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18" name="Line 59">
              <a:extLst>
                <a:ext uri="{FF2B5EF4-FFF2-40B4-BE49-F238E27FC236}">
                  <a16:creationId xmlns:a16="http://schemas.microsoft.com/office/drawing/2014/main" id="{CB1FA0F1-D0CD-4EC5-BA1C-591F5962F3AB}"/>
                </a:ext>
              </a:extLst>
            </p:cNvPr>
            <p:cNvSpPr>
              <a:spLocks noChangeShapeType="1"/>
            </p:cNvSpPr>
            <p:nvPr/>
          </p:nvSpPr>
          <p:spPr bwMode="auto">
            <a:xfrm>
              <a:off x="2208" y="1680"/>
              <a:ext cx="12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19" name="Line 60">
              <a:extLst>
                <a:ext uri="{FF2B5EF4-FFF2-40B4-BE49-F238E27FC236}">
                  <a16:creationId xmlns:a16="http://schemas.microsoft.com/office/drawing/2014/main" id="{07D77342-7A19-44F6-AF2B-A0FBFFE235FD}"/>
                </a:ext>
              </a:extLst>
            </p:cNvPr>
            <p:cNvSpPr>
              <a:spLocks noChangeShapeType="1"/>
            </p:cNvSpPr>
            <p:nvPr/>
          </p:nvSpPr>
          <p:spPr bwMode="auto">
            <a:xfrm flipV="1">
              <a:off x="1152" y="1632"/>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grpSp>
        <p:nvGrpSpPr>
          <p:cNvPr id="3" name="Group 113">
            <a:extLst>
              <a:ext uri="{FF2B5EF4-FFF2-40B4-BE49-F238E27FC236}">
                <a16:creationId xmlns:a16="http://schemas.microsoft.com/office/drawing/2014/main" id="{440D2453-E07B-4C6C-8562-EE90636B6A0B}"/>
              </a:ext>
            </a:extLst>
          </p:cNvPr>
          <p:cNvGrpSpPr>
            <a:grpSpLocks/>
          </p:cNvGrpSpPr>
          <p:nvPr/>
        </p:nvGrpSpPr>
        <p:grpSpPr bwMode="auto">
          <a:xfrm>
            <a:off x="1371600" y="1676400"/>
            <a:ext cx="6705600" cy="609600"/>
            <a:chOff x="864" y="1056"/>
            <a:chExt cx="4224" cy="384"/>
          </a:xfrm>
        </p:grpSpPr>
        <p:pic>
          <p:nvPicPr>
            <p:cNvPr id="6203" name="Picture 26" descr="Fernofer">
              <a:extLst>
                <a:ext uri="{FF2B5EF4-FFF2-40B4-BE49-F238E27FC236}">
                  <a16:creationId xmlns:a16="http://schemas.microsoft.com/office/drawing/2014/main" id="{74C806EA-08CB-40FC-8EC4-6D1C70BCA9A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4" y="1152"/>
              <a:ext cx="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4" name="Text Box 48">
              <a:extLst>
                <a:ext uri="{FF2B5EF4-FFF2-40B4-BE49-F238E27FC236}">
                  <a16:creationId xmlns:a16="http://schemas.microsoft.com/office/drawing/2014/main" id="{5B844A94-A08A-4178-BE83-F5F4F1416BED}"/>
                </a:ext>
              </a:extLst>
            </p:cNvPr>
            <p:cNvSpPr txBox="1">
              <a:spLocks noChangeArrowheads="1"/>
            </p:cNvSpPr>
            <p:nvPr/>
          </p:nvSpPr>
          <p:spPr bwMode="auto">
            <a:xfrm>
              <a:off x="1104" y="1056"/>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sz="1400" b="1">
                  <a:latin typeface="Arial" panose="020B0604020202020204" pitchFamily="34" charset="0"/>
                </a:rPr>
                <a:t> t</a:t>
              </a:r>
              <a:r>
                <a:rPr lang="fr-FR" altLang="fr-FR" sz="1400" b="1" baseline="-25000">
                  <a:latin typeface="Arial" panose="020B0604020202020204" pitchFamily="34" charset="0"/>
                </a:rPr>
                <a:t>01</a:t>
              </a:r>
              <a:r>
                <a:rPr lang="fr-FR" altLang="fr-FR" sz="1400" b="1">
                  <a:latin typeface="Arial" panose="020B0604020202020204" pitchFamily="34" charset="0"/>
                </a:rPr>
                <a:t>d</a:t>
              </a:r>
            </a:p>
          </p:txBody>
        </p:sp>
        <p:sp>
          <p:nvSpPr>
            <p:cNvPr id="6205" name="Line 50">
              <a:extLst>
                <a:ext uri="{FF2B5EF4-FFF2-40B4-BE49-F238E27FC236}">
                  <a16:creationId xmlns:a16="http://schemas.microsoft.com/office/drawing/2014/main" id="{CF2D8A34-0783-479F-AB14-790079CE3C33}"/>
                </a:ext>
              </a:extLst>
            </p:cNvPr>
            <p:cNvSpPr>
              <a:spLocks noChangeShapeType="1"/>
            </p:cNvSpPr>
            <p:nvPr/>
          </p:nvSpPr>
          <p:spPr bwMode="auto">
            <a:xfrm>
              <a:off x="1152" y="1440"/>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06" name="Line 52">
              <a:extLst>
                <a:ext uri="{FF2B5EF4-FFF2-40B4-BE49-F238E27FC236}">
                  <a16:creationId xmlns:a16="http://schemas.microsoft.com/office/drawing/2014/main" id="{C6B0ACDA-7407-4754-8A7E-288F661D71BC}"/>
                </a:ext>
              </a:extLst>
            </p:cNvPr>
            <p:cNvSpPr>
              <a:spLocks noChangeShapeType="1"/>
            </p:cNvSpPr>
            <p:nvPr/>
          </p:nvSpPr>
          <p:spPr bwMode="auto">
            <a:xfrm flipV="1">
              <a:off x="1824" y="1248"/>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07" name="Line 53">
              <a:extLst>
                <a:ext uri="{FF2B5EF4-FFF2-40B4-BE49-F238E27FC236}">
                  <a16:creationId xmlns:a16="http://schemas.microsoft.com/office/drawing/2014/main" id="{342B774C-7952-4FED-B15B-0CB427D54585}"/>
                </a:ext>
              </a:extLst>
            </p:cNvPr>
            <p:cNvSpPr>
              <a:spLocks noChangeShapeType="1"/>
            </p:cNvSpPr>
            <p:nvPr/>
          </p:nvSpPr>
          <p:spPr bwMode="auto">
            <a:xfrm>
              <a:off x="1824" y="1248"/>
              <a:ext cx="12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08" name="Line 55">
              <a:extLst>
                <a:ext uri="{FF2B5EF4-FFF2-40B4-BE49-F238E27FC236}">
                  <a16:creationId xmlns:a16="http://schemas.microsoft.com/office/drawing/2014/main" id="{41012897-E150-41B0-87B1-A8218AA98D25}"/>
                </a:ext>
              </a:extLst>
            </p:cNvPr>
            <p:cNvSpPr>
              <a:spLocks noChangeShapeType="1"/>
            </p:cNvSpPr>
            <p:nvPr/>
          </p:nvSpPr>
          <p:spPr bwMode="auto">
            <a:xfrm flipV="1">
              <a:off x="1152" y="1200"/>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09" name="Line 66">
              <a:extLst>
                <a:ext uri="{FF2B5EF4-FFF2-40B4-BE49-F238E27FC236}">
                  <a16:creationId xmlns:a16="http://schemas.microsoft.com/office/drawing/2014/main" id="{CCE44BCA-4E67-46E3-8353-C6E03B9C6DC6}"/>
                </a:ext>
              </a:extLst>
            </p:cNvPr>
            <p:cNvSpPr>
              <a:spLocks noChangeShapeType="1"/>
            </p:cNvSpPr>
            <p:nvPr/>
          </p:nvSpPr>
          <p:spPr bwMode="auto">
            <a:xfrm>
              <a:off x="1536" y="1152"/>
              <a:ext cx="28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10" name="Line 68">
              <a:extLst>
                <a:ext uri="{FF2B5EF4-FFF2-40B4-BE49-F238E27FC236}">
                  <a16:creationId xmlns:a16="http://schemas.microsoft.com/office/drawing/2014/main" id="{D5AA0C19-5A3B-4A0F-BAB4-CA6AB501D6CD}"/>
                </a:ext>
              </a:extLst>
            </p:cNvPr>
            <p:cNvSpPr>
              <a:spLocks noChangeShapeType="1"/>
            </p:cNvSpPr>
            <p:nvPr/>
          </p:nvSpPr>
          <p:spPr bwMode="auto">
            <a:xfrm>
              <a:off x="1824" y="1104"/>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4" name="Group 116">
            <a:extLst>
              <a:ext uri="{FF2B5EF4-FFF2-40B4-BE49-F238E27FC236}">
                <a16:creationId xmlns:a16="http://schemas.microsoft.com/office/drawing/2014/main" id="{335AE8A1-E1EB-4CE3-A7A8-09846A06D86D}"/>
              </a:ext>
            </a:extLst>
          </p:cNvPr>
          <p:cNvGrpSpPr>
            <a:grpSpLocks/>
          </p:cNvGrpSpPr>
          <p:nvPr/>
        </p:nvGrpSpPr>
        <p:grpSpPr bwMode="auto">
          <a:xfrm>
            <a:off x="1066800" y="3657600"/>
            <a:ext cx="7010400" cy="762000"/>
            <a:chOff x="672" y="2304"/>
            <a:chExt cx="4416" cy="480"/>
          </a:xfrm>
        </p:grpSpPr>
        <p:sp>
          <p:nvSpPr>
            <p:cNvPr id="6195" name="Text Box 49">
              <a:extLst>
                <a:ext uri="{FF2B5EF4-FFF2-40B4-BE49-F238E27FC236}">
                  <a16:creationId xmlns:a16="http://schemas.microsoft.com/office/drawing/2014/main" id="{B66D9B11-A10E-4250-B63B-E28778BA8F3E}"/>
                </a:ext>
              </a:extLst>
            </p:cNvPr>
            <p:cNvSpPr txBox="1">
              <a:spLocks noChangeArrowheads="1"/>
            </p:cNvSpPr>
            <p:nvPr/>
          </p:nvSpPr>
          <p:spPr bwMode="auto">
            <a:xfrm>
              <a:off x="4272" y="2304"/>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b="1">
                  <a:latin typeface="Arial" panose="020B0604020202020204" pitchFamily="34" charset="0"/>
                </a:rPr>
                <a:t> t</a:t>
              </a:r>
              <a:r>
                <a:rPr lang="fr-FR" altLang="fr-FR" sz="1400" b="1" baseline="-25000">
                  <a:latin typeface="Arial" panose="020B0604020202020204" pitchFamily="34" charset="0"/>
                </a:rPr>
                <a:t>10</a:t>
              </a:r>
              <a:r>
                <a:rPr lang="fr-FR" altLang="fr-FR" sz="1400" b="1">
                  <a:latin typeface="Arial" panose="020B0604020202020204" pitchFamily="34" charset="0"/>
                </a:rPr>
                <a:t>s</a:t>
              </a:r>
            </a:p>
          </p:txBody>
        </p:sp>
        <p:sp>
          <p:nvSpPr>
            <p:cNvPr id="6196" name="Line 75">
              <a:extLst>
                <a:ext uri="{FF2B5EF4-FFF2-40B4-BE49-F238E27FC236}">
                  <a16:creationId xmlns:a16="http://schemas.microsoft.com/office/drawing/2014/main" id="{9F6BD459-9A0D-4EB2-A57B-FA82F366E1FF}"/>
                </a:ext>
              </a:extLst>
            </p:cNvPr>
            <p:cNvSpPr>
              <a:spLocks noChangeShapeType="1"/>
            </p:cNvSpPr>
            <p:nvPr/>
          </p:nvSpPr>
          <p:spPr bwMode="auto">
            <a:xfrm>
              <a:off x="1152" y="2736"/>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97" name="Line 76">
              <a:extLst>
                <a:ext uri="{FF2B5EF4-FFF2-40B4-BE49-F238E27FC236}">
                  <a16:creationId xmlns:a16="http://schemas.microsoft.com/office/drawing/2014/main" id="{967C0103-0EB8-4D5C-A6E1-02C6657F1F0C}"/>
                </a:ext>
              </a:extLst>
            </p:cNvPr>
            <p:cNvSpPr>
              <a:spLocks noChangeShapeType="1"/>
            </p:cNvSpPr>
            <p:nvPr/>
          </p:nvSpPr>
          <p:spPr bwMode="auto">
            <a:xfrm flipV="1">
              <a:off x="4224" y="2544"/>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98" name="Line 77">
              <a:extLst>
                <a:ext uri="{FF2B5EF4-FFF2-40B4-BE49-F238E27FC236}">
                  <a16:creationId xmlns:a16="http://schemas.microsoft.com/office/drawing/2014/main" id="{021EF463-0DEF-4B54-A711-C17FABE34153}"/>
                </a:ext>
              </a:extLst>
            </p:cNvPr>
            <p:cNvSpPr>
              <a:spLocks noChangeShapeType="1"/>
            </p:cNvSpPr>
            <p:nvPr/>
          </p:nvSpPr>
          <p:spPr bwMode="auto">
            <a:xfrm>
              <a:off x="2208" y="2544"/>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99" name="Line 78">
              <a:extLst>
                <a:ext uri="{FF2B5EF4-FFF2-40B4-BE49-F238E27FC236}">
                  <a16:creationId xmlns:a16="http://schemas.microsoft.com/office/drawing/2014/main" id="{5AE9BF33-327C-4A63-BC15-B4F9AC97B351}"/>
                </a:ext>
              </a:extLst>
            </p:cNvPr>
            <p:cNvSpPr>
              <a:spLocks noChangeShapeType="1"/>
            </p:cNvSpPr>
            <p:nvPr/>
          </p:nvSpPr>
          <p:spPr bwMode="auto">
            <a:xfrm flipV="1">
              <a:off x="1152" y="2496"/>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00" name="Line 79">
              <a:extLst>
                <a:ext uri="{FF2B5EF4-FFF2-40B4-BE49-F238E27FC236}">
                  <a16:creationId xmlns:a16="http://schemas.microsoft.com/office/drawing/2014/main" id="{A953AFC3-5A0D-46DE-8DFB-1B4BE8ED3A49}"/>
                </a:ext>
              </a:extLst>
            </p:cNvPr>
            <p:cNvSpPr>
              <a:spLocks noChangeShapeType="1"/>
            </p:cNvSpPr>
            <p:nvPr/>
          </p:nvSpPr>
          <p:spPr bwMode="auto">
            <a:xfrm>
              <a:off x="3936" y="2448"/>
              <a:ext cx="28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01" name="Line 81">
              <a:extLst>
                <a:ext uri="{FF2B5EF4-FFF2-40B4-BE49-F238E27FC236}">
                  <a16:creationId xmlns:a16="http://schemas.microsoft.com/office/drawing/2014/main" id="{D267E1A9-416D-4731-AB9C-F4B6C31B32E5}"/>
                </a:ext>
              </a:extLst>
            </p:cNvPr>
            <p:cNvSpPr>
              <a:spLocks noChangeShapeType="1"/>
            </p:cNvSpPr>
            <p:nvPr/>
          </p:nvSpPr>
          <p:spPr bwMode="auto">
            <a:xfrm>
              <a:off x="4224" y="2400"/>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pic>
          <p:nvPicPr>
            <p:cNvPr id="6202" name="Picture 94" descr="40603">
              <a:extLst>
                <a:ext uri="{FF2B5EF4-FFF2-40B4-BE49-F238E27FC236}">
                  <a16:creationId xmlns:a16="http://schemas.microsoft.com/office/drawing/2014/main" id="{9EE6363E-DEE4-41D0-B5CE-A33C25309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2400"/>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118">
            <a:extLst>
              <a:ext uri="{FF2B5EF4-FFF2-40B4-BE49-F238E27FC236}">
                <a16:creationId xmlns:a16="http://schemas.microsoft.com/office/drawing/2014/main" id="{A0369A65-15DE-40E0-A513-4FCDE39486B3}"/>
              </a:ext>
            </a:extLst>
          </p:cNvPr>
          <p:cNvGrpSpPr>
            <a:grpSpLocks/>
          </p:cNvGrpSpPr>
          <p:nvPr/>
        </p:nvGrpSpPr>
        <p:grpSpPr bwMode="auto">
          <a:xfrm>
            <a:off x="1066800" y="5257800"/>
            <a:ext cx="7010400" cy="914400"/>
            <a:chOff x="672" y="3312"/>
            <a:chExt cx="4416" cy="576"/>
          </a:xfrm>
        </p:grpSpPr>
        <p:sp>
          <p:nvSpPr>
            <p:cNvPr id="6187" name="Text Box 46">
              <a:extLst>
                <a:ext uri="{FF2B5EF4-FFF2-40B4-BE49-F238E27FC236}">
                  <a16:creationId xmlns:a16="http://schemas.microsoft.com/office/drawing/2014/main" id="{417C522F-2D76-4649-BBF5-EA69963D10FC}"/>
                </a:ext>
              </a:extLst>
            </p:cNvPr>
            <p:cNvSpPr txBox="1">
              <a:spLocks noChangeArrowheads="1"/>
            </p:cNvSpPr>
            <p:nvPr/>
          </p:nvSpPr>
          <p:spPr bwMode="auto">
            <a:xfrm>
              <a:off x="4032" y="3312"/>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pPr>
              <a:r>
                <a:rPr lang="fr-FR" altLang="fr-FR" sz="1400" b="1">
                  <a:latin typeface="Arial" panose="020B0604020202020204" pitchFamily="34" charset="0"/>
                </a:rPr>
                <a:t> ta</a:t>
              </a:r>
            </a:p>
          </p:txBody>
        </p:sp>
        <p:sp>
          <p:nvSpPr>
            <p:cNvPr id="6188" name="Line 95">
              <a:extLst>
                <a:ext uri="{FF2B5EF4-FFF2-40B4-BE49-F238E27FC236}">
                  <a16:creationId xmlns:a16="http://schemas.microsoft.com/office/drawing/2014/main" id="{0432D225-CF58-4808-8228-F04AF4D5D143}"/>
                </a:ext>
              </a:extLst>
            </p:cNvPr>
            <p:cNvSpPr>
              <a:spLocks noChangeShapeType="1"/>
            </p:cNvSpPr>
            <p:nvPr/>
          </p:nvSpPr>
          <p:spPr bwMode="auto">
            <a:xfrm>
              <a:off x="1152" y="3696"/>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89" name="Line 96">
              <a:extLst>
                <a:ext uri="{FF2B5EF4-FFF2-40B4-BE49-F238E27FC236}">
                  <a16:creationId xmlns:a16="http://schemas.microsoft.com/office/drawing/2014/main" id="{7B3BE237-7F87-4E4A-88A2-BC4D853894E8}"/>
                </a:ext>
              </a:extLst>
            </p:cNvPr>
            <p:cNvSpPr>
              <a:spLocks noChangeShapeType="1"/>
            </p:cNvSpPr>
            <p:nvPr/>
          </p:nvSpPr>
          <p:spPr bwMode="auto">
            <a:xfrm flipH="1" flipV="1">
              <a:off x="4512" y="3456"/>
              <a:ext cx="384"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90" name="Line 98">
              <a:extLst>
                <a:ext uri="{FF2B5EF4-FFF2-40B4-BE49-F238E27FC236}">
                  <a16:creationId xmlns:a16="http://schemas.microsoft.com/office/drawing/2014/main" id="{973F7BBB-456F-4656-92C7-9A4321CD805A}"/>
                </a:ext>
              </a:extLst>
            </p:cNvPr>
            <p:cNvSpPr>
              <a:spLocks noChangeShapeType="1"/>
            </p:cNvSpPr>
            <p:nvPr/>
          </p:nvSpPr>
          <p:spPr bwMode="auto">
            <a:xfrm flipV="1">
              <a:off x="1152" y="3456"/>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91" name="Line 99">
              <a:extLst>
                <a:ext uri="{FF2B5EF4-FFF2-40B4-BE49-F238E27FC236}">
                  <a16:creationId xmlns:a16="http://schemas.microsoft.com/office/drawing/2014/main" id="{FE18E575-A940-4801-90B3-066F05466B7C}"/>
                </a:ext>
              </a:extLst>
            </p:cNvPr>
            <p:cNvSpPr>
              <a:spLocks noChangeShapeType="1"/>
            </p:cNvSpPr>
            <p:nvPr/>
          </p:nvSpPr>
          <p:spPr bwMode="auto">
            <a:xfrm>
              <a:off x="4512" y="3408"/>
              <a:ext cx="384"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92" name="Line 101">
              <a:extLst>
                <a:ext uri="{FF2B5EF4-FFF2-40B4-BE49-F238E27FC236}">
                  <a16:creationId xmlns:a16="http://schemas.microsoft.com/office/drawing/2014/main" id="{77D77B1D-6C6A-4013-BFA8-C8B99775EFB5}"/>
                </a:ext>
              </a:extLst>
            </p:cNvPr>
            <p:cNvSpPr>
              <a:spLocks noChangeShapeType="1"/>
            </p:cNvSpPr>
            <p:nvPr/>
          </p:nvSpPr>
          <p:spPr bwMode="auto">
            <a:xfrm>
              <a:off x="4896" y="3360"/>
              <a:ext cx="0" cy="528"/>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93" name="Line 102">
              <a:extLst>
                <a:ext uri="{FF2B5EF4-FFF2-40B4-BE49-F238E27FC236}">
                  <a16:creationId xmlns:a16="http://schemas.microsoft.com/office/drawing/2014/main" id="{7C59C21F-5CE5-4F60-B61A-ADD12130EDC2}"/>
                </a:ext>
              </a:extLst>
            </p:cNvPr>
            <p:cNvSpPr>
              <a:spLocks noChangeShapeType="1"/>
            </p:cNvSpPr>
            <p:nvPr/>
          </p:nvSpPr>
          <p:spPr bwMode="auto">
            <a:xfrm>
              <a:off x="4512" y="3312"/>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pic>
          <p:nvPicPr>
            <p:cNvPr id="6194" name="Picture 105" descr="13">
              <a:extLst>
                <a:ext uri="{FF2B5EF4-FFF2-40B4-BE49-F238E27FC236}">
                  <a16:creationId xmlns:a16="http://schemas.microsoft.com/office/drawing/2014/main" id="{DDC62B9C-ABB7-46AF-86A0-44AB3A0B23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3360"/>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17">
            <a:extLst>
              <a:ext uri="{FF2B5EF4-FFF2-40B4-BE49-F238E27FC236}">
                <a16:creationId xmlns:a16="http://schemas.microsoft.com/office/drawing/2014/main" id="{68F53184-63FD-4E06-8B9C-3270538C7379}"/>
              </a:ext>
            </a:extLst>
          </p:cNvPr>
          <p:cNvGrpSpPr>
            <a:grpSpLocks/>
          </p:cNvGrpSpPr>
          <p:nvPr/>
        </p:nvGrpSpPr>
        <p:grpSpPr bwMode="auto">
          <a:xfrm>
            <a:off x="1066800" y="4495800"/>
            <a:ext cx="7010400" cy="723900"/>
            <a:chOff x="672" y="2832"/>
            <a:chExt cx="4416" cy="456"/>
          </a:xfrm>
        </p:grpSpPr>
        <p:sp>
          <p:nvSpPr>
            <p:cNvPr id="6178" name="Line 86">
              <a:extLst>
                <a:ext uri="{FF2B5EF4-FFF2-40B4-BE49-F238E27FC236}">
                  <a16:creationId xmlns:a16="http://schemas.microsoft.com/office/drawing/2014/main" id="{C7C13C5F-553B-4277-ACC0-5731EB3567AF}"/>
                </a:ext>
              </a:extLst>
            </p:cNvPr>
            <p:cNvSpPr>
              <a:spLocks noChangeShapeType="1"/>
            </p:cNvSpPr>
            <p:nvPr/>
          </p:nvSpPr>
          <p:spPr bwMode="auto">
            <a:xfrm>
              <a:off x="1152" y="3264"/>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79" name="Line 87">
              <a:extLst>
                <a:ext uri="{FF2B5EF4-FFF2-40B4-BE49-F238E27FC236}">
                  <a16:creationId xmlns:a16="http://schemas.microsoft.com/office/drawing/2014/main" id="{8DC6D9FB-A9BE-43D4-9B1B-4EBE70BA09B9}"/>
                </a:ext>
              </a:extLst>
            </p:cNvPr>
            <p:cNvSpPr>
              <a:spLocks noChangeShapeType="1"/>
            </p:cNvSpPr>
            <p:nvPr/>
          </p:nvSpPr>
          <p:spPr bwMode="auto">
            <a:xfrm flipV="1">
              <a:off x="4512" y="3072"/>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80" name="Line 88">
              <a:extLst>
                <a:ext uri="{FF2B5EF4-FFF2-40B4-BE49-F238E27FC236}">
                  <a16:creationId xmlns:a16="http://schemas.microsoft.com/office/drawing/2014/main" id="{AE666322-ADD5-4E34-A597-D3244FA127B1}"/>
                </a:ext>
              </a:extLst>
            </p:cNvPr>
            <p:cNvSpPr>
              <a:spLocks noChangeShapeType="1"/>
            </p:cNvSpPr>
            <p:nvPr/>
          </p:nvSpPr>
          <p:spPr bwMode="auto">
            <a:xfrm>
              <a:off x="2496" y="3072"/>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81" name="Line 89">
              <a:extLst>
                <a:ext uri="{FF2B5EF4-FFF2-40B4-BE49-F238E27FC236}">
                  <a16:creationId xmlns:a16="http://schemas.microsoft.com/office/drawing/2014/main" id="{00FFF519-E12D-4554-813D-BCC145027F6F}"/>
                </a:ext>
              </a:extLst>
            </p:cNvPr>
            <p:cNvSpPr>
              <a:spLocks noChangeShapeType="1"/>
            </p:cNvSpPr>
            <p:nvPr/>
          </p:nvSpPr>
          <p:spPr bwMode="auto">
            <a:xfrm flipV="1">
              <a:off x="1152" y="3024"/>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82" name="Line 90">
              <a:extLst>
                <a:ext uri="{FF2B5EF4-FFF2-40B4-BE49-F238E27FC236}">
                  <a16:creationId xmlns:a16="http://schemas.microsoft.com/office/drawing/2014/main" id="{97AEBBFF-45E8-422B-95ED-325A77696553}"/>
                </a:ext>
              </a:extLst>
            </p:cNvPr>
            <p:cNvSpPr>
              <a:spLocks noChangeShapeType="1"/>
            </p:cNvSpPr>
            <p:nvPr/>
          </p:nvSpPr>
          <p:spPr bwMode="auto">
            <a:xfrm>
              <a:off x="4224" y="2928"/>
              <a:ext cx="28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83" name="Line 91">
              <a:extLst>
                <a:ext uri="{FF2B5EF4-FFF2-40B4-BE49-F238E27FC236}">
                  <a16:creationId xmlns:a16="http://schemas.microsoft.com/office/drawing/2014/main" id="{79CBFE87-397A-456F-87BC-7177F360FE03}"/>
                </a:ext>
              </a:extLst>
            </p:cNvPr>
            <p:cNvSpPr>
              <a:spLocks noChangeShapeType="1"/>
            </p:cNvSpPr>
            <p:nvPr/>
          </p:nvSpPr>
          <p:spPr bwMode="auto">
            <a:xfrm>
              <a:off x="4512" y="2832"/>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84" name="Line 92">
              <a:extLst>
                <a:ext uri="{FF2B5EF4-FFF2-40B4-BE49-F238E27FC236}">
                  <a16:creationId xmlns:a16="http://schemas.microsoft.com/office/drawing/2014/main" id="{819FBD9A-0858-4018-9F83-8671823A5DA6}"/>
                </a:ext>
              </a:extLst>
            </p:cNvPr>
            <p:cNvSpPr>
              <a:spLocks noChangeShapeType="1"/>
            </p:cNvSpPr>
            <p:nvPr/>
          </p:nvSpPr>
          <p:spPr bwMode="auto">
            <a:xfrm>
              <a:off x="4224" y="2832"/>
              <a:ext cx="0" cy="144"/>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85" name="Text Box 93">
              <a:extLst>
                <a:ext uri="{FF2B5EF4-FFF2-40B4-BE49-F238E27FC236}">
                  <a16:creationId xmlns:a16="http://schemas.microsoft.com/office/drawing/2014/main" id="{C3383AC1-18E2-4973-95FC-128668CB4B1C}"/>
                </a:ext>
              </a:extLst>
            </p:cNvPr>
            <p:cNvSpPr txBox="1">
              <a:spLocks noChangeArrowheads="1"/>
            </p:cNvSpPr>
            <p:nvPr/>
          </p:nvSpPr>
          <p:spPr bwMode="auto">
            <a:xfrm>
              <a:off x="4608" y="2832"/>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fr-FR" altLang="fr-FR" sz="1400" b="1">
                  <a:latin typeface="Arial" panose="020B0604020202020204" pitchFamily="34" charset="0"/>
                </a:rPr>
                <a:t> t</a:t>
              </a:r>
              <a:r>
                <a:rPr lang="fr-FR" altLang="fr-FR" sz="1400" b="1" baseline="-25000">
                  <a:latin typeface="Arial" panose="020B0604020202020204" pitchFamily="34" charset="0"/>
                </a:rPr>
                <a:t>10</a:t>
              </a:r>
              <a:r>
                <a:rPr lang="fr-FR" altLang="fr-FR" sz="1400" b="1">
                  <a:latin typeface="Arial" panose="020B0604020202020204" pitchFamily="34" charset="0"/>
                </a:rPr>
                <a:t>p</a:t>
              </a:r>
            </a:p>
          </p:txBody>
        </p:sp>
        <p:pic>
          <p:nvPicPr>
            <p:cNvPr id="6186" name="Picture 106" descr="216">
              <a:extLst>
                <a:ext uri="{FF2B5EF4-FFF2-40B4-BE49-F238E27FC236}">
                  <a16:creationId xmlns:a16="http://schemas.microsoft.com/office/drawing/2014/main" id="{86C93C6D-39D4-4ABE-B188-B53FF518A2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 y="2880"/>
              <a:ext cx="408"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115">
            <a:extLst>
              <a:ext uri="{FF2B5EF4-FFF2-40B4-BE49-F238E27FC236}">
                <a16:creationId xmlns:a16="http://schemas.microsoft.com/office/drawing/2014/main" id="{CA4D5D91-69B6-4B69-8806-2EE17D7322DD}"/>
              </a:ext>
            </a:extLst>
          </p:cNvPr>
          <p:cNvGrpSpPr>
            <a:grpSpLocks/>
          </p:cNvGrpSpPr>
          <p:nvPr/>
        </p:nvGrpSpPr>
        <p:grpSpPr bwMode="auto">
          <a:xfrm>
            <a:off x="1066800" y="2590800"/>
            <a:ext cx="7010400" cy="1447800"/>
            <a:chOff x="672" y="1632"/>
            <a:chExt cx="4416" cy="912"/>
          </a:xfrm>
        </p:grpSpPr>
        <p:sp>
          <p:nvSpPr>
            <p:cNvPr id="6165" name="Rectangle 27">
              <a:extLst>
                <a:ext uri="{FF2B5EF4-FFF2-40B4-BE49-F238E27FC236}">
                  <a16:creationId xmlns:a16="http://schemas.microsoft.com/office/drawing/2014/main" id="{DED389E4-A93A-4C35-8FF5-D6502678A597}"/>
                </a:ext>
              </a:extLst>
            </p:cNvPr>
            <p:cNvSpPr>
              <a:spLocks noChangeArrowheads="1"/>
            </p:cNvSpPr>
            <p:nvPr/>
          </p:nvSpPr>
          <p:spPr bwMode="auto">
            <a:xfrm>
              <a:off x="2016" y="2112"/>
              <a:ext cx="192" cy="189"/>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E</a:t>
              </a:r>
            </a:p>
          </p:txBody>
        </p:sp>
        <p:sp>
          <p:nvSpPr>
            <p:cNvPr id="6166" name="Rectangle 28">
              <a:extLst>
                <a:ext uri="{FF2B5EF4-FFF2-40B4-BE49-F238E27FC236}">
                  <a16:creationId xmlns:a16="http://schemas.microsoft.com/office/drawing/2014/main" id="{FBFB1919-197C-40E6-B7AE-8D4958502F1C}"/>
                </a:ext>
              </a:extLst>
            </p:cNvPr>
            <p:cNvSpPr>
              <a:spLocks noChangeArrowheads="1"/>
            </p:cNvSpPr>
            <p:nvPr/>
          </p:nvSpPr>
          <p:spPr bwMode="auto">
            <a:xfrm>
              <a:off x="2208" y="2112"/>
              <a:ext cx="519" cy="1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T</a:t>
              </a:r>
            </a:p>
          </p:txBody>
        </p:sp>
        <p:sp>
          <p:nvSpPr>
            <p:cNvPr id="6167" name="Rectangle 29">
              <a:extLst>
                <a:ext uri="{FF2B5EF4-FFF2-40B4-BE49-F238E27FC236}">
                  <a16:creationId xmlns:a16="http://schemas.microsoft.com/office/drawing/2014/main" id="{0340AB1A-1172-4DFF-977F-B9D61D2E17C3}"/>
                </a:ext>
              </a:extLst>
            </p:cNvPr>
            <p:cNvSpPr>
              <a:spLocks noChangeArrowheads="1"/>
            </p:cNvSpPr>
            <p:nvPr/>
          </p:nvSpPr>
          <p:spPr bwMode="auto">
            <a:xfrm>
              <a:off x="2736" y="2112"/>
              <a:ext cx="240" cy="192"/>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S</a:t>
              </a:r>
            </a:p>
          </p:txBody>
        </p:sp>
        <p:sp>
          <p:nvSpPr>
            <p:cNvPr id="6168" name="Line 33">
              <a:extLst>
                <a:ext uri="{FF2B5EF4-FFF2-40B4-BE49-F238E27FC236}">
                  <a16:creationId xmlns:a16="http://schemas.microsoft.com/office/drawing/2014/main" id="{3D12862C-9FB9-4DEB-BEED-D4583336B131}"/>
                </a:ext>
              </a:extLst>
            </p:cNvPr>
            <p:cNvSpPr>
              <a:spLocks noChangeShapeType="1"/>
            </p:cNvSpPr>
            <p:nvPr/>
          </p:nvSpPr>
          <p:spPr bwMode="auto">
            <a:xfrm>
              <a:off x="2208" y="2400"/>
              <a:ext cx="1728" cy="0"/>
            </a:xfrm>
            <a:prstGeom prst="line">
              <a:avLst/>
            </a:prstGeom>
            <a:noFill/>
            <a:ln w="1905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9" name="Line 61">
              <a:extLst>
                <a:ext uri="{FF2B5EF4-FFF2-40B4-BE49-F238E27FC236}">
                  <a16:creationId xmlns:a16="http://schemas.microsoft.com/office/drawing/2014/main" id="{B5C2E6E8-BBD4-49BA-AC9E-AD0D22E93A10}"/>
                </a:ext>
              </a:extLst>
            </p:cNvPr>
            <p:cNvSpPr>
              <a:spLocks noChangeShapeType="1"/>
            </p:cNvSpPr>
            <p:nvPr/>
          </p:nvSpPr>
          <p:spPr bwMode="auto">
            <a:xfrm>
              <a:off x="1152" y="2304"/>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70" name="Line 65">
              <a:extLst>
                <a:ext uri="{FF2B5EF4-FFF2-40B4-BE49-F238E27FC236}">
                  <a16:creationId xmlns:a16="http://schemas.microsoft.com/office/drawing/2014/main" id="{D26919F5-56D1-476E-9CB0-B742E145F844}"/>
                </a:ext>
              </a:extLst>
            </p:cNvPr>
            <p:cNvSpPr>
              <a:spLocks noChangeShapeType="1"/>
            </p:cNvSpPr>
            <p:nvPr/>
          </p:nvSpPr>
          <p:spPr bwMode="auto">
            <a:xfrm flipV="1">
              <a:off x="1152" y="2064"/>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71" name="Rectangle 69">
              <a:extLst>
                <a:ext uri="{FF2B5EF4-FFF2-40B4-BE49-F238E27FC236}">
                  <a16:creationId xmlns:a16="http://schemas.microsoft.com/office/drawing/2014/main" id="{FB601B31-50D7-4D83-A53C-8A26EC28C419}"/>
                </a:ext>
              </a:extLst>
            </p:cNvPr>
            <p:cNvSpPr>
              <a:spLocks noChangeArrowheads="1"/>
            </p:cNvSpPr>
            <p:nvPr/>
          </p:nvSpPr>
          <p:spPr bwMode="auto">
            <a:xfrm>
              <a:off x="2976" y="2112"/>
              <a:ext cx="192" cy="189"/>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E</a:t>
              </a:r>
            </a:p>
          </p:txBody>
        </p:sp>
        <p:sp>
          <p:nvSpPr>
            <p:cNvPr id="6172" name="Rectangle 70">
              <a:extLst>
                <a:ext uri="{FF2B5EF4-FFF2-40B4-BE49-F238E27FC236}">
                  <a16:creationId xmlns:a16="http://schemas.microsoft.com/office/drawing/2014/main" id="{072C4EF3-DF09-42DA-82B9-49596E2225BE}"/>
                </a:ext>
              </a:extLst>
            </p:cNvPr>
            <p:cNvSpPr>
              <a:spLocks noChangeArrowheads="1"/>
            </p:cNvSpPr>
            <p:nvPr/>
          </p:nvSpPr>
          <p:spPr bwMode="auto">
            <a:xfrm>
              <a:off x="3168" y="2112"/>
              <a:ext cx="519" cy="1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T</a:t>
              </a:r>
            </a:p>
          </p:txBody>
        </p:sp>
        <p:sp>
          <p:nvSpPr>
            <p:cNvPr id="6173" name="Rectangle 71">
              <a:extLst>
                <a:ext uri="{FF2B5EF4-FFF2-40B4-BE49-F238E27FC236}">
                  <a16:creationId xmlns:a16="http://schemas.microsoft.com/office/drawing/2014/main" id="{C894CB77-4713-4314-BC11-E1DEB6A5A8F7}"/>
                </a:ext>
              </a:extLst>
            </p:cNvPr>
            <p:cNvSpPr>
              <a:spLocks noChangeArrowheads="1"/>
            </p:cNvSpPr>
            <p:nvPr/>
          </p:nvSpPr>
          <p:spPr bwMode="auto">
            <a:xfrm>
              <a:off x="3696" y="2112"/>
              <a:ext cx="240" cy="192"/>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sz="1400" b="1" i="1">
                  <a:latin typeface="Arial" panose="020B0604020202020204" pitchFamily="34" charset="0"/>
                </a:rPr>
                <a:t>S</a:t>
              </a:r>
            </a:p>
          </p:txBody>
        </p:sp>
        <p:sp>
          <p:nvSpPr>
            <p:cNvPr id="6174" name="Line 72">
              <a:extLst>
                <a:ext uri="{FF2B5EF4-FFF2-40B4-BE49-F238E27FC236}">
                  <a16:creationId xmlns:a16="http://schemas.microsoft.com/office/drawing/2014/main" id="{E75B3280-A993-496A-B371-3361F1D9E92F}"/>
                </a:ext>
              </a:extLst>
            </p:cNvPr>
            <p:cNvSpPr>
              <a:spLocks noChangeShapeType="1"/>
            </p:cNvSpPr>
            <p:nvPr/>
          </p:nvSpPr>
          <p:spPr bwMode="auto">
            <a:xfrm>
              <a:off x="2976" y="1632"/>
              <a:ext cx="0" cy="432"/>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75" name="Line 74">
              <a:extLst>
                <a:ext uri="{FF2B5EF4-FFF2-40B4-BE49-F238E27FC236}">
                  <a16:creationId xmlns:a16="http://schemas.microsoft.com/office/drawing/2014/main" id="{686F91A3-97D2-43F9-A8D7-07F312D094E4}"/>
                </a:ext>
              </a:extLst>
            </p:cNvPr>
            <p:cNvSpPr>
              <a:spLocks noChangeShapeType="1"/>
            </p:cNvSpPr>
            <p:nvPr/>
          </p:nvSpPr>
          <p:spPr bwMode="auto">
            <a:xfrm>
              <a:off x="3936" y="1968"/>
              <a:ext cx="0" cy="528"/>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76" name="Text Box 103">
              <a:extLst>
                <a:ext uri="{FF2B5EF4-FFF2-40B4-BE49-F238E27FC236}">
                  <a16:creationId xmlns:a16="http://schemas.microsoft.com/office/drawing/2014/main" id="{333B3F6E-08EA-46C5-875B-708D1143F7C9}"/>
                </a:ext>
              </a:extLst>
            </p:cNvPr>
            <p:cNvSpPr txBox="1">
              <a:spLocks noChangeArrowheads="1"/>
            </p:cNvSpPr>
            <p:nvPr/>
          </p:nvSpPr>
          <p:spPr bwMode="auto">
            <a:xfrm>
              <a:off x="1776" y="2352"/>
              <a:ext cx="4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pPr>
              <a:r>
                <a:rPr lang="fr-FR" altLang="fr-FR" sz="1400" b="1">
                  <a:latin typeface="Arial" panose="020B0604020202020204" pitchFamily="34" charset="0"/>
                </a:rPr>
                <a:t>2tc</a:t>
              </a:r>
            </a:p>
          </p:txBody>
        </p:sp>
        <p:pic>
          <p:nvPicPr>
            <p:cNvPr id="6177" name="Picture 107" descr="40633">
              <a:extLst>
                <a:ext uri="{FF2B5EF4-FFF2-40B4-BE49-F238E27FC236}">
                  <a16:creationId xmlns:a16="http://schemas.microsoft.com/office/drawing/2014/main" id="{114B0603-728E-4210-8CF5-433A96B4C2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2" y="2016"/>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119">
            <a:extLst>
              <a:ext uri="{FF2B5EF4-FFF2-40B4-BE49-F238E27FC236}">
                <a16:creationId xmlns:a16="http://schemas.microsoft.com/office/drawing/2014/main" id="{5A34AA59-A8C6-4650-8EAE-75BADD75939A}"/>
              </a:ext>
            </a:extLst>
          </p:cNvPr>
          <p:cNvGrpSpPr>
            <a:grpSpLocks/>
          </p:cNvGrpSpPr>
          <p:nvPr/>
        </p:nvGrpSpPr>
        <p:grpSpPr bwMode="auto">
          <a:xfrm>
            <a:off x="762000" y="1066800"/>
            <a:ext cx="7543800" cy="5486400"/>
            <a:chOff x="480" y="672"/>
            <a:chExt cx="4752" cy="3456"/>
          </a:xfrm>
        </p:grpSpPr>
        <p:sp>
          <p:nvSpPr>
            <p:cNvPr id="6161" name="Line 67">
              <a:extLst>
                <a:ext uri="{FF2B5EF4-FFF2-40B4-BE49-F238E27FC236}">
                  <a16:creationId xmlns:a16="http://schemas.microsoft.com/office/drawing/2014/main" id="{7721820A-3F23-40D8-B0D7-0FAD592EEBD0}"/>
                </a:ext>
              </a:extLst>
            </p:cNvPr>
            <p:cNvSpPr>
              <a:spLocks noChangeShapeType="1"/>
            </p:cNvSpPr>
            <p:nvPr/>
          </p:nvSpPr>
          <p:spPr bwMode="auto">
            <a:xfrm>
              <a:off x="1536" y="1104"/>
              <a:ext cx="0" cy="2832"/>
            </a:xfrm>
            <a:prstGeom prst="line">
              <a:avLst/>
            </a:prstGeom>
            <a:noFill/>
            <a:ln w="9525" cap="rnd">
              <a:solidFill>
                <a:srgbClr val="9999FF"/>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6162" name="AutoShape 104">
              <a:extLst>
                <a:ext uri="{FF2B5EF4-FFF2-40B4-BE49-F238E27FC236}">
                  <a16:creationId xmlns:a16="http://schemas.microsoft.com/office/drawing/2014/main" id="{13F939D9-D542-4AEE-874D-C46CC6802DF9}"/>
                </a:ext>
              </a:extLst>
            </p:cNvPr>
            <p:cNvSpPr>
              <a:spLocks noChangeArrowheads="1"/>
            </p:cNvSpPr>
            <p:nvPr/>
          </p:nvSpPr>
          <p:spPr bwMode="auto">
            <a:xfrm>
              <a:off x="480" y="672"/>
              <a:ext cx="4752" cy="3456"/>
            </a:xfrm>
            <a:prstGeom prst="roundRect">
              <a:avLst>
                <a:gd name="adj" fmla="val 16667"/>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sp>
          <p:nvSpPr>
            <p:cNvPr id="6163" name="Line 108">
              <a:extLst>
                <a:ext uri="{FF2B5EF4-FFF2-40B4-BE49-F238E27FC236}">
                  <a16:creationId xmlns:a16="http://schemas.microsoft.com/office/drawing/2014/main" id="{4905BDCD-7CD3-4F75-A6D2-06EAB274203B}"/>
                </a:ext>
              </a:extLst>
            </p:cNvPr>
            <p:cNvSpPr>
              <a:spLocks noChangeShapeType="1"/>
            </p:cNvSpPr>
            <p:nvPr/>
          </p:nvSpPr>
          <p:spPr bwMode="auto">
            <a:xfrm>
              <a:off x="1536" y="3888"/>
              <a:ext cx="3360" cy="0"/>
            </a:xfrm>
            <a:prstGeom prst="line">
              <a:avLst/>
            </a:prstGeom>
            <a:noFill/>
            <a:ln w="38100">
              <a:solidFill>
                <a:srgbClr val="9999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4" name="AutoShape 109">
              <a:extLst>
                <a:ext uri="{FF2B5EF4-FFF2-40B4-BE49-F238E27FC236}">
                  <a16:creationId xmlns:a16="http://schemas.microsoft.com/office/drawing/2014/main" id="{E4355FFD-09CB-46DB-9FC1-344C69A51749}"/>
                </a:ext>
              </a:extLst>
            </p:cNvPr>
            <p:cNvSpPr>
              <a:spLocks noChangeArrowheads="1"/>
            </p:cNvSpPr>
            <p:nvPr/>
          </p:nvSpPr>
          <p:spPr bwMode="auto">
            <a:xfrm>
              <a:off x="1824" y="3552"/>
              <a:ext cx="2544" cy="251"/>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sz="1800" b="1" dirty="0">
                  <a:latin typeface="Arial" panose="020B0604020202020204" pitchFamily="34" charset="0"/>
                </a:rPr>
                <a:t>Tr= t</a:t>
              </a:r>
              <a:r>
                <a:rPr lang="fr-FR" altLang="fr-FR" sz="1800" b="1" baseline="-25000" dirty="0">
                  <a:latin typeface="Arial" panose="020B0604020202020204" pitchFamily="34" charset="0"/>
                </a:rPr>
                <a:t>01</a:t>
              </a:r>
              <a:r>
                <a:rPr lang="fr-FR" altLang="fr-FR" sz="1800" b="1" dirty="0">
                  <a:latin typeface="Arial" panose="020B0604020202020204" pitchFamily="34" charset="0"/>
                </a:rPr>
                <a:t>d + t</a:t>
              </a:r>
              <a:r>
                <a:rPr lang="fr-FR" altLang="fr-FR" sz="1800" b="1" baseline="-25000" dirty="0">
                  <a:latin typeface="Arial" panose="020B0604020202020204" pitchFamily="34" charset="0"/>
                </a:rPr>
                <a:t>01</a:t>
              </a:r>
              <a:r>
                <a:rPr lang="fr-FR" altLang="fr-FR" sz="1800" b="1" dirty="0">
                  <a:latin typeface="Arial" panose="020B0604020202020204" pitchFamily="34" charset="0"/>
                </a:rPr>
                <a:t>e + 2tc + t</a:t>
              </a:r>
              <a:r>
                <a:rPr lang="fr-FR" altLang="fr-FR" sz="1800" b="1" baseline="-25000" dirty="0">
                  <a:latin typeface="Arial" panose="020B0604020202020204" pitchFamily="34" charset="0"/>
                </a:rPr>
                <a:t>10</a:t>
              </a:r>
              <a:r>
                <a:rPr lang="fr-FR" altLang="fr-FR" sz="1800" b="1" dirty="0">
                  <a:latin typeface="Arial" panose="020B0604020202020204" pitchFamily="34" charset="0"/>
                </a:rPr>
                <a:t>s + t</a:t>
              </a:r>
              <a:r>
                <a:rPr lang="fr-FR" altLang="fr-FR" sz="1800" b="1" baseline="-25000" dirty="0">
                  <a:latin typeface="Arial" panose="020B0604020202020204" pitchFamily="34" charset="0"/>
                </a:rPr>
                <a:t>10</a:t>
              </a:r>
              <a:r>
                <a:rPr lang="fr-FR" altLang="fr-FR" sz="1800" b="1" dirty="0">
                  <a:latin typeface="Arial" panose="020B0604020202020204" pitchFamily="34" charset="0"/>
                </a:rPr>
                <a:t>p + ta</a:t>
              </a:r>
            </a:p>
          </p:txBody>
        </p:sp>
      </p:grpSp>
      <p:grpSp>
        <p:nvGrpSpPr>
          <p:cNvPr id="9" name="Group 112">
            <a:extLst>
              <a:ext uri="{FF2B5EF4-FFF2-40B4-BE49-F238E27FC236}">
                <a16:creationId xmlns:a16="http://schemas.microsoft.com/office/drawing/2014/main" id="{45E28DFD-3992-4233-A8E3-88C62FAFE36C}"/>
              </a:ext>
            </a:extLst>
          </p:cNvPr>
          <p:cNvGrpSpPr>
            <a:grpSpLocks/>
          </p:cNvGrpSpPr>
          <p:nvPr/>
        </p:nvGrpSpPr>
        <p:grpSpPr bwMode="auto">
          <a:xfrm>
            <a:off x="1295400" y="1219200"/>
            <a:ext cx="6781800" cy="517525"/>
            <a:chOff x="816" y="768"/>
            <a:chExt cx="4272" cy="326"/>
          </a:xfrm>
        </p:grpSpPr>
        <p:sp>
          <p:nvSpPr>
            <p:cNvPr id="6155" name="Line 3">
              <a:extLst>
                <a:ext uri="{FF2B5EF4-FFF2-40B4-BE49-F238E27FC236}">
                  <a16:creationId xmlns:a16="http://schemas.microsoft.com/office/drawing/2014/main" id="{E71AD9DA-51DC-4ED3-B980-B1907FF4211E}"/>
                </a:ext>
              </a:extLst>
            </p:cNvPr>
            <p:cNvSpPr>
              <a:spLocks noChangeShapeType="1"/>
            </p:cNvSpPr>
            <p:nvPr/>
          </p:nvSpPr>
          <p:spPr bwMode="auto">
            <a:xfrm>
              <a:off x="1152" y="1056"/>
              <a:ext cx="3936"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56" name="Line 5">
              <a:extLst>
                <a:ext uri="{FF2B5EF4-FFF2-40B4-BE49-F238E27FC236}">
                  <a16:creationId xmlns:a16="http://schemas.microsoft.com/office/drawing/2014/main" id="{15737406-5AB7-4E0C-A58C-4CA05FAF11A1}"/>
                </a:ext>
              </a:extLst>
            </p:cNvPr>
            <p:cNvSpPr>
              <a:spLocks noChangeShapeType="1"/>
            </p:cNvSpPr>
            <p:nvPr/>
          </p:nvSpPr>
          <p:spPr bwMode="auto">
            <a:xfrm flipV="1">
              <a:off x="1536" y="864"/>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57" name="Line 6">
              <a:extLst>
                <a:ext uri="{FF2B5EF4-FFF2-40B4-BE49-F238E27FC236}">
                  <a16:creationId xmlns:a16="http://schemas.microsoft.com/office/drawing/2014/main" id="{EC104D65-0601-4477-810D-C198CD358E92}"/>
                </a:ext>
              </a:extLst>
            </p:cNvPr>
            <p:cNvSpPr>
              <a:spLocks noChangeShapeType="1"/>
            </p:cNvSpPr>
            <p:nvPr/>
          </p:nvSpPr>
          <p:spPr bwMode="auto">
            <a:xfrm>
              <a:off x="1536" y="864"/>
              <a:ext cx="12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6158" name="Picture 8" descr="boite">
              <a:extLst>
                <a:ext uri="{FF2B5EF4-FFF2-40B4-BE49-F238E27FC236}">
                  <a16:creationId xmlns:a16="http://schemas.microsoft.com/office/drawing/2014/main" id="{728A17A5-313D-4425-97F5-9839D41170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6" y="816"/>
              <a:ext cx="2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Line 16">
              <a:extLst>
                <a:ext uri="{FF2B5EF4-FFF2-40B4-BE49-F238E27FC236}">
                  <a16:creationId xmlns:a16="http://schemas.microsoft.com/office/drawing/2014/main" id="{72DDD9F6-0C20-4514-9707-32BB54F3BBDC}"/>
                </a:ext>
              </a:extLst>
            </p:cNvPr>
            <p:cNvSpPr>
              <a:spLocks noChangeShapeType="1"/>
            </p:cNvSpPr>
            <p:nvPr/>
          </p:nvSpPr>
          <p:spPr bwMode="auto">
            <a:xfrm flipV="1">
              <a:off x="1152" y="816"/>
              <a:ext cx="0" cy="24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0" name="Text Box 111">
              <a:extLst>
                <a:ext uri="{FF2B5EF4-FFF2-40B4-BE49-F238E27FC236}">
                  <a16:creationId xmlns:a16="http://schemas.microsoft.com/office/drawing/2014/main" id="{B43A94F2-B0B0-47A9-B1F0-9EB65BEC1EFE}"/>
                </a:ext>
              </a:extLst>
            </p:cNvPr>
            <p:cNvSpPr txBox="1">
              <a:spLocks noChangeArrowheads="1"/>
            </p:cNvSpPr>
            <p:nvPr/>
          </p:nvSpPr>
          <p:spPr bwMode="auto">
            <a:xfrm>
              <a:off x="4560" y="7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1000" fill="hold"/>
                                        <p:tgtEl>
                                          <p:spTgt spid="4"/>
                                        </p:tgtEl>
                                        <p:attrNameLst>
                                          <p:attrName>ppt_w</p:attrName>
                                        </p:attrNameLst>
                                      </p:cBhvr>
                                      <p:tavLst>
                                        <p:tav tm="0">
                                          <p:val>
                                            <p:fltVal val="0"/>
                                          </p:val>
                                        </p:tav>
                                        <p:tav tm="100000">
                                          <p:val>
                                            <p:strVal val="#ppt_w"/>
                                          </p:val>
                                        </p:tav>
                                      </p:tavLst>
                                    </p:anim>
                                    <p:anim calcmode="lin" valueType="num">
                                      <p:cBhvr>
                                        <p:cTn id="40" dur="1000" fill="hold"/>
                                        <p:tgtEl>
                                          <p:spTgt spid="4"/>
                                        </p:tgtEl>
                                        <p:attrNameLst>
                                          <p:attrName>ppt_h</p:attrName>
                                        </p:attrNameLst>
                                      </p:cBhvr>
                                      <p:tavLst>
                                        <p:tav tm="0">
                                          <p:val>
                                            <p:fltVal val="0"/>
                                          </p:val>
                                        </p:tav>
                                        <p:tav tm="100000">
                                          <p:val>
                                            <p:strVal val="#ppt_h"/>
                                          </p:val>
                                        </p:tav>
                                      </p:tavLst>
                                    </p:anim>
                                    <p:anim calcmode="lin" valueType="num">
                                      <p:cBhvr>
                                        <p:cTn id="4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1000" fill="hold"/>
                                        <p:tgtEl>
                                          <p:spTgt spid="5"/>
                                        </p:tgtEl>
                                        <p:attrNameLst>
                                          <p:attrName>ppt_w</p:attrName>
                                        </p:attrNameLst>
                                      </p:cBhvr>
                                      <p:tavLst>
                                        <p:tav tm="0">
                                          <p:val>
                                            <p:fltVal val="0"/>
                                          </p:val>
                                        </p:tav>
                                        <p:tav tm="100000">
                                          <p:val>
                                            <p:strVal val="#ppt_w"/>
                                          </p:val>
                                        </p:tav>
                                      </p:tavLst>
                                    </p:anim>
                                    <p:anim calcmode="lin" valueType="num">
                                      <p:cBhvr>
                                        <p:cTn id="56" dur="1000" fill="hold"/>
                                        <p:tgtEl>
                                          <p:spTgt spid="5"/>
                                        </p:tgtEl>
                                        <p:attrNameLst>
                                          <p:attrName>ppt_h</p:attrName>
                                        </p:attrNameLst>
                                      </p:cBhvr>
                                      <p:tavLst>
                                        <p:tav tm="0">
                                          <p:val>
                                            <p:fltVal val="0"/>
                                          </p:val>
                                        </p:tav>
                                        <p:tav tm="100000">
                                          <p:val>
                                            <p:strVal val="#ppt_h"/>
                                          </p:val>
                                        </p:tav>
                                      </p:tavLst>
                                    </p:anim>
                                    <p:anim calcmode="lin" valueType="num">
                                      <p:cBhvr>
                                        <p:cTn id="5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42"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barn(outHorizontal)">
                                      <p:cBhvr>
                                        <p:cTn id="6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C5C94BD9-D80A-4845-9ECA-EBE5CB7F5C79}"/>
              </a:ext>
            </a:extLst>
          </p:cNvPr>
          <p:cNvSpPr>
            <a:spLocks noGrp="1" noChangeArrowheads="1"/>
          </p:cNvSpPr>
          <p:nvPr>
            <p:ph type="title"/>
          </p:nvPr>
        </p:nvSpPr>
        <p:spPr/>
        <p:txBody>
          <a:bodyPr/>
          <a:lstStyle/>
          <a:p>
            <a:pPr eaLnBrk="1" hangingPunct="1"/>
            <a:r>
              <a:rPr lang="fr-FR" altLang="fr-FR" dirty="0"/>
              <a:t>Temps de réponse d’une CF</a:t>
            </a:r>
          </a:p>
        </p:txBody>
      </p:sp>
      <p:sp>
        <p:nvSpPr>
          <p:cNvPr id="76" name="Rectangle 8">
            <a:extLst>
              <a:ext uri="{FF2B5EF4-FFF2-40B4-BE49-F238E27FC236}">
                <a16:creationId xmlns:a16="http://schemas.microsoft.com/office/drawing/2014/main" id="{76CFFDF3-52C1-4530-BFCB-1A1368323682}"/>
              </a:ext>
            </a:extLst>
          </p:cNvPr>
          <p:cNvSpPr>
            <a:spLocks noChangeArrowheads="1"/>
          </p:cNvSpPr>
          <p:nvPr/>
        </p:nvSpPr>
        <p:spPr bwMode="auto">
          <a:xfrm>
            <a:off x="301625" y="1214319"/>
            <a:ext cx="8388350"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fr-FR" altLang="fr-FR" sz="1800" dirty="0">
                <a:latin typeface="Comic Sans MS" panose="030F0702030302020204" pitchFamily="66" charset="0"/>
              </a:rPr>
              <a:t>Le même diagramme permet de définir le temps de réponse global de la chaîne Jusqu'au début de l'effet mais sans prendre en compte l'effet lui-même.</a:t>
            </a:r>
          </a:p>
          <a:p>
            <a:pPr algn="just"/>
            <a:r>
              <a:rPr lang="fr-FR" altLang="fr-FR" sz="1800" dirty="0">
                <a:latin typeface="Comic Sans MS" panose="030F0702030302020204" pitchFamily="66" charset="0"/>
              </a:rPr>
              <a:t>	</a:t>
            </a:r>
            <a:r>
              <a:rPr lang="fr-FR" altLang="fr-FR" sz="2800" b="1" dirty="0">
                <a:solidFill>
                  <a:srgbClr val="FF0000"/>
                </a:solidFill>
                <a:latin typeface="Arial" panose="020B0604020202020204" pitchFamily="34" charset="0"/>
              </a:rPr>
              <a:t>Tr= t</a:t>
            </a:r>
            <a:r>
              <a:rPr lang="fr-FR" altLang="fr-FR" sz="2800" b="1" baseline="-25000" dirty="0">
                <a:solidFill>
                  <a:srgbClr val="FF0000"/>
                </a:solidFill>
                <a:latin typeface="Arial" panose="020B0604020202020204" pitchFamily="34" charset="0"/>
              </a:rPr>
              <a:t>01</a:t>
            </a:r>
            <a:r>
              <a:rPr lang="fr-FR" altLang="fr-FR" sz="2800" b="1" dirty="0">
                <a:solidFill>
                  <a:srgbClr val="FF0000"/>
                </a:solidFill>
                <a:latin typeface="Arial" panose="020B0604020202020204" pitchFamily="34" charset="0"/>
              </a:rPr>
              <a:t>d + t</a:t>
            </a:r>
            <a:r>
              <a:rPr lang="fr-FR" altLang="fr-FR" sz="2800" b="1" baseline="-25000" dirty="0">
                <a:solidFill>
                  <a:srgbClr val="FF0000"/>
                </a:solidFill>
                <a:latin typeface="Arial" panose="020B0604020202020204" pitchFamily="34" charset="0"/>
              </a:rPr>
              <a:t>01</a:t>
            </a:r>
            <a:r>
              <a:rPr lang="fr-FR" altLang="fr-FR" sz="2800" b="1" dirty="0">
                <a:solidFill>
                  <a:srgbClr val="FF0000"/>
                </a:solidFill>
                <a:latin typeface="Arial" panose="020B0604020202020204" pitchFamily="34" charset="0"/>
              </a:rPr>
              <a:t>e + 2tc + t</a:t>
            </a:r>
            <a:r>
              <a:rPr lang="fr-FR" altLang="fr-FR" sz="2800" b="1" baseline="-25000" dirty="0">
                <a:solidFill>
                  <a:srgbClr val="FF0000"/>
                </a:solidFill>
                <a:latin typeface="Arial" panose="020B0604020202020204" pitchFamily="34" charset="0"/>
              </a:rPr>
              <a:t>10</a:t>
            </a:r>
            <a:r>
              <a:rPr lang="fr-FR" altLang="fr-FR" sz="2800" b="1" dirty="0">
                <a:solidFill>
                  <a:srgbClr val="FF0000"/>
                </a:solidFill>
                <a:latin typeface="Arial" panose="020B0604020202020204" pitchFamily="34" charset="0"/>
              </a:rPr>
              <a:t>s + t</a:t>
            </a:r>
            <a:r>
              <a:rPr lang="fr-FR" altLang="fr-FR" sz="2800" b="1" baseline="-25000" dirty="0">
                <a:solidFill>
                  <a:srgbClr val="FF0000"/>
                </a:solidFill>
                <a:latin typeface="Arial" panose="020B0604020202020204" pitchFamily="34" charset="0"/>
              </a:rPr>
              <a:t>10</a:t>
            </a:r>
            <a:r>
              <a:rPr lang="fr-FR" altLang="fr-FR" sz="2800" b="1" dirty="0">
                <a:solidFill>
                  <a:srgbClr val="FF0000"/>
                </a:solidFill>
                <a:latin typeface="Arial" panose="020B0604020202020204" pitchFamily="34" charset="0"/>
              </a:rPr>
              <a:t>p + ta</a:t>
            </a:r>
          </a:p>
          <a:p>
            <a:pPr algn="just">
              <a:spcBef>
                <a:spcPts val="600"/>
              </a:spcBef>
            </a:pPr>
            <a:r>
              <a:rPr lang="fr-FR" altLang="fr-FR" sz="1800" dirty="0">
                <a:latin typeface="Comic Sans MS" panose="030F0702030302020204" pitchFamily="66" charset="0"/>
              </a:rPr>
              <a:t>Le temps de réponse global comporte donc trois composantes :</a:t>
            </a:r>
          </a:p>
          <a:p>
            <a:pPr algn="just"/>
            <a:endParaRPr lang="fr-FR" altLang="fr-FR" sz="1800" dirty="0">
              <a:latin typeface="Comic Sans MS" panose="030F0702030302020204" pitchFamily="66" charset="0"/>
            </a:endParaRPr>
          </a:p>
          <a:p>
            <a:pPr marL="342900" indent="-342900" algn="just">
              <a:buFont typeface="+mj-lt"/>
              <a:buAutoNum type="arabicPeriod"/>
            </a:pPr>
            <a:r>
              <a:rPr lang="fr-FR" altLang="fr-FR" sz="1800" dirty="0">
                <a:latin typeface="Comic Sans MS" panose="030F0702030302020204" pitchFamily="66" charset="0"/>
              </a:rPr>
              <a:t>une composante « matériel », fonction des caractéristiques technologiques des composants consécutifs de la chaîne, égale à la somme des temps de montée ;</a:t>
            </a:r>
          </a:p>
          <a:p>
            <a:pPr marL="342900" indent="-342900" algn="just">
              <a:buFont typeface="+mj-lt"/>
              <a:buAutoNum type="arabicPeriod"/>
            </a:pPr>
            <a:endParaRPr lang="fr-FR" altLang="fr-FR" sz="1800" dirty="0">
              <a:latin typeface="Comic Sans MS" panose="030F0702030302020204" pitchFamily="66" charset="0"/>
            </a:endParaRPr>
          </a:p>
          <a:p>
            <a:pPr marL="342900" indent="-342900" algn="just">
              <a:buFont typeface="+mj-lt"/>
              <a:buAutoNum type="arabicPeriod"/>
            </a:pPr>
            <a:r>
              <a:rPr lang="fr-FR" altLang="fr-FR" sz="1800" dirty="0">
                <a:latin typeface="Comic Sans MS" panose="030F0702030302020204" pitchFamily="66" charset="0"/>
              </a:rPr>
              <a:t>une composante « logicielle », fonction du mode de traitement et du volume de traitement, (égale au temps de cycle Te avec un traitement cyclique)</a:t>
            </a:r>
          </a:p>
          <a:p>
            <a:pPr marL="342900" indent="-342900" algn="just">
              <a:buFont typeface="+mj-lt"/>
              <a:buAutoNum type="arabicPeriod"/>
            </a:pPr>
            <a:endParaRPr lang="fr-FR" altLang="fr-FR" sz="1800" dirty="0">
              <a:latin typeface="Comic Sans MS" panose="030F0702030302020204" pitchFamily="66" charset="0"/>
            </a:endParaRPr>
          </a:p>
          <a:p>
            <a:pPr marL="342900" indent="-342900" algn="just">
              <a:buFont typeface="+mj-lt"/>
              <a:buAutoNum type="arabicPeriod"/>
            </a:pPr>
            <a:r>
              <a:rPr lang="fr-FR" altLang="fr-FR" sz="1800" dirty="0">
                <a:latin typeface="Comic Sans MS" panose="030F0702030302020204" pitchFamily="66" charset="0"/>
              </a:rPr>
              <a:t>une composante aléatoire fonction du retard à l'acquisition de l'événement de changement d'état sur l'interface d'entrée. Pratiquement nulle en mode câblé ou sur traitement par interruption elle peut atteindre un temps de cycle en traitement cyclique.</a:t>
            </a:r>
          </a:p>
        </p:txBody>
      </p:sp>
    </p:spTree>
    <p:extLst>
      <p:ext uri="{BB962C8B-B14F-4D97-AF65-F5344CB8AC3E}">
        <p14:creationId xmlns:p14="http://schemas.microsoft.com/office/powerpoint/2010/main" val="389058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C5C94BD9-D80A-4845-9ECA-EBE5CB7F5C79}"/>
              </a:ext>
            </a:extLst>
          </p:cNvPr>
          <p:cNvSpPr>
            <a:spLocks noGrp="1" noChangeArrowheads="1"/>
          </p:cNvSpPr>
          <p:nvPr>
            <p:ph type="title"/>
          </p:nvPr>
        </p:nvSpPr>
        <p:spPr/>
        <p:txBody>
          <a:bodyPr/>
          <a:lstStyle/>
          <a:p>
            <a:pPr eaLnBrk="1" hangingPunct="1"/>
            <a:r>
              <a:rPr lang="fr-FR" altLang="fr-FR" dirty="0"/>
              <a:t>Problèmes inhérents au temps réel</a:t>
            </a:r>
          </a:p>
        </p:txBody>
      </p:sp>
      <p:sp>
        <p:nvSpPr>
          <p:cNvPr id="4" name="Rectangle 10">
            <a:extLst>
              <a:ext uri="{FF2B5EF4-FFF2-40B4-BE49-F238E27FC236}">
                <a16:creationId xmlns:a16="http://schemas.microsoft.com/office/drawing/2014/main" id="{75F7A405-E43B-4BCB-ABD8-46BCB3CFAABE}"/>
              </a:ext>
            </a:extLst>
          </p:cNvPr>
          <p:cNvSpPr>
            <a:spLocks noChangeArrowheads="1"/>
          </p:cNvSpPr>
          <p:nvPr/>
        </p:nvSpPr>
        <p:spPr bwMode="auto">
          <a:xfrm>
            <a:off x="89693" y="1201686"/>
            <a:ext cx="8964613"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2430463" algn="r"/>
              </a:tabLst>
              <a:defRPr>
                <a:solidFill>
                  <a:schemeClr val="tx1"/>
                </a:solidFill>
                <a:latin typeface="Arial" panose="020B0604020202020204" pitchFamily="34" charset="0"/>
              </a:defRPr>
            </a:lvl1pPr>
            <a:lvl2pPr marL="800100" indent="-342900">
              <a:tabLst>
                <a:tab pos="2430463" algn="r"/>
              </a:tabLst>
              <a:defRPr>
                <a:solidFill>
                  <a:schemeClr val="tx1"/>
                </a:solidFill>
                <a:latin typeface="Arial" panose="020B0604020202020204" pitchFamily="34" charset="0"/>
              </a:defRPr>
            </a:lvl2pPr>
            <a:lvl3pPr marL="1257300" indent="-342900">
              <a:tabLst>
                <a:tab pos="2430463" algn="r"/>
              </a:tabLst>
              <a:defRPr>
                <a:solidFill>
                  <a:schemeClr val="tx1"/>
                </a:solidFill>
                <a:latin typeface="Arial" panose="020B0604020202020204" pitchFamily="34" charset="0"/>
              </a:defRPr>
            </a:lvl3pPr>
            <a:lvl4pPr marL="1714500" indent="-342900">
              <a:tabLst>
                <a:tab pos="2430463" algn="r"/>
              </a:tabLst>
              <a:defRPr>
                <a:solidFill>
                  <a:schemeClr val="tx1"/>
                </a:solidFill>
                <a:latin typeface="Arial" panose="020B0604020202020204" pitchFamily="34" charset="0"/>
              </a:defRPr>
            </a:lvl4pPr>
            <a:lvl5pPr marL="2171700" indent="-342900">
              <a:tabLst>
                <a:tab pos="2430463" algn="r"/>
              </a:tabLst>
              <a:defRPr>
                <a:solidFill>
                  <a:schemeClr val="tx1"/>
                </a:solidFill>
                <a:latin typeface="Arial" panose="020B0604020202020204" pitchFamily="34" charset="0"/>
              </a:defRPr>
            </a:lvl5pPr>
            <a:lvl6pPr marL="2628900" indent="-342900" fontAlgn="base">
              <a:spcBef>
                <a:spcPct val="0"/>
              </a:spcBef>
              <a:spcAft>
                <a:spcPct val="0"/>
              </a:spcAft>
              <a:tabLst>
                <a:tab pos="2430463" algn="r"/>
              </a:tabLst>
              <a:defRPr>
                <a:solidFill>
                  <a:schemeClr val="tx1"/>
                </a:solidFill>
                <a:latin typeface="Arial" panose="020B0604020202020204" pitchFamily="34" charset="0"/>
              </a:defRPr>
            </a:lvl6pPr>
            <a:lvl7pPr marL="3086100" indent="-342900" fontAlgn="base">
              <a:spcBef>
                <a:spcPct val="0"/>
              </a:spcBef>
              <a:spcAft>
                <a:spcPct val="0"/>
              </a:spcAft>
              <a:tabLst>
                <a:tab pos="2430463" algn="r"/>
              </a:tabLst>
              <a:defRPr>
                <a:solidFill>
                  <a:schemeClr val="tx1"/>
                </a:solidFill>
                <a:latin typeface="Arial" panose="020B0604020202020204" pitchFamily="34" charset="0"/>
              </a:defRPr>
            </a:lvl7pPr>
            <a:lvl8pPr marL="3543300" indent="-342900" fontAlgn="base">
              <a:spcBef>
                <a:spcPct val="0"/>
              </a:spcBef>
              <a:spcAft>
                <a:spcPct val="0"/>
              </a:spcAft>
              <a:tabLst>
                <a:tab pos="2430463" algn="r"/>
              </a:tabLst>
              <a:defRPr>
                <a:solidFill>
                  <a:schemeClr val="tx1"/>
                </a:solidFill>
                <a:latin typeface="Arial" panose="020B0604020202020204" pitchFamily="34" charset="0"/>
              </a:defRPr>
            </a:lvl8pPr>
            <a:lvl9pPr marL="4000500" indent="-342900" fontAlgn="base">
              <a:spcBef>
                <a:spcPct val="0"/>
              </a:spcBef>
              <a:spcAft>
                <a:spcPct val="0"/>
              </a:spcAft>
              <a:tabLst>
                <a:tab pos="2430463" algn="r"/>
              </a:tabLst>
              <a:defRPr>
                <a:solidFill>
                  <a:schemeClr val="tx1"/>
                </a:solidFill>
                <a:latin typeface="Arial" panose="020B0604020202020204" pitchFamily="34" charset="0"/>
              </a:defRPr>
            </a:lvl9pPr>
          </a:lstStyle>
          <a:p>
            <a:pPr algn="just">
              <a:spcBef>
                <a:spcPts val="600"/>
              </a:spcBef>
            </a:pPr>
            <a:r>
              <a:rPr lang="fr-FR" altLang="fr-FR" sz="2000" dirty="0">
                <a:latin typeface="Comic Sans MS" panose="030F0702030302020204" pitchFamily="66" charset="0"/>
                <a:cs typeface="Times New Roman" panose="02020603050405020304" pitchFamily="18" charset="0"/>
              </a:rPr>
              <a:t>Le chien de garde :</a:t>
            </a:r>
            <a:endParaRPr lang="fr-FR" altLang="fr-FR" sz="2000" dirty="0">
              <a:latin typeface="Comic Sans MS" panose="030F0702030302020204" pitchFamily="66" charset="0"/>
            </a:endParaRPr>
          </a:p>
          <a:p>
            <a:pPr marL="0" indent="0" algn="just">
              <a:spcBef>
                <a:spcPts val="600"/>
              </a:spcBef>
            </a:pPr>
            <a:r>
              <a:rPr lang="fr-FR" altLang="fr-FR" sz="2000" dirty="0">
                <a:latin typeface="Comic Sans MS" panose="030F0702030302020204" pitchFamily="66" charset="0"/>
                <a:cs typeface="Times New Roman" panose="02020603050405020304" pitchFamily="18" charset="0"/>
              </a:rPr>
              <a:t>Un problème important du traitement temps réel est le risque d'apparition de boucles intempestives dans le traitement. </a:t>
            </a:r>
          </a:p>
          <a:p>
            <a:pPr marL="0" indent="0" algn="just">
              <a:spcBef>
                <a:spcPts val="600"/>
              </a:spcBef>
            </a:pPr>
            <a:r>
              <a:rPr lang="fr-FR" altLang="fr-FR" sz="2000" dirty="0">
                <a:latin typeface="Comic Sans MS" panose="030F0702030302020204" pitchFamily="66" charset="0"/>
                <a:cs typeface="Times New Roman" panose="02020603050405020304" pitchFamily="18" charset="0"/>
              </a:rPr>
              <a:t>Ces boucles allongent la durée d'un traitement au-delà de la limite admissible pour le bon fonctionnement de l'application.</a:t>
            </a:r>
          </a:p>
          <a:p>
            <a:pPr marL="0" indent="0" algn="just">
              <a:spcBef>
                <a:spcPts val="600"/>
              </a:spcBef>
            </a:pPr>
            <a:r>
              <a:rPr lang="fr-FR" altLang="fr-FR" sz="2000" dirty="0">
                <a:latin typeface="Comic Sans MS" panose="030F0702030302020204" pitchFamily="66" charset="0"/>
                <a:cs typeface="Times New Roman" panose="02020603050405020304" pitchFamily="18" charset="0"/>
              </a:rPr>
              <a:t>Pour éviter cela, les API sont équipés d'une fonction </a:t>
            </a:r>
            <a:r>
              <a:rPr lang="fr-FR" altLang="fr-FR" sz="2000" b="1" dirty="0">
                <a:solidFill>
                  <a:srgbClr val="FF0000"/>
                </a:solidFill>
                <a:latin typeface="Comic Sans MS" panose="030F0702030302020204" pitchFamily="66" charset="0"/>
                <a:cs typeface="Times New Roman" panose="02020603050405020304" pitchFamily="18" charset="0"/>
              </a:rPr>
              <a:t>Chien de Garde </a:t>
            </a:r>
            <a:r>
              <a:rPr lang="fr-FR" altLang="fr-FR" sz="2000" dirty="0">
                <a:latin typeface="Comic Sans MS" panose="030F0702030302020204" pitchFamily="66" charset="0"/>
                <a:cs typeface="Times New Roman" panose="02020603050405020304" pitchFamily="18" charset="0"/>
              </a:rPr>
              <a:t>qui comporte :</a:t>
            </a:r>
          </a:p>
          <a:p>
            <a:pPr lvl="1" algn="just" eaLnBrk="0" hangingPunct="0">
              <a:spcBef>
                <a:spcPts val="600"/>
              </a:spcBef>
              <a:buFont typeface="Arial" panose="020B0604020202020204" pitchFamily="34" charset="0"/>
              <a:buChar char="•"/>
            </a:pPr>
            <a:r>
              <a:rPr lang="fr-FR" altLang="fr-FR" sz="2000" dirty="0">
                <a:latin typeface="Comic Sans MS" panose="030F0702030302020204" pitchFamily="66" charset="0"/>
                <a:cs typeface="Times New Roman" panose="02020603050405020304" pitchFamily="18" charset="0"/>
              </a:rPr>
              <a:t>une surveillance de la durée du traitement au moyen d'une temporisation lancée à chaque début de traitement.</a:t>
            </a:r>
          </a:p>
          <a:p>
            <a:pPr lvl="1" algn="just" eaLnBrk="0" hangingPunct="0">
              <a:spcBef>
                <a:spcPts val="600"/>
              </a:spcBef>
              <a:buFont typeface="Arial" panose="020B0604020202020204" pitchFamily="34" charset="0"/>
              <a:buChar char="•"/>
            </a:pPr>
            <a:r>
              <a:rPr lang="fr-FR" altLang="fr-FR" sz="2000" dirty="0">
                <a:latin typeface="Comic Sans MS" panose="030F0702030302020204" pitchFamily="66" charset="0"/>
                <a:cs typeface="Times New Roman" panose="02020603050405020304" pitchFamily="18" charset="0"/>
              </a:rPr>
              <a:t>un seuil de durée admissible tenant compte du volume maxi du programme, de la rapidité du processeur ( exemple : 250 ms pour le TSX37)</a:t>
            </a:r>
            <a:endParaRPr lang="fr-FR" altLang="fr-FR" sz="2000" dirty="0">
              <a:latin typeface="Comic Sans MS" panose="030F0702030302020204" pitchFamily="66" charset="0"/>
            </a:endParaRPr>
          </a:p>
          <a:p>
            <a:pPr lvl="1" algn="just" eaLnBrk="0" hangingPunct="0">
              <a:spcBef>
                <a:spcPts val="600"/>
              </a:spcBef>
              <a:buFont typeface="Arial" panose="020B0604020202020204" pitchFamily="34" charset="0"/>
              <a:buChar char="•"/>
            </a:pPr>
            <a:r>
              <a:rPr lang="fr-FR" altLang="fr-FR" sz="2000" dirty="0">
                <a:latin typeface="Comic Sans MS" panose="030F0702030302020204" pitchFamily="66" charset="0"/>
                <a:cs typeface="Times New Roman" panose="02020603050405020304" pitchFamily="18" charset="0"/>
              </a:rPr>
              <a:t>une procédure d'action ; le plus souvent une mise à zéro de toutes les sorties et une signalisation</a:t>
            </a:r>
            <a:r>
              <a:rPr lang="fr-FR" altLang="fr-FR" sz="2000" dirty="0">
                <a:latin typeface="Comic Sans MS" panose="030F0702030302020204" pitchFamily="66" charset="0"/>
              </a:rPr>
              <a:t> </a:t>
            </a:r>
            <a:r>
              <a:rPr lang="fr-FR" altLang="fr-FR" sz="2000" dirty="0">
                <a:latin typeface="Comic Sans MS" panose="030F0702030302020204" pitchFamily="66" charset="0"/>
                <a:cs typeface="Times New Roman" panose="02020603050405020304" pitchFamily="18" charset="0"/>
              </a:rPr>
              <a:t>externe du défaut.</a:t>
            </a:r>
          </a:p>
        </p:txBody>
      </p:sp>
    </p:spTree>
    <p:extLst>
      <p:ext uri="{BB962C8B-B14F-4D97-AF65-F5344CB8AC3E}">
        <p14:creationId xmlns:p14="http://schemas.microsoft.com/office/powerpoint/2010/main" val="352878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C5C94BD9-D80A-4845-9ECA-EBE5CB7F5C79}"/>
              </a:ext>
            </a:extLst>
          </p:cNvPr>
          <p:cNvSpPr>
            <a:spLocks noGrp="1" noChangeArrowheads="1"/>
          </p:cNvSpPr>
          <p:nvPr>
            <p:ph type="title"/>
          </p:nvPr>
        </p:nvSpPr>
        <p:spPr/>
        <p:txBody>
          <a:bodyPr/>
          <a:lstStyle/>
          <a:p>
            <a:pPr eaLnBrk="1" hangingPunct="1"/>
            <a:r>
              <a:rPr lang="fr-FR" altLang="fr-FR" dirty="0"/>
              <a:t>Problèmes inhérents au temps réel</a:t>
            </a:r>
          </a:p>
        </p:txBody>
      </p:sp>
      <p:pic>
        <p:nvPicPr>
          <p:cNvPr id="5" name="Picture 8">
            <a:extLst>
              <a:ext uri="{FF2B5EF4-FFF2-40B4-BE49-F238E27FC236}">
                <a16:creationId xmlns:a16="http://schemas.microsoft.com/office/drawing/2014/main" id="{6AA9D780-D3CD-4010-A429-E4BFA6B34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24744"/>
            <a:ext cx="8425854"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01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C5C94BD9-D80A-4845-9ECA-EBE5CB7F5C79}"/>
              </a:ext>
            </a:extLst>
          </p:cNvPr>
          <p:cNvSpPr>
            <a:spLocks noGrp="1" noChangeArrowheads="1"/>
          </p:cNvSpPr>
          <p:nvPr>
            <p:ph type="title"/>
          </p:nvPr>
        </p:nvSpPr>
        <p:spPr/>
        <p:txBody>
          <a:bodyPr/>
          <a:lstStyle/>
          <a:p>
            <a:pPr eaLnBrk="1" hangingPunct="1"/>
            <a:r>
              <a:rPr lang="fr-FR" altLang="fr-FR" dirty="0"/>
              <a:t>Problèmes inhérents au temps réel</a:t>
            </a:r>
          </a:p>
        </p:txBody>
      </p:sp>
      <p:sp>
        <p:nvSpPr>
          <p:cNvPr id="4" name="Rectangle 8">
            <a:extLst>
              <a:ext uri="{FF2B5EF4-FFF2-40B4-BE49-F238E27FC236}">
                <a16:creationId xmlns:a16="http://schemas.microsoft.com/office/drawing/2014/main" id="{A9F2E153-D449-4175-84E3-143AB5762F4C}"/>
              </a:ext>
            </a:extLst>
          </p:cNvPr>
          <p:cNvSpPr>
            <a:spLocks noChangeArrowheads="1"/>
          </p:cNvSpPr>
          <p:nvPr/>
        </p:nvSpPr>
        <p:spPr bwMode="auto">
          <a:xfrm>
            <a:off x="-129728" y="1196752"/>
            <a:ext cx="889272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4508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just"/>
            <a:r>
              <a:rPr lang="fr-FR" altLang="fr-FR" sz="2000" u="sng" dirty="0">
                <a:latin typeface="Comic Sans MS" panose="030F0702030302020204" pitchFamily="66" charset="0"/>
              </a:rPr>
              <a:t>Les entrées événementielles :</a:t>
            </a:r>
          </a:p>
          <a:p>
            <a:pPr lvl="1" algn="just"/>
            <a:r>
              <a:rPr lang="fr-FR" altLang="fr-FR" sz="2000" dirty="0">
                <a:latin typeface="Comic Sans MS" panose="030F0702030302020204" pitchFamily="66" charset="0"/>
              </a:rPr>
              <a:t>Certains événements ayant un « temps de maintien » trop faible, il est possible d'utiliser des entrées dites événementielles.</a:t>
            </a:r>
          </a:p>
          <a:p>
            <a:pPr marL="447675" indent="0" algn="just"/>
            <a:r>
              <a:rPr lang="fr-FR" altLang="fr-FR" sz="2000" dirty="0">
                <a:latin typeface="Comic Sans MS" panose="030F0702030302020204" pitchFamily="66" charset="0"/>
              </a:rPr>
              <a:t>Pour le TSX 37 : Carte E/S TSX DMZ 28 DTK : configurable de 0,1 à 7,5 ms.</a:t>
            </a:r>
          </a:p>
          <a:p>
            <a:pPr algn="just"/>
            <a:endParaRPr lang="fr-FR" altLang="fr-FR" sz="2000" dirty="0">
              <a:latin typeface="Comic Sans MS" panose="030F0702030302020204" pitchFamily="66" charset="0"/>
            </a:endParaRPr>
          </a:p>
          <a:p>
            <a:pPr algn="just"/>
            <a:r>
              <a:rPr lang="fr-FR" altLang="fr-FR" sz="2000" u="sng" dirty="0">
                <a:latin typeface="Comic Sans MS" panose="030F0702030302020204" pitchFamily="66" charset="0"/>
              </a:rPr>
              <a:t>La tâche rapide :</a:t>
            </a:r>
          </a:p>
          <a:p>
            <a:pPr lvl="1" algn="just"/>
            <a:r>
              <a:rPr lang="fr-FR" altLang="fr-FR" sz="2000" dirty="0">
                <a:latin typeface="Comic Sans MS" panose="030F0702030302020204" pitchFamily="66" charset="0"/>
              </a:rPr>
              <a:t>Associée à une entrée événementielle, le constructeur garantit un temps de réponse inférieur à 2 ms pour cette tâche rapide qui est lancée, avec interruption du programme en cours, dès l'apparition d'un changement d'état sur cette entrée.</a:t>
            </a:r>
          </a:p>
          <a:p>
            <a:pPr algn="just"/>
            <a:endParaRPr lang="fr-FR" altLang="fr-FR" sz="2000" dirty="0">
              <a:latin typeface="Comic Sans MS" panose="030F0702030302020204" pitchFamily="66" charset="0"/>
            </a:endParaRPr>
          </a:p>
          <a:p>
            <a:pPr algn="just"/>
            <a:r>
              <a:rPr lang="fr-FR" altLang="fr-FR" sz="2000" u="sng" dirty="0">
                <a:latin typeface="Comic Sans MS" panose="030F0702030302020204" pitchFamily="66" charset="0"/>
              </a:rPr>
              <a:t>Les entrées Comptage Rapide :</a:t>
            </a:r>
          </a:p>
          <a:p>
            <a:pPr marL="447675" indent="3175" algn="just"/>
            <a:r>
              <a:rPr lang="fr-FR" altLang="fr-FR" sz="2000" dirty="0">
                <a:latin typeface="Comic Sans MS" panose="030F0702030302020204" pitchFamily="66" charset="0"/>
              </a:rPr>
              <a:t>Maintenant, les A.P.I. sont équipés d’entrées spécifiques Comptage Rapide.</a:t>
            </a:r>
          </a:p>
          <a:p>
            <a:pPr algn="just"/>
            <a:r>
              <a:rPr lang="fr-FR" altLang="fr-FR" sz="2000" dirty="0">
                <a:latin typeface="Comic Sans MS" panose="030F0702030302020204" pitchFamily="66" charset="0"/>
              </a:rPr>
              <a:t>Exemple : Pour le TSX 37-22 : Fréquence Maxi : 500 Hz et 10 kHz</a:t>
            </a:r>
          </a:p>
        </p:txBody>
      </p:sp>
    </p:spTree>
    <p:extLst>
      <p:ext uri="{BB962C8B-B14F-4D97-AF65-F5344CB8AC3E}">
        <p14:creationId xmlns:p14="http://schemas.microsoft.com/office/powerpoint/2010/main" val="87911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Fonctionnement dynamique des API</a:t>
            </a:r>
          </a:p>
        </p:txBody>
      </p:sp>
      <p:sp>
        <p:nvSpPr>
          <p:cNvPr id="38" name="ZoneTexte 37">
            <a:extLst>
              <a:ext uri="{FF2B5EF4-FFF2-40B4-BE49-F238E27FC236}">
                <a16:creationId xmlns:a16="http://schemas.microsoft.com/office/drawing/2014/main" id="{1DFF9E39-D9B1-4054-9A74-EAA9DA69F352}"/>
              </a:ext>
            </a:extLst>
          </p:cNvPr>
          <p:cNvSpPr txBox="1"/>
          <p:nvPr/>
        </p:nvSpPr>
        <p:spPr>
          <a:xfrm>
            <a:off x="228600" y="1124744"/>
            <a:ext cx="8534400" cy="4524315"/>
          </a:xfrm>
          <a:prstGeom prst="rect">
            <a:avLst/>
          </a:prstGeom>
          <a:noFill/>
        </p:spPr>
        <p:txBody>
          <a:bodyPr wrap="square">
            <a:spAutoFit/>
          </a:bodyPr>
          <a:lstStyle/>
          <a:p>
            <a:pPr algn="just"/>
            <a:r>
              <a:rPr lang="fr-FR" altLang="fr-FR" sz="1800" dirty="0">
                <a:latin typeface="Comic Sans MS" panose="030F0702030302020204" pitchFamily="66" charset="0"/>
              </a:rPr>
              <a:t>Les constituants programmables, comme les A.P.I, doivent fonctionner en temps réel afin de pouvoir assurer un temps de réponse acceptable, tant sur le plan des performances dynamiques que sur la plan de la sécurité.</a:t>
            </a:r>
          </a:p>
          <a:p>
            <a:pPr algn="just"/>
            <a:endParaRPr lang="fr-FR" altLang="fr-FR" sz="1800" dirty="0">
              <a:latin typeface="Comic Sans MS" panose="030F0702030302020204" pitchFamily="66" charset="0"/>
            </a:endParaRPr>
          </a:p>
          <a:p>
            <a:pPr algn="just"/>
            <a:r>
              <a:rPr lang="fr-FR" altLang="fr-FR" sz="1800" b="1" u="sng" dirty="0">
                <a:latin typeface="Comic Sans MS" panose="030F0702030302020204" pitchFamily="66" charset="0"/>
              </a:rPr>
              <a:t>Principes de traitements :</a:t>
            </a:r>
          </a:p>
          <a:p>
            <a:pPr algn="just"/>
            <a:endParaRPr lang="fr-FR" altLang="fr-FR" sz="1800" b="1" u="sng" dirty="0">
              <a:latin typeface="Comic Sans MS" panose="030F0702030302020204" pitchFamily="66" charset="0"/>
            </a:endParaRPr>
          </a:p>
          <a:p>
            <a:pPr algn="just"/>
            <a:r>
              <a:rPr lang="fr-FR" altLang="fr-FR" sz="1800" dirty="0">
                <a:latin typeface="Comic Sans MS" panose="030F0702030302020204" pitchFamily="66" charset="0"/>
              </a:rPr>
              <a:t>Quatre grands principes de base permettent de respecter le critère « Temps réel ».</a:t>
            </a:r>
          </a:p>
          <a:p>
            <a:pPr algn="just"/>
            <a:endParaRPr lang="fr-FR" altLang="fr-FR" sz="1800" dirty="0">
              <a:latin typeface="Comic Sans MS" panose="030F0702030302020204" pitchFamily="66" charset="0"/>
            </a:endParaRPr>
          </a:p>
          <a:p>
            <a:pPr lvl="2" algn="just">
              <a:buFontTx/>
              <a:buChar char="•"/>
            </a:pPr>
            <a:r>
              <a:rPr lang="fr-FR" altLang="fr-FR" sz="1800" dirty="0">
                <a:latin typeface="Comic Sans MS" panose="030F0702030302020204" pitchFamily="66" charset="0"/>
              </a:rPr>
              <a:t> </a:t>
            </a:r>
            <a:r>
              <a:rPr lang="fr-FR" altLang="fr-FR" sz="1800" u="sng" dirty="0">
                <a:latin typeface="Comic Sans MS" panose="030F0702030302020204" pitchFamily="66" charset="0"/>
              </a:rPr>
              <a:t>Traitement combinatoire.</a:t>
            </a:r>
          </a:p>
          <a:p>
            <a:pPr lvl="2" algn="just">
              <a:buFontTx/>
              <a:buChar char="•"/>
            </a:pPr>
            <a:endParaRPr lang="fr-FR" altLang="fr-FR" sz="1800" u="sng" dirty="0">
              <a:latin typeface="Comic Sans MS" panose="030F0702030302020204" pitchFamily="66" charset="0"/>
            </a:endParaRPr>
          </a:p>
          <a:p>
            <a:pPr lvl="2" algn="just">
              <a:buFontTx/>
              <a:buChar char="•"/>
            </a:pPr>
            <a:r>
              <a:rPr lang="fr-FR" altLang="fr-FR" sz="1800" u="sng" dirty="0">
                <a:latin typeface="Comic Sans MS" panose="030F0702030302020204" pitchFamily="66" charset="0"/>
              </a:rPr>
              <a:t>Traitement numérique sur interruption</a:t>
            </a:r>
          </a:p>
          <a:p>
            <a:pPr lvl="2" algn="just">
              <a:buFontTx/>
              <a:buChar char="•"/>
            </a:pPr>
            <a:endParaRPr lang="fr-FR" altLang="fr-FR" sz="1800" u="sng" dirty="0">
              <a:latin typeface="Comic Sans MS" panose="030F0702030302020204" pitchFamily="66" charset="0"/>
            </a:endParaRPr>
          </a:p>
          <a:p>
            <a:pPr lvl="2" algn="just">
              <a:buFontTx/>
              <a:buChar char="•"/>
            </a:pPr>
            <a:r>
              <a:rPr lang="fr-FR" altLang="fr-FR" sz="1800" u="sng" dirty="0">
                <a:latin typeface="Comic Sans MS" panose="030F0702030302020204" pitchFamily="66" charset="0"/>
              </a:rPr>
              <a:t>Traitement numérique cyclique asynchrone</a:t>
            </a:r>
            <a:r>
              <a:rPr lang="fr-FR" altLang="fr-FR" sz="1800" dirty="0">
                <a:latin typeface="Comic Sans MS" panose="030F0702030302020204" pitchFamily="66" charset="0"/>
              </a:rPr>
              <a:t> </a:t>
            </a:r>
          </a:p>
          <a:p>
            <a:pPr lvl="2" algn="just">
              <a:buFontTx/>
              <a:buChar char="•"/>
            </a:pPr>
            <a:endParaRPr lang="fr-FR" altLang="fr-FR" sz="1800" dirty="0">
              <a:latin typeface="Comic Sans MS" panose="030F0702030302020204" pitchFamily="66" charset="0"/>
            </a:endParaRPr>
          </a:p>
          <a:p>
            <a:pPr lvl="2" algn="just">
              <a:buFontTx/>
              <a:buChar char="•"/>
            </a:pPr>
            <a:r>
              <a:rPr lang="fr-FR" altLang="fr-FR" sz="1800" u="sng" dirty="0">
                <a:latin typeface="Comic Sans MS" panose="030F0702030302020204" pitchFamily="66" charset="0"/>
              </a:rPr>
              <a:t>Traitement cyclique synchrone</a:t>
            </a:r>
          </a:p>
        </p:txBody>
      </p:sp>
    </p:spTree>
    <p:extLst>
      <p:ext uri="{BB962C8B-B14F-4D97-AF65-F5344CB8AC3E}">
        <p14:creationId xmlns:p14="http://schemas.microsoft.com/office/powerpoint/2010/main" val="32802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500"/>
                                        <p:tgtEl>
                                          <p:spTgt spid="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xEl>
                                              <p:pRg st="2" end="2"/>
                                            </p:txEl>
                                          </p:spTgt>
                                        </p:tgtEl>
                                        <p:attrNameLst>
                                          <p:attrName>style.visibility</p:attrName>
                                        </p:attrNameLst>
                                      </p:cBhvr>
                                      <p:to>
                                        <p:strVal val="visible"/>
                                      </p:to>
                                    </p:set>
                                    <p:animEffect transition="in" filter="fade">
                                      <p:cBhvr>
                                        <p:cTn id="12" dur="500"/>
                                        <p:tgtEl>
                                          <p:spTgt spid="38">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xEl>
                                              <p:pRg st="4" end="4"/>
                                            </p:txEl>
                                          </p:spTgt>
                                        </p:tgtEl>
                                        <p:attrNameLst>
                                          <p:attrName>style.visibility</p:attrName>
                                        </p:attrNameLst>
                                      </p:cBhvr>
                                      <p:to>
                                        <p:strVal val="visible"/>
                                      </p:to>
                                    </p:set>
                                    <p:animEffect transition="in" filter="fade">
                                      <p:cBhvr>
                                        <p:cTn id="15" dur="500"/>
                                        <p:tgtEl>
                                          <p:spTgt spid="38">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8">
                                            <p:txEl>
                                              <p:pRg st="6" end="6"/>
                                            </p:txEl>
                                          </p:spTgt>
                                        </p:tgtEl>
                                        <p:attrNameLst>
                                          <p:attrName>style.visibility</p:attrName>
                                        </p:attrNameLst>
                                      </p:cBhvr>
                                      <p:to>
                                        <p:strVal val="visible"/>
                                      </p:to>
                                    </p:set>
                                    <p:animEffect transition="in" filter="fade">
                                      <p:cBhvr>
                                        <p:cTn id="20" dur="500"/>
                                        <p:tgtEl>
                                          <p:spTgt spid="38">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
                                            <p:txEl>
                                              <p:pRg st="8" end="8"/>
                                            </p:txEl>
                                          </p:spTgt>
                                        </p:tgtEl>
                                        <p:attrNameLst>
                                          <p:attrName>style.visibility</p:attrName>
                                        </p:attrNameLst>
                                      </p:cBhvr>
                                      <p:to>
                                        <p:strVal val="visible"/>
                                      </p:to>
                                    </p:set>
                                    <p:animEffect transition="in" filter="fade">
                                      <p:cBhvr>
                                        <p:cTn id="25" dur="500"/>
                                        <p:tgtEl>
                                          <p:spTgt spid="38">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
                                            <p:txEl>
                                              <p:pRg st="10" end="10"/>
                                            </p:txEl>
                                          </p:spTgt>
                                        </p:tgtEl>
                                        <p:attrNameLst>
                                          <p:attrName>style.visibility</p:attrName>
                                        </p:attrNameLst>
                                      </p:cBhvr>
                                      <p:to>
                                        <p:strVal val="visible"/>
                                      </p:to>
                                    </p:set>
                                    <p:animEffect transition="in" filter="fade">
                                      <p:cBhvr>
                                        <p:cTn id="30" dur="500"/>
                                        <p:tgtEl>
                                          <p:spTgt spid="38">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8">
                                            <p:txEl>
                                              <p:pRg st="12" end="12"/>
                                            </p:txEl>
                                          </p:spTgt>
                                        </p:tgtEl>
                                        <p:attrNameLst>
                                          <p:attrName>style.visibility</p:attrName>
                                        </p:attrNameLst>
                                      </p:cBhvr>
                                      <p:to>
                                        <p:strVal val="visible"/>
                                      </p:to>
                                    </p:set>
                                    <p:animEffect transition="in" filter="fade">
                                      <p:cBhvr>
                                        <p:cTn id="35" dur="500"/>
                                        <p:tgtEl>
                                          <p:spTgt spid="3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Traitement Combinatoire</a:t>
            </a:r>
          </a:p>
        </p:txBody>
      </p:sp>
      <p:sp>
        <p:nvSpPr>
          <p:cNvPr id="5" name="Rectangle 8">
            <a:extLst>
              <a:ext uri="{FF2B5EF4-FFF2-40B4-BE49-F238E27FC236}">
                <a16:creationId xmlns:a16="http://schemas.microsoft.com/office/drawing/2014/main" id="{01BD6302-2569-4573-BF57-7F0AEB6C862E}"/>
              </a:ext>
            </a:extLst>
          </p:cNvPr>
          <p:cNvSpPr>
            <a:spLocks noChangeArrowheads="1"/>
          </p:cNvSpPr>
          <p:nvPr/>
        </p:nvSpPr>
        <p:spPr bwMode="auto">
          <a:xfrm>
            <a:off x="228600" y="1268760"/>
            <a:ext cx="813593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0850">
              <a:tabLst>
                <a:tab pos="698500" algn="l"/>
              </a:tabLst>
              <a:defRPr>
                <a:solidFill>
                  <a:schemeClr val="tx1"/>
                </a:solidFill>
                <a:latin typeface="Arial" panose="020B0604020202020204" pitchFamily="34" charset="0"/>
              </a:defRPr>
            </a:lvl1pPr>
            <a:lvl2pPr>
              <a:tabLst>
                <a:tab pos="698500" algn="l"/>
              </a:tabLst>
              <a:defRPr>
                <a:solidFill>
                  <a:schemeClr val="tx1"/>
                </a:solidFill>
                <a:latin typeface="Arial" panose="020B0604020202020204" pitchFamily="34" charset="0"/>
              </a:defRPr>
            </a:lvl2pPr>
            <a:lvl3pPr>
              <a:tabLst>
                <a:tab pos="698500" algn="l"/>
              </a:tabLst>
              <a:defRPr>
                <a:solidFill>
                  <a:schemeClr val="tx1"/>
                </a:solidFill>
                <a:latin typeface="Arial" panose="020B0604020202020204" pitchFamily="34" charset="0"/>
              </a:defRPr>
            </a:lvl3pPr>
            <a:lvl4pPr>
              <a:tabLst>
                <a:tab pos="698500" algn="l"/>
              </a:tabLst>
              <a:defRPr>
                <a:solidFill>
                  <a:schemeClr val="tx1"/>
                </a:solidFill>
                <a:latin typeface="Arial" panose="020B0604020202020204" pitchFamily="34" charset="0"/>
              </a:defRPr>
            </a:lvl4pPr>
            <a:lvl5pPr>
              <a:tabLst>
                <a:tab pos="698500" algn="l"/>
              </a:tabLst>
              <a:defRPr>
                <a:solidFill>
                  <a:schemeClr val="tx1"/>
                </a:solidFill>
                <a:latin typeface="Arial" panose="020B0604020202020204" pitchFamily="34" charset="0"/>
              </a:defRPr>
            </a:lvl5pPr>
            <a:lvl6pPr fontAlgn="base">
              <a:spcBef>
                <a:spcPct val="0"/>
              </a:spcBef>
              <a:spcAft>
                <a:spcPct val="0"/>
              </a:spcAft>
              <a:tabLst>
                <a:tab pos="698500" algn="l"/>
              </a:tabLst>
              <a:defRPr>
                <a:solidFill>
                  <a:schemeClr val="tx1"/>
                </a:solidFill>
                <a:latin typeface="Arial" panose="020B0604020202020204" pitchFamily="34" charset="0"/>
              </a:defRPr>
            </a:lvl6pPr>
            <a:lvl7pPr fontAlgn="base">
              <a:spcBef>
                <a:spcPct val="0"/>
              </a:spcBef>
              <a:spcAft>
                <a:spcPct val="0"/>
              </a:spcAft>
              <a:tabLst>
                <a:tab pos="698500" algn="l"/>
              </a:tabLst>
              <a:defRPr>
                <a:solidFill>
                  <a:schemeClr val="tx1"/>
                </a:solidFill>
                <a:latin typeface="Arial" panose="020B0604020202020204" pitchFamily="34" charset="0"/>
              </a:defRPr>
            </a:lvl7pPr>
            <a:lvl8pPr fontAlgn="base">
              <a:spcBef>
                <a:spcPct val="0"/>
              </a:spcBef>
              <a:spcAft>
                <a:spcPct val="0"/>
              </a:spcAft>
              <a:tabLst>
                <a:tab pos="698500" algn="l"/>
              </a:tabLst>
              <a:defRPr>
                <a:solidFill>
                  <a:schemeClr val="tx1"/>
                </a:solidFill>
                <a:latin typeface="Arial" panose="020B0604020202020204" pitchFamily="34" charset="0"/>
              </a:defRPr>
            </a:lvl8pPr>
            <a:lvl9pPr fontAlgn="base">
              <a:spcBef>
                <a:spcPct val="0"/>
              </a:spcBef>
              <a:spcAft>
                <a:spcPct val="0"/>
              </a:spcAft>
              <a:tabLst>
                <a:tab pos="698500" algn="l"/>
              </a:tabLst>
              <a:defRPr>
                <a:solidFill>
                  <a:schemeClr val="tx1"/>
                </a:solidFill>
                <a:latin typeface="Arial" panose="020B0604020202020204" pitchFamily="34" charset="0"/>
              </a:defRPr>
            </a:lvl9pPr>
          </a:lstStyle>
          <a:p>
            <a:pPr indent="0" algn="just"/>
            <a:r>
              <a:rPr lang="fr-FR" altLang="fr-FR" sz="2000" dirty="0">
                <a:latin typeface="Comic Sans MS" panose="030F0702030302020204" pitchFamily="66" charset="0"/>
              </a:rPr>
              <a:t>Ce traitement donne lieu aux </a:t>
            </a:r>
            <a:r>
              <a:rPr lang="fr-FR" altLang="fr-FR" sz="2000" b="1" dirty="0">
                <a:latin typeface="Comic Sans MS" panose="030F0702030302020204" pitchFamily="66" charset="0"/>
              </a:rPr>
              <a:t>réalisations câblées</a:t>
            </a:r>
            <a:r>
              <a:rPr lang="fr-FR" altLang="fr-FR" sz="2000" dirty="0">
                <a:latin typeface="Comic Sans MS" panose="030F0702030302020204" pitchFamily="66" charset="0"/>
              </a:rPr>
              <a:t>.</a:t>
            </a:r>
          </a:p>
          <a:p>
            <a:pPr algn="just"/>
            <a:endParaRPr lang="fr-FR" altLang="fr-FR" sz="2000" dirty="0">
              <a:latin typeface="Comic Sans MS" panose="030F0702030302020204" pitchFamily="66" charset="0"/>
            </a:endParaRPr>
          </a:p>
          <a:p>
            <a:pPr indent="0" algn="just"/>
            <a:r>
              <a:rPr lang="fr-FR" altLang="fr-FR" sz="2000" dirty="0">
                <a:latin typeface="Comic Sans MS" panose="030F0702030302020204" pitchFamily="66" charset="0"/>
              </a:rPr>
              <a:t>Le temps de traitement est fonction de l'architecture des circuits et des temps de commutation des composants.</a:t>
            </a:r>
          </a:p>
          <a:p>
            <a:pPr algn="just"/>
            <a:endParaRPr lang="fr-FR" altLang="fr-FR" sz="2000" dirty="0">
              <a:latin typeface="Comic Sans MS" panose="030F0702030302020204" pitchFamily="66" charset="0"/>
            </a:endParaRPr>
          </a:p>
          <a:p>
            <a:pPr indent="0" algn="just"/>
            <a:r>
              <a:rPr lang="fr-FR" altLang="fr-FR" sz="2000" dirty="0">
                <a:latin typeface="Comic Sans MS" panose="030F0702030302020204" pitchFamily="66" charset="0"/>
              </a:rPr>
              <a:t>Ce type de solution est utilisé pour des applications performantes dans le spatial, l'aéronautique, la robotique ... à partir de circuits conçus spécialement (processeurs de vision pour la robotique, commande de moteur </a:t>
            </a:r>
            <a:r>
              <a:rPr lang="fr-FR" altLang="fr-FR" sz="2000" dirty="0" err="1">
                <a:latin typeface="Comic Sans MS" panose="030F0702030302020204" pitchFamily="66" charset="0"/>
              </a:rPr>
              <a:t>autosynchrone</a:t>
            </a:r>
            <a:r>
              <a:rPr lang="fr-FR" altLang="fr-FR" sz="2000" dirty="0">
                <a:latin typeface="Comic Sans MS" panose="030F0702030302020204" pitchFamily="66" charset="0"/>
              </a:rPr>
              <a:t>, etc.).</a:t>
            </a:r>
          </a:p>
        </p:txBody>
      </p:sp>
    </p:spTree>
    <p:extLst>
      <p:ext uri="{BB962C8B-B14F-4D97-AF65-F5344CB8AC3E}">
        <p14:creationId xmlns:p14="http://schemas.microsoft.com/office/powerpoint/2010/main" val="35519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Traitement sur Interruption</a:t>
            </a:r>
          </a:p>
        </p:txBody>
      </p:sp>
      <p:sp>
        <p:nvSpPr>
          <p:cNvPr id="6" name="Rectangle 8">
            <a:extLst>
              <a:ext uri="{FF2B5EF4-FFF2-40B4-BE49-F238E27FC236}">
                <a16:creationId xmlns:a16="http://schemas.microsoft.com/office/drawing/2014/main" id="{994E68BA-0018-41CD-B5B6-08C2EEDCCE76}"/>
              </a:ext>
            </a:extLst>
          </p:cNvPr>
          <p:cNvSpPr>
            <a:spLocks noChangeArrowheads="1"/>
          </p:cNvSpPr>
          <p:nvPr/>
        </p:nvSpPr>
        <p:spPr bwMode="auto">
          <a:xfrm>
            <a:off x="323850" y="1006187"/>
            <a:ext cx="8439149"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679450" algn="l"/>
              </a:tabLst>
              <a:defRPr>
                <a:solidFill>
                  <a:schemeClr val="tx1"/>
                </a:solidFill>
                <a:latin typeface="Arial" panose="020B0604020202020204" pitchFamily="34" charset="0"/>
              </a:defRPr>
            </a:lvl1pPr>
            <a:lvl2pPr>
              <a:tabLst>
                <a:tab pos="679450" algn="l"/>
              </a:tabLst>
              <a:defRPr>
                <a:solidFill>
                  <a:schemeClr val="tx1"/>
                </a:solidFill>
                <a:latin typeface="Arial" panose="020B0604020202020204" pitchFamily="34" charset="0"/>
              </a:defRPr>
            </a:lvl2pPr>
            <a:lvl3pPr>
              <a:tabLst>
                <a:tab pos="679450" algn="l"/>
              </a:tabLst>
              <a:defRPr>
                <a:solidFill>
                  <a:schemeClr val="tx1"/>
                </a:solidFill>
                <a:latin typeface="Arial" panose="020B0604020202020204" pitchFamily="34" charset="0"/>
              </a:defRPr>
            </a:lvl3pPr>
            <a:lvl4pPr>
              <a:tabLst>
                <a:tab pos="679450" algn="l"/>
              </a:tabLst>
              <a:defRPr>
                <a:solidFill>
                  <a:schemeClr val="tx1"/>
                </a:solidFill>
                <a:latin typeface="Arial" panose="020B0604020202020204" pitchFamily="34" charset="0"/>
              </a:defRPr>
            </a:lvl4pPr>
            <a:lvl5pPr>
              <a:tabLst>
                <a:tab pos="679450" algn="l"/>
              </a:tabLst>
              <a:defRPr>
                <a:solidFill>
                  <a:schemeClr val="tx1"/>
                </a:solidFill>
                <a:latin typeface="Arial" panose="020B0604020202020204" pitchFamily="34" charset="0"/>
              </a:defRPr>
            </a:lvl5pPr>
            <a:lvl6pPr fontAlgn="base">
              <a:spcBef>
                <a:spcPct val="0"/>
              </a:spcBef>
              <a:spcAft>
                <a:spcPct val="0"/>
              </a:spcAft>
              <a:tabLst>
                <a:tab pos="679450" algn="l"/>
              </a:tabLst>
              <a:defRPr>
                <a:solidFill>
                  <a:schemeClr val="tx1"/>
                </a:solidFill>
                <a:latin typeface="Arial" panose="020B0604020202020204" pitchFamily="34" charset="0"/>
              </a:defRPr>
            </a:lvl6pPr>
            <a:lvl7pPr fontAlgn="base">
              <a:spcBef>
                <a:spcPct val="0"/>
              </a:spcBef>
              <a:spcAft>
                <a:spcPct val="0"/>
              </a:spcAft>
              <a:tabLst>
                <a:tab pos="679450" algn="l"/>
              </a:tabLst>
              <a:defRPr>
                <a:solidFill>
                  <a:schemeClr val="tx1"/>
                </a:solidFill>
                <a:latin typeface="Arial" panose="020B0604020202020204" pitchFamily="34" charset="0"/>
              </a:defRPr>
            </a:lvl7pPr>
            <a:lvl8pPr fontAlgn="base">
              <a:spcBef>
                <a:spcPct val="0"/>
              </a:spcBef>
              <a:spcAft>
                <a:spcPct val="0"/>
              </a:spcAft>
              <a:tabLst>
                <a:tab pos="679450" algn="l"/>
              </a:tabLst>
              <a:defRPr>
                <a:solidFill>
                  <a:schemeClr val="tx1"/>
                </a:solidFill>
                <a:latin typeface="Arial" panose="020B0604020202020204" pitchFamily="34" charset="0"/>
              </a:defRPr>
            </a:lvl8pPr>
            <a:lvl9pPr fontAlgn="base">
              <a:spcBef>
                <a:spcPct val="0"/>
              </a:spcBef>
              <a:spcAft>
                <a:spcPct val="0"/>
              </a:spcAft>
              <a:tabLst>
                <a:tab pos="679450" algn="l"/>
              </a:tabLst>
              <a:defRPr>
                <a:solidFill>
                  <a:schemeClr val="tx1"/>
                </a:solidFill>
                <a:latin typeface="Arial" panose="020B0604020202020204" pitchFamily="34" charset="0"/>
              </a:defRPr>
            </a:lvl9pPr>
          </a:lstStyle>
          <a:p>
            <a:pPr algn="just"/>
            <a:r>
              <a:rPr lang="fr-FR" altLang="fr-FR" sz="1600" dirty="0">
                <a:latin typeface="Comic Sans MS" panose="030F0702030302020204" pitchFamily="66" charset="0"/>
              </a:rPr>
              <a:t>Le processeur numérique programmable exécute un programme résident en mémoire à l'apparition d'un événement extérieur.</a:t>
            </a:r>
          </a:p>
          <a:p>
            <a:pPr algn="just"/>
            <a:endParaRPr lang="fr-FR" altLang="fr-FR" sz="1600" dirty="0">
              <a:latin typeface="Comic Sans MS" panose="030F0702030302020204" pitchFamily="66" charset="0"/>
            </a:endParaRPr>
          </a:p>
          <a:p>
            <a:pPr algn="just"/>
            <a:r>
              <a:rPr lang="fr-FR" altLang="fr-FR" sz="1600" dirty="0">
                <a:latin typeface="Comic Sans MS" panose="030F0702030302020204" pitchFamily="66" charset="0"/>
              </a:rPr>
              <a:t>Deux cas sont à distinguer selon que l'événement est unique ou que plusieurs événements peuvent survenir « simultanément » (c'est à dire si un nouvel événement peut survenir pendant la phase de traitement du précédent)</a:t>
            </a:r>
          </a:p>
          <a:p>
            <a:pPr algn="just"/>
            <a:endParaRPr lang="fr-FR" altLang="fr-FR" sz="1600" dirty="0">
              <a:latin typeface="Comic Sans MS" panose="030F0702030302020204" pitchFamily="66" charset="0"/>
            </a:endParaRPr>
          </a:p>
          <a:p>
            <a:pPr algn="just"/>
            <a:r>
              <a:rPr lang="fr-FR" altLang="fr-FR" sz="1600" dirty="0">
                <a:latin typeface="Comic Sans MS" panose="030F0702030302020204" pitchFamily="66" charset="0"/>
              </a:rPr>
              <a:t>si l'événement est unique le fonctionnement du processeur peut être décrit par le Grafcet suivant :</a:t>
            </a: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endParaRPr lang="fr-FR" altLang="fr-FR" sz="1600" dirty="0">
              <a:latin typeface="Comic Sans MS" panose="030F0702030302020204" pitchFamily="66" charset="0"/>
            </a:endParaRPr>
          </a:p>
          <a:p>
            <a:pPr algn="just"/>
            <a:r>
              <a:rPr lang="fr-FR" altLang="fr-FR" sz="1600" dirty="0">
                <a:latin typeface="Comic Sans MS" panose="030F0702030302020204" pitchFamily="66" charset="0"/>
              </a:rPr>
              <a:t>si plusieurs événements peuvent survenir il faut alors envisager :</a:t>
            </a:r>
          </a:p>
          <a:p>
            <a:pPr marL="285750" indent="-285750" algn="just">
              <a:buFont typeface="Arial" panose="020B0604020202020204" pitchFamily="34" charset="0"/>
              <a:buChar char="•"/>
            </a:pPr>
            <a:r>
              <a:rPr lang="fr-FR" altLang="fr-FR" sz="1600" dirty="0">
                <a:latin typeface="Comic Sans MS" panose="030F0702030302020204" pitchFamily="66" charset="0"/>
              </a:rPr>
              <a:t>Soit une fonction de gestion des interruptions (avec définition de niveaux de priorité).</a:t>
            </a:r>
          </a:p>
          <a:p>
            <a:pPr marL="285750" indent="-285750" algn="just">
              <a:buFont typeface="Arial" panose="020B0604020202020204" pitchFamily="34" charset="0"/>
              <a:buChar char="•"/>
            </a:pPr>
            <a:r>
              <a:rPr lang="fr-FR" altLang="fr-FR" sz="1600" dirty="0">
                <a:latin typeface="Comic Sans MS" panose="030F0702030302020204" pitchFamily="66" charset="0"/>
              </a:rPr>
              <a:t>Soit une structure multiprocesseurs parallèles....</a:t>
            </a:r>
          </a:p>
        </p:txBody>
      </p:sp>
      <p:grpSp>
        <p:nvGrpSpPr>
          <p:cNvPr id="7" name="Group 37">
            <a:extLst>
              <a:ext uri="{FF2B5EF4-FFF2-40B4-BE49-F238E27FC236}">
                <a16:creationId xmlns:a16="http://schemas.microsoft.com/office/drawing/2014/main" id="{59CCAC01-DDA8-4DD5-9CDD-D26147FCB885}"/>
              </a:ext>
            </a:extLst>
          </p:cNvPr>
          <p:cNvGrpSpPr>
            <a:grpSpLocks/>
          </p:cNvGrpSpPr>
          <p:nvPr/>
        </p:nvGrpSpPr>
        <p:grpSpPr bwMode="auto">
          <a:xfrm>
            <a:off x="2195736" y="3068960"/>
            <a:ext cx="3785270" cy="2232248"/>
            <a:chOff x="1791" y="2205"/>
            <a:chExt cx="2042" cy="1244"/>
          </a:xfrm>
        </p:grpSpPr>
        <p:sp>
          <p:nvSpPr>
            <p:cNvPr id="8" name="Rectangle 10">
              <a:extLst>
                <a:ext uri="{FF2B5EF4-FFF2-40B4-BE49-F238E27FC236}">
                  <a16:creationId xmlns:a16="http://schemas.microsoft.com/office/drawing/2014/main" id="{781C31B3-11EA-47AC-B28A-6D851B52F1D5}"/>
                </a:ext>
              </a:extLst>
            </p:cNvPr>
            <p:cNvSpPr>
              <a:spLocks noChangeArrowheads="1"/>
            </p:cNvSpPr>
            <p:nvPr/>
          </p:nvSpPr>
          <p:spPr bwMode="auto">
            <a:xfrm>
              <a:off x="2318" y="2364"/>
              <a:ext cx="204" cy="174"/>
            </a:xfrm>
            <a:prstGeom prst="rect">
              <a:avLst/>
            </a:prstGeom>
            <a:solidFill>
              <a:srgbClr val="FFFFFF"/>
            </a:solidFill>
            <a:ln w="9525">
              <a:solidFill>
                <a:srgbClr val="000000"/>
              </a:solidFill>
              <a:miter lim="800000"/>
              <a:headEnd/>
              <a:tailEnd/>
            </a:ln>
          </p:spPr>
          <p:txBody>
            <a:bodyPr/>
            <a:lstStyle/>
            <a:p>
              <a:endParaRPr lang="fr-FR" altLang="fr-FR">
                <a:solidFill>
                  <a:srgbClr val="000000"/>
                </a:solidFill>
              </a:endParaRPr>
            </a:p>
          </p:txBody>
        </p:sp>
        <p:sp>
          <p:nvSpPr>
            <p:cNvPr id="9" name="Rectangle 11">
              <a:extLst>
                <a:ext uri="{FF2B5EF4-FFF2-40B4-BE49-F238E27FC236}">
                  <a16:creationId xmlns:a16="http://schemas.microsoft.com/office/drawing/2014/main" id="{1E2C758C-A18C-4820-8BDD-E51B31A35D3C}"/>
                </a:ext>
              </a:extLst>
            </p:cNvPr>
            <p:cNvSpPr>
              <a:spLocks noChangeArrowheads="1"/>
            </p:cNvSpPr>
            <p:nvPr/>
          </p:nvSpPr>
          <p:spPr bwMode="auto">
            <a:xfrm>
              <a:off x="2341" y="2383"/>
              <a:ext cx="158" cy="135"/>
            </a:xfrm>
            <a:prstGeom prst="rect">
              <a:avLst/>
            </a:prstGeom>
            <a:solidFill>
              <a:srgbClr val="FFFFFF"/>
            </a:solidFill>
            <a:ln w="9525">
              <a:solidFill>
                <a:srgbClr val="000000"/>
              </a:solidFill>
              <a:miter lim="800000"/>
              <a:headEnd/>
              <a:tailEnd/>
            </a:ln>
          </p:spPr>
          <p:txBody>
            <a:bodyPr/>
            <a:lstStyle/>
            <a:p>
              <a:endParaRPr lang="fr-FR"/>
            </a:p>
          </p:txBody>
        </p:sp>
        <p:grpSp>
          <p:nvGrpSpPr>
            <p:cNvPr id="10" name="Group 12">
              <a:extLst>
                <a:ext uri="{FF2B5EF4-FFF2-40B4-BE49-F238E27FC236}">
                  <a16:creationId xmlns:a16="http://schemas.microsoft.com/office/drawing/2014/main" id="{BD8EAADD-5B3E-4CC6-B63B-32DCFADAEDC3}"/>
                </a:ext>
              </a:extLst>
            </p:cNvPr>
            <p:cNvGrpSpPr>
              <a:grpSpLocks/>
            </p:cNvGrpSpPr>
            <p:nvPr/>
          </p:nvGrpSpPr>
          <p:grpSpPr bwMode="auto">
            <a:xfrm>
              <a:off x="2318" y="2538"/>
              <a:ext cx="204" cy="348"/>
              <a:chOff x="2793" y="1710"/>
              <a:chExt cx="513" cy="1026"/>
            </a:xfrm>
          </p:grpSpPr>
          <p:sp>
            <p:nvSpPr>
              <p:cNvPr id="32" name="Rectangle 13">
                <a:extLst>
                  <a:ext uri="{FF2B5EF4-FFF2-40B4-BE49-F238E27FC236}">
                    <a16:creationId xmlns:a16="http://schemas.microsoft.com/office/drawing/2014/main" id="{A5CE0D08-9FB0-466A-8DED-E0BB7A6C22BB}"/>
                  </a:ext>
                </a:extLst>
              </p:cNvPr>
              <p:cNvSpPr>
                <a:spLocks noChangeArrowheads="1"/>
              </p:cNvSpPr>
              <p:nvPr/>
            </p:nvSpPr>
            <p:spPr bwMode="auto">
              <a:xfrm>
                <a:off x="2793" y="2223"/>
                <a:ext cx="513" cy="513"/>
              </a:xfrm>
              <a:prstGeom prst="rect">
                <a:avLst/>
              </a:prstGeom>
              <a:solidFill>
                <a:srgbClr val="FFFFFF"/>
              </a:solidFill>
              <a:ln w="9525">
                <a:solidFill>
                  <a:srgbClr val="000000"/>
                </a:solidFill>
                <a:miter lim="800000"/>
                <a:headEnd/>
                <a:tailEnd/>
              </a:ln>
            </p:spPr>
            <p:txBody>
              <a:bodyPr/>
              <a:lstStyle/>
              <a:p>
                <a:endParaRPr lang="fr-FR"/>
              </a:p>
            </p:txBody>
          </p:sp>
          <p:sp>
            <p:nvSpPr>
              <p:cNvPr id="33" name="Line 14">
                <a:extLst>
                  <a:ext uri="{FF2B5EF4-FFF2-40B4-BE49-F238E27FC236}">
                    <a16:creationId xmlns:a16="http://schemas.microsoft.com/office/drawing/2014/main" id="{6E1A4E14-A010-4CFE-BFBE-ACD0CE606BE4}"/>
                  </a:ext>
                </a:extLst>
              </p:cNvPr>
              <p:cNvSpPr>
                <a:spLocks noChangeShapeType="1"/>
              </p:cNvSpPr>
              <p:nvPr/>
            </p:nvSpPr>
            <p:spPr bwMode="auto">
              <a:xfrm>
                <a:off x="3049" y="1710"/>
                <a:ext cx="0"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 name="Line 15">
                <a:extLst>
                  <a:ext uri="{FF2B5EF4-FFF2-40B4-BE49-F238E27FC236}">
                    <a16:creationId xmlns:a16="http://schemas.microsoft.com/office/drawing/2014/main" id="{7F3592F7-97E9-49F0-8661-30A7F980363C}"/>
                  </a:ext>
                </a:extLst>
              </p:cNvPr>
              <p:cNvSpPr>
                <a:spLocks noChangeShapeType="1"/>
              </p:cNvSpPr>
              <p:nvPr/>
            </p:nvSpPr>
            <p:spPr bwMode="auto">
              <a:xfrm>
                <a:off x="2907" y="1966"/>
                <a:ext cx="28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1" name="Group 16">
              <a:extLst>
                <a:ext uri="{FF2B5EF4-FFF2-40B4-BE49-F238E27FC236}">
                  <a16:creationId xmlns:a16="http://schemas.microsoft.com/office/drawing/2014/main" id="{A4228B49-9C02-41F6-926E-BE60FDBEFE13}"/>
                </a:ext>
              </a:extLst>
            </p:cNvPr>
            <p:cNvGrpSpPr>
              <a:grpSpLocks/>
            </p:cNvGrpSpPr>
            <p:nvPr/>
          </p:nvGrpSpPr>
          <p:grpSpPr bwMode="auto">
            <a:xfrm>
              <a:off x="2318" y="2886"/>
              <a:ext cx="204" cy="349"/>
              <a:chOff x="2793" y="1710"/>
              <a:chExt cx="513" cy="1026"/>
            </a:xfrm>
          </p:grpSpPr>
          <p:sp>
            <p:nvSpPr>
              <p:cNvPr id="29" name="Rectangle 17">
                <a:extLst>
                  <a:ext uri="{FF2B5EF4-FFF2-40B4-BE49-F238E27FC236}">
                    <a16:creationId xmlns:a16="http://schemas.microsoft.com/office/drawing/2014/main" id="{13ADC7B0-9FE3-45E5-ABB4-6C0B9E7B6E1D}"/>
                  </a:ext>
                </a:extLst>
              </p:cNvPr>
              <p:cNvSpPr>
                <a:spLocks noChangeArrowheads="1"/>
              </p:cNvSpPr>
              <p:nvPr/>
            </p:nvSpPr>
            <p:spPr bwMode="auto">
              <a:xfrm>
                <a:off x="2793" y="2223"/>
                <a:ext cx="513" cy="513"/>
              </a:xfrm>
              <a:prstGeom prst="rect">
                <a:avLst/>
              </a:prstGeom>
              <a:solidFill>
                <a:srgbClr val="FFFFFF"/>
              </a:solidFill>
              <a:ln w="9525">
                <a:solidFill>
                  <a:srgbClr val="000000"/>
                </a:solidFill>
                <a:miter lim="800000"/>
                <a:headEnd/>
                <a:tailEnd/>
              </a:ln>
            </p:spPr>
            <p:txBody>
              <a:bodyPr/>
              <a:lstStyle/>
              <a:p>
                <a:endParaRPr lang="fr-FR" altLang="fr-FR">
                  <a:solidFill>
                    <a:srgbClr val="000000"/>
                  </a:solidFill>
                </a:endParaRPr>
              </a:p>
            </p:txBody>
          </p:sp>
          <p:sp>
            <p:nvSpPr>
              <p:cNvPr id="30" name="Line 18">
                <a:extLst>
                  <a:ext uri="{FF2B5EF4-FFF2-40B4-BE49-F238E27FC236}">
                    <a16:creationId xmlns:a16="http://schemas.microsoft.com/office/drawing/2014/main" id="{20BAB70F-8261-41D9-9C5F-2FD39D607A24}"/>
                  </a:ext>
                </a:extLst>
              </p:cNvPr>
              <p:cNvSpPr>
                <a:spLocks noChangeShapeType="1"/>
              </p:cNvSpPr>
              <p:nvPr/>
            </p:nvSpPr>
            <p:spPr bwMode="auto">
              <a:xfrm>
                <a:off x="3049" y="1710"/>
                <a:ext cx="0"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 name="Line 19">
                <a:extLst>
                  <a:ext uri="{FF2B5EF4-FFF2-40B4-BE49-F238E27FC236}">
                    <a16:creationId xmlns:a16="http://schemas.microsoft.com/office/drawing/2014/main" id="{D3822D88-2369-497F-BF39-F4E482DE5BD1}"/>
                  </a:ext>
                </a:extLst>
              </p:cNvPr>
              <p:cNvSpPr>
                <a:spLocks noChangeShapeType="1"/>
              </p:cNvSpPr>
              <p:nvPr/>
            </p:nvSpPr>
            <p:spPr bwMode="auto">
              <a:xfrm>
                <a:off x="2907" y="1966"/>
                <a:ext cx="28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 name="Line 20">
              <a:extLst>
                <a:ext uri="{FF2B5EF4-FFF2-40B4-BE49-F238E27FC236}">
                  <a16:creationId xmlns:a16="http://schemas.microsoft.com/office/drawing/2014/main" id="{0A88F873-F96E-419C-9CC4-D5869AD36B1B}"/>
                </a:ext>
              </a:extLst>
            </p:cNvPr>
            <p:cNvSpPr>
              <a:spLocks noChangeShapeType="1"/>
            </p:cNvSpPr>
            <p:nvPr/>
          </p:nvSpPr>
          <p:spPr bwMode="auto">
            <a:xfrm>
              <a:off x="2420" y="3235"/>
              <a:ext cx="0" cy="2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Line 21">
              <a:extLst>
                <a:ext uri="{FF2B5EF4-FFF2-40B4-BE49-F238E27FC236}">
                  <a16:creationId xmlns:a16="http://schemas.microsoft.com/office/drawing/2014/main" id="{5F46FA69-5453-48F8-A993-A1EE975DEA80}"/>
                </a:ext>
              </a:extLst>
            </p:cNvPr>
            <p:cNvSpPr>
              <a:spLocks noChangeShapeType="1"/>
            </p:cNvSpPr>
            <p:nvPr/>
          </p:nvSpPr>
          <p:spPr bwMode="auto">
            <a:xfrm>
              <a:off x="2364" y="3322"/>
              <a:ext cx="11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 name="Text Box 22">
              <a:extLst>
                <a:ext uri="{FF2B5EF4-FFF2-40B4-BE49-F238E27FC236}">
                  <a16:creationId xmlns:a16="http://schemas.microsoft.com/office/drawing/2014/main" id="{24D47E9B-F19D-4D95-AA76-E2D14A6C8EB4}"/>
                </a:ext>
              </a:extLst>
            </p:cNvPr>
            <p:cNvSpPr txBox="1">
              <a:spLocks noChangeArrowheads="1"/>
            </p:cNvSpPr>
            <p:nvPr/>
          </p:nvSpPr>
          <p:spPr bwMode="auto">
            <a:xfrm>
              <a:off x="2318" y="2364"/>
              <a:ext cx="20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200">
                  <a:solidFill>
                    <a:srgbClr val="000000"/>
                  </a:solidFill>
                  <a:latin typeface="Times New Roman" panose="02020603050405020304" pitchFamily="18" charset="0"/>
                </a:rPr>
                <a:t>0</a:t>
              </a:r>
              <a:endParaRPr lang="fr-FR" altLang="fr-FR">
                <a:solidFill>
                  <a:srgbClr val="000000"/>
                </a:solidFill>
              </a:endParaRPr>
            </a:p>
          </p:txBody>
        </p:sp>
        <p:sp>
          <p:nvSpPr>
            <p:cNvPr id="15" name="Text Box 23">
              <a:extLst>
                <a:ext uri="{FF2B5EF4-FFF2-40B4-BE49-F238E27FC236}">
                  <a16:creationId xmlns:a16="http://schemas.microsoft.com/office/drawing/2014/main" id="{FAA63A9B-6928-453B-8994-B1038065F82E}"/>
                </a:ext>
              </a:extLst>
            </p:cNvPr>
            <p:cNvSpPr txBox="1">
              <a:spLocks noChangeArrowheads="1"/>
            </p:cNvSpPr>
            <p:nvPr/>
          </p:nvSpPr>
          <p:spPr bwMode="auto">
            <a:xfrm>
              <a:off x="2318" y="2712"/>
              <a:ext cx="20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200">
                  <a:solidFill>
                    <a:srgbClr val="000000"/>
                  </a:solidFill>
                  <a:latin typeface="Times New Roman" panose="02020603050405020304" pitchFamily="18" charset="0"/>
                </a:rPr>
                <a:t>1</a:t>
              </a:r>
              <a:endParaRPr lang="fr-FR" altLang="fr-FR">
                <a:solidFill>
                  <a:srgbClr val="000000"/>
                </a:solidFill>
              </a:endParaRPr>
            </a:p>
          </p:txBody>
        </p:sp>
        <p:sp>
          <p:nvSpPr>
            <p:cNvPr id="16" name="Text Box 24">
              <a:extLst>
                <a:ext uri="{FF2B5EF4-FFF2-40B4-BE49-F238E27FC236}">
                  <a16:creationId xmlns:a16="http://schemas.microsoft.com/office/drawing/2014/main" id="{54F0F176-F553-488C-B569-CBF0E5AC340F}"/>
                </a:ext>
              </a:extLst>
            </p:cNvPr>
            <p:cNvSpPr txBox="1">
              <a:spLocks noChangeArrowheads="1"/>
            </p:cNvSpPr>
            <p:nvPr/>
          </p:nvSpPr>
          <p:spPr bwMode="auto">
            <a:xfrm>
              <a:off x="2318" y="3060"/>
              <a:ext cx="20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200">
                  <a:solidFill>
                    <a:srgbClr val="000000"/>
                  </a:solidFill>
                  <a:latin typeface="Times New Roman" panose="02020603050405020304" pitchFamily="18" charset="0"/>
                </a:rPr>
                <a:t>2</a:t>
              </a:r>
              <a:endParaRPr lang="fr-FR" altLang="fr-FR">
                <a:solidFill>
                  <a:srgbClr val="000000"/>
                </a:solidFill>
              </a:endParaRPr>
            </a:p>
          </p:txBody>
        </p:sp>
        <p:sp>
          <p:nvSpPr>
            <p:cNvPr id="17" name="Line 25">
              <a:extLst>
                <a:ext uri="{FF2B5EF4-FFF2-40B4-BE49-F238E27FC236}">
                  <a16:creationId xmlns:a16="http://schemas.microsoft.com/office/drawing/2014/main" id="{76A9F7CB-A847-43C7-8249-2297B5A07173}"/>
                </a:ext>
              </a:extLst>
            </p:cNvPr>
            <p:cNvSpPr>
              <a:spLocks noChangeShapeType="1"/>
            </p:cNvSpPr>
            <p:nvPr/>
          </p:nvSpPr>
          <p:spPr bwMode="auto">
            <a:xfrm>
              <a:off x="2420" y="2209"/>
              <a:ext cx="0" cy="1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Text Box 26">
              <a:extLst>
                <a:ext uri="{FF2B5EF4-FFF2-40B4-BE49-F238E27FC236}">
                  <a16:creationId xmlns:a16="http://schemas.microsoft.com/office/drawing/2014/main" id="{0BF94A26-EC65-48A9-8AB9-323053E0F0E4}"/>
                </a:ext>
              </a:extLst>
            </p:cNvPr>
            <p:cNvSpPr txBox="1">
              <a:spLocks noChangeArrowheads="1"/>
            </p:cNvSpPr>
            <p:nvPr/>
          </p:nvSpPr>
          <p:spPr bwMode="auto">
            <a:xfrm>
              <a:off x="2617" y="2719"/>
              <a:ext cx="1216" cy="167"/>
            </a:xfrm>
            <a:prstGeom prst="rect">
              <a:avLst/>
            </a:prstGeom>
            <a:solidFill>
              <a:srgbClr val="FFFFFF"/>
            </a:solidFill>
            <a:ln w="9525">
              <a:solidFill>
                <a:srgbClr val="000000"/>
              </a:solidFill>
              <a:miter lim="800000"/>
              <a:headEnd/>
              <a:tailEnd/>
            </a:ln>
          </p:spPr>
          <p:txBody>
            <a:bodyPr/>
            <a:lstStyle/>
            <a:p>
              <a:r>
                <a:rPr lang="fr-FR" altLang="fr-FR" sz="1200">
                  <a:solidFill>
                    <a:srgbClr val="000000"/>
                  </a:solidFill>
                  <a:latin typeface="Times New Roman" panose="02020603050405020304" pitchFamily="18" charset="0"/>
                </a:rPr>
                <a:t>Traitement de l’événement</a:t>
              </a:r>
              <a:endParaRPr lang="fr-FR" altLang="fr-FR">
                <a:solidFill>
                  <a:srgbClr val="000000"/>
                </a:solidFill>
              </a:endParaRPr>
            </a:p>
          </p:txBody>
        </p:sp>
        <p:sp>
          <p:nvSpPr>
            <p:cNvPr id="19" name="Line 27">
              <a:extLst>
                <a:ext uri="{FF2B5EF4-FFF2-40B4-BE49-F238E27FC236}">
                  <a16:creationId xmlns:a16="http://schemas.microsoft.com/office/drawing/2014/main" id="{6752B9F4-0B39-4B3F-B83F-8A4B51A00F97}"/>
                </a:ext>
              </a:extLst>
            </p:cNvPr>
            <p:cNvSpPr>
              <a:spLocks noChangeShapeType="1"/>
            </p:cNvSpPr>
            <p:nvPr/>
          </p:nvSpPr>
          <p:spPr bwMode="auto">
            <a:xfrm>
              <a:off x="2527" y="2795"/>
              <a:ext cx="9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 name="Line 28">
              <a:extLst>
                <a:ext uri="{FF2B5EF4-FFF2-40B4-BE49-F238E27FC236}">
                  <a16:creationId xmlns:a16="http://schemas.microsoft.com/office/drawing/2014/main" id="{5DBD0B2D-548A-4CD4-BA88-2F67F4D7DBC1}"/>
                </a:ext>
              </a:extLst>
            </p:cNvPr>
            <p:cNvSpPr>
              <a:spLocks noChangeShapeType="1"/>
            </p:cNvSpPr>
            <p:nvPr/>
          </p:nvSpPr>
          <p:spPr bwMode="auto">
            <a:xfrm>
              <a:off x="2527" y="3143"/>
              <a:ext cx="9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Text Box 29">
              <a:extLst>
                <a:ext uri="{FF2B5EF4-FFF2-40B4-BE49-F238E27FC236}">
                  <a16:creationId xmlns:a16="http://schemas.microsoft.com/office/drawing/2014/main" id="{51789D92-FAC8-456B-BF38-74BC583EFC9F}"/>
                </a:ext>
              </a:extLst>
            </p:cNvPr>
            <p:cNvSpPr txBox="1">
              <a:spLocks noChangeArrowheads="1"/>
            </p:cNvSpPr>
            <p:nvPr/>
          </p:nvSpPr>
          <p:spPr bwMode="auto">
            <a:xfrm>
              <a:off x="2613" y="3067"/>
              <a:ext cx="1083" cy="168"/>
            </a:xfrm>
            <a:prstGeom prst="rect">
              <a:avLst/>
            </a:prstGeom>
            <a:solidFill>
              <a:srgbClr val="FFFFFF"/>
            </a:solidFill>
            <a:ln w="9525">
              <a:solidFill>
                <a:srgbClr val="000000"/>
              </a:solidFill>
              <a:miter lim="800000"/>
              <a:headEnd/>
              <a:tailEnd/>
            </a:ln>
          </p:spPr>
          <p:txBody>
            <a:bodyPr/>
            <a:lstStyle/>
            <a:p>
              <a:r>
                <a:rPr lang="fr-FR" altLang="fr-FR" sz="1200">
                  <a:solidFill>
                    <a:srgbClr val="000000"/>
                  </a:solidFill>
                  <a:latin typeface="Times New Roman" panose="02020603050405020304" pitchFamily="18" charset="0"/>
                </a:rPr>
                <a:t>Affectation des sorties</a:t>
              </a:r>
              <a:endParaRPr lang="fr-FR" altLang="fr-FR">
                <a:solidFill>
                  <a:srgbClr val="000000"/>
                </a:solidFill>
              </a:endParaRPr>
            </a:p>
          </p:txBody>
        </p:sp>
        <p:sp>
          <p:nvSpPr>
            <p:cNvPr id="22" name="Text Box 30">
              <a:extLst>
                <a:ext uri="{FF2B5EF4-FFF2-40B4-BE49-F238E27FC236}">
                  <a16:creationId xmlns:a16="http://schemas.microsoft.com/office/drawing/2014/main" id="{A39DEE15-4496-4C58-B1A0-B5C50BA26E96}"/>
                </a:ext>
              </a:extLst>
            </p:cNvPr>
            <p:cNvSpPr txBox="1">
              <a:spLocks noChangeArrowheads="1"/>
            </p:cNvSpPr>
            <p:nvPr/>
          </p:nvSpPr>
          <p:spPr bwMode="auto">
            <a:xfrm>
              <a:off x="2522" y="2546"/>
              <a:ext cx="90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200" dirty="0">
                  <a:latin typeface="Times New Roman" panose="02020603050405020304" pitchFamily="18" charset="0"/>
                  <a:sym typeface="Symbol" panose="05050102010706020507" pitchFamily="18" charset="2"/>
                </a:rPr>
                <a:t></a:t>
              </a:r>
              <a:r>
                <a:rPr lang="fr-FR" altLang="fr-FR" sz="1200" dirty="0">
                  <a:latin typeface="Times New Roman" panose="02020603050405020304" pitchFamily="18" charset="0"/>
                </a:rPr>
                <a:t> événement</a:t>
              </a:r>
              <a:endParaRPr lang="fr-FR" altLang="fr-FR" dirty="0"/>
            </a:p>
          </p:txBody>
        </p:sp>
        <p:sp>
          <p:nvSpPr>
            <p:cNvPr id="23" name="Text Box 31">
              <a:extLst>
                <a:ext uri="{FF2B5EF4-FFF2-40B4-BE49-F238E27FC236}">
                  <a16:creationId xmlns:a16="http://schemas.microsoft.com/office/drawing/2014/main" id="{A51755C6-CAE7-4E5B-B6A5-313A13A17B0B}"/>
                </a:ext>
              </a:extLst>
            </p:cNvPr>
            <p:cNvSpPr txBox="1">
              <a:spLocks noChangeArrowheads="1"/>
            </p:cNvSpPr>
            <p:nvPr/>
          </p:nvSpPr>
          <p:spPr bwMode="auto">
            <a:xfrm>
              <a:off x="2529" y="2890"/>
              <a:ext cx="90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200">
                  <a:latin typeface="Times New Roman" panose="02020603050405020304" pitchFamily="18" charset="0"/>
                </a:rPr>
                <a:t>fin de traitement</a:t>
              </a:r>
              <a:endParaRPr lang="fr-FR" altLang="fr-FR"/>
            </a:p>
          </p:txBody>
        </p:sp>
        <p:sp>
          <p:nvSpPr>
            <p:cNvPr id="24" name="Text Box 32">
              <a:extLst>
                <a:ext uri="{FF2B5EF4-FFF2-40B4-BE49-F238E27FC236}">
                  <a16:creationId xmlns:a16="http://schemas.microsoft.com/office/drawing/2014/main" id="{8E34E5FE-1BC6-4620-B92E-78C43B8E7824}"/>
                </a:ext>
              </a:extLst>
            </p:cNvPr>
            <p:cNvSpPr txBox="1">
              <a:spLocks noChangeArrowheads="1"/>
            </p:cNvSpPr>
            <p:nvPr/>
          </p:nvSpPr>
          <p:spPr bwMode="auto">
            <a:xfrm>
              <a:off x="2551" y="3255"/>
              <a:ext cx="90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200">
                  <a:latin typeface="Times New Roman" panose="02020603050405020304" pitchFamily="18" charset="0"/>
                </a:rPr>
                <a:t>Sorties affectées</a:t>
              </a:r>
              <a:endParaRPr lang="fr-FR" altLang="fr-FR"/>
            </a:p>
          </p:txBody>
        </p:sp>
        <p:sp>
          <p:nvSpPr>
            <p:cNvPr id="25" name="Line 33">
              <a:extLst>
                <a:ext uri="{FF2B5EF4-FFF2-40B4-BE49-F238E27FC236}">
                  <a16:creationId xmlns:a16="http://schemas.microsoft.com/office/drawing/2014/main" id="{3686EB71-BCE0-45FE-8440-73092FD8B296}"/>
                </a:ext>
              </a:extLst>
            </p:cNvPr>
            <p:cNvSpPr>
              <a:spLocks noChangeShapeType="1"/>
            </p:cNvSpPr>
            <p:nvPr/>
          </p:nvSpPr>
          <p:spPr bwMode="auto">
            <a:xfrm flipH="1">
              <a:off x="1791" y="3449"/>
              <a:ext cx="62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34">
              <a:extLst>
                <a:ext uri="{FF2B5EF4-FFF2-40B4-BE49-F238E27FC236}">
                  <a16:creationId xmlns:a16="http://schemas.microsoft.com/office/drawing/2014/main" id="{3FC2110C-FBC1-439C-AF31-E7B5E6A79880}"/>
                </a:ext>
              </a:extLst>
            </p:cNvPr>
            <p:cNvSpPr>
              <a:spLocks noChangeShapeType="1"/>
            </p:cNvSpPr>
            <p:nvPr/>
          </p:nvSpPr>
          <p:spPr bwMode="auto">
            <a:xfrm flipV="1">
              <a:off x="1791" y="2205"/>
              <a:ext cx="0" cy="1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7" name="Line 35">
              <a:extLst>
                <a:ext uri="{FF2B5EF4-FFF2-40B4-BE49-F238E27FC236}">
                  <a16:creationId xmlns:a16="http://schemas.microsoft.com/office/drawing/2014/main" id="{48FCAA55-5F58-43D5-A0FF-318B8DD98C87}"/>
                </a:ext>
              </a:extLst>
            </p:cNvPr>
            <p:cNvSpPr>
              <a:spLocks noChangeShapeType="1"/>
            </p:cNvSpPr>
            <p:nvPr/>
          </p:nvSpPr>
          <p:spPr bwMode="auto">
            <a:xfrm flipH="1">
              <a:off x="1791" y="2205"/>
              <a:ext cx="62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 name="Line 36">
              <a:extLst>
                <a:ext uri="{FF2B5EF4-FFF2-40B4-BE49-F238E27FC236}">
                  <a16:creationId xmlns:a16="http://schemas.microsoft.com/office/drawing/2014/main" id="{4C9E24BB-1C7C-4289-9A9D-FE2B248D00DF}"/>
                </a:ext>
              </a:extLst>
            </p:cNvPr>
            <p:cNvSpPr>
              <a:spLocks noChangeShapeType="1"/>
            </p:cNvSpPr>
            <p:nvPr/>
          </p:nvSpPr>
          <p:spPr bwMode="auto">
            <a:xfrm flipV="1">
              <a:off x="1791" y="2719"/>
              <a:ext cx="0" cy="503"/>
            </a:xfrm>
            <a:prstGeom prst="line">
              <a:avLst/>
            </a:prstGeom>
            <a:noFill/>
            <a:ln w="9525">
              <a:solidFill>
                <a:srgbClr val="000000"/>
              </a:solidFill>
              <a:round/>
              <a:headEnd/>
              <a:tailEnd type="stealth" w="lg" len="lg"/>
            </a:ln>
            <a:extLst>
              <a:ext uri="{909E8E84-426E-40DD-AFC4-6F175D3DCCD1}">
                <a14:hiddenFill xmlns:a14="http://schemas.microsoft.com/office/drawing/2010/main">
                  <a:noFill/>
                </a14:hiddenFill>
              </a:ext>
            </a:extLst>
          </p:spPr>
          <p:txBody>
            <a:bodyPr/>
            <a:lstStyle/>
            <a:p>
              <a:endParaRPr lang="fr-FR"/>
            </a:p>
          </p:txBody>
        </p:sp>
      </p:grpSp>
      <p:grpSp>
        <p:nvGrpSpPr>
          <p:cNvPr id="2" name="Groupe 1">
            <a:extLst>
              <a:ext uri="{FF2B5EF4-FFF2-40B4-BE49-F238E27FC236}">
                <a16:creationId xmlns:a16="http://schemas.microsoft.com/office/drawing/2014/main" id="{1982E994-F395-44B2-BCE3-32244C0C8022}"/>
              </a:ext>
            </a:extLst>
          </p:cNvPr>
          <p:cNvGrpSpPr/>
          <p:nvPr/>
        </p:nvGrpSpPr>
        <p:grpSpPr>
          <a:xfrm>
            <a:off x="6601192" y="3320718"/>
            <a:ext cx="1601789" cy="1752600"/>
            <a:chOff x="6651160" y="3186054"/>
            <a:chExt cx="1601789" cy="1752600"/>
          </a:xfrm>
        </p:grpSpPr>
        <p:grpSp>
          <p:nvGrpSpPr>
            <p:cNvPr id="36" name="Group 129">
              <a:extLst>
                <a:ext uri="{FF2B5EF4-FFF2-40B4-BE49-F238E27FC236}">
                  <a16:creationId xmlns:a16="http://schemas.microsoft.com/office/drawing/2014/main" id="{DA2B1F71-D39A-402C-8640-62260D94904F}"/>
                </a:ext>
              </a:extLst>
            </p:cNvPr>
            <p:cNvGrpSpPr>
              <a:grpSpLocks/>
            </p:cNvGrpSpPr>
            <p:nvPr/>
          </p:nvGrpSpPr>
          <p:grpSpPr bwMode="auto">
            <a:xfrm>
              <a:off x="6651161" y="3643254"/>
              <a:ext cx="1601788" cy="1295400"/>
              <a:chOff x="2112" y="1056"/>
              <a:chExt cx="1009" cy="816"/>
            </a:xfrm>
          </p:grpSpPr>
          <p:sp>
            <p:nvSpPr>
              <p:cNvPr id="39" name="Line 96">
                <a:extLst>
                  <a:ext uri="{FF2B5EF4-FFF2-40B4-BE49-F238E27FC236}">
                    <a16:creationId xmlns:a16="http://schemas.microsoft.com/office/drawing/2014/main" id="{F618C5A6-0E32-4AF6-8120-D451D106723E}"/>
                  </a:ext>
                </a:extLst>
              </p:cNvPr>
              <p:cNvSpPr>
                <a:spLocks noChangeShapeType="1"/>
              </p:cNvSpPr>
              <p:nvPr/>
            </p:nvSpPr>
            <p:spPr bwMode="auto">
              <a:xfrm>
                <a:off x="3120" y="1536"/>
                <a:ext cx="1" cy="33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0" name="Text Box 85">
                <a:extLst>
                  <a:ext uri="{FF2B5EF4-FFF2-40B4-BE49-F238E27FC236}">
                    <a16:creationId xmlns:a16="http://schemas.microsoft.com/office/drawing/2014/main" id="{15B87862-E3D4-43D9-9D2B-C3D1B6950967}"/>
                  </a:ext>
                </a:extLst>
              </p:cNvPr>
              <p:cNvSpPr txBox="1">
                <a:spLocks noChangeArrowheads="1"/>
              </p:cNvSpPr>
              <p:nvPr/>
            </p:nvSpPr>
            <p:spPr bwMode="auto">
              <a:xfrm>
                <a:off x="2352" y="1104"/>
                <a:ext cx="480" cy="288"/>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sp>
            <p:nvSpPr>
              <p:cNvPr id="41" name="Rectangle 87">
                <a:extLst>
                  <a:ext uri="{FF2B5EF4-FFF2-40B4-BE49-F238E27FC236}">
                    <a16:creationId xmlns:a16="http://schemas.microsoft.com/office/drawing/2014/main" id="{B00F970F-063A-4616-A413-38151CBAA5F8}"/>
                  </a:ext>
                </a:extLst>
              </p:cNvPr>
              <p:cNvSpPr>
                <a:spLocks noChangeArrowheads="1"/>
              </p:cNvSpPr>
              <p:nvPr/>
            </p:nvSpPr>
            <p:spPr bwMode="auto">
              <a:xfrm>
                <a:off x="2112" y="1056"/>
                <a:ext cx="336" cy="480"/>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E</a:t>
                </a:r>
              </a:p>
            </p:txBody>
          </p:sp>
          <p:sp>
            <p:nvSpPr>
              <p:cNvPr id="42" name="Rectangle 88">
                <a:extLst>
                  <a:ext uri="{FF2B5EF4-FFF2-40B4-BE49-F238E27FC236}">
                    <a16:creationId xmlns:a16="http://schemas.microsoft.com/office/drawing/2014/main" id="{F019F274-9896-41BD-AAE3-9EEC83BA4177}"/>
                  </a:ext>
                </a:extLst>
              </p:cNvPr>
              <p:cNvSpPr>
                <a:spLocks noChangeArrowheads="1"/>
              </p:cNvSpPr>
              <p:nvPr/>
            </p:nvSpPr>
            <p:spPr bwMode="auto">
              <a:xfrm>
                <a:off x="2448" y="1056"/>
                <a:ext cx="384" cy="480"/>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T</a:t>
                </a:r>
              </a:p>
            </p:txBody>
          </p:sp>
          <p:sp>
            <p:nvSpPr>
              <p:cNvPr id="43" name="Rectangle 89">
                <a:extLst>
                  <a:ext uri="{FF2B5EF4-FFF2-40B4-BE49-F238E27FC236}">
                    <a16:creationId xmlns:a16="http://schemas.microsoft.com/office/drawing/2014/main" id="{0CB85ADE-E202-4C6E-A0AA-E5E5DF11B18C}"/>
                  </a:ext>
                </a:extLst>
              </p:cNvPr>
              <p:cNvSpPr>
                <a:spLocks noChangeArrowheads="1"/>
              </p:cNvSpPr>
              <p:nvPr/>
            </p:nvSpPr>
            <p:spPr bwMode="auto">
              <a:xfrm>
                <a:off x="2832" y="1056"/>
                <a:ext cx="288" cy="480"/>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S</a:t>
                </a:r>
              </a:p>
            </p:txBody>
          </p:sp>
          <p:sp>
            <p:nvSpPr>
              <p:cNvPr id="44" name="Line 114">
                <a:extLst>
                  <a:ext uri="{FF2B5EF4-FFF2-40B4-BE49-F238E27FC236}">
                    <a16:creationId xmlns:a16="http://schemas.microsoft.com/office/drawing/2014/main" id="{80930CBB-EFD2-4647-8BC6-820ED04B2C85}"/>
                  </a:ext>
                </a:extLst>
              </p:cNvPr>
              <p:cNvSpPr>
                <a:spLocks noChangeShapeType="1"/>
              </p:cNvSpPr>
              <p:nvPr/>
            </p:nvSpPr>
            <p:spPr bwMode="auto">
              <a:xfrm>
                <a:off x="2112" y="1680"/>
                <a:ext cx="1008" cy="1"/>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37" name="Line 128">
              <a:extLst>
                <a:ext uri="{FF2B5EF4-FFF2-40B4-BE49-F238E27FC236}">
                  <a16:creationId xmlns:a16="http://schemas.microsoft.com/office/drawing/2014/main" id="{B99058B2-558C-4F8F-9028-42709B8FE025}"/>
                </a:ext>
              </a:extLst>
            </p:cNvPr>
            <p:cNvSpPr>
              <a:spLocks noChangeShapeType="1"/>
            </p:cNvSpPr>
            <p:nvPr/>
          </p:nvSpPr>
          <p:spPr bwMode="auto">
            <a:xfrm>
              <a:off x="6651160" y="3186054"/>
              <a:ext cx="1588" cy="45720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Tree>
    <p:extLst>
      <p:ext uri="{BB962C8B-B14F-4D97-AF65-F5344CB8AC3E}">
        <p14:creationId xmlns:p14="http://schemas.microsoft.com/office/powerpoint/2010/main" val="147238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iterate type="lt">
                                    <p:tmAbs val="5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5151"/>
                            </p:stCondLst>
                            <p:childTnLst>
                              <p:par>
                                <p:cTn id="8" presetID="1" presetClass="entr" presetSubtype="0" fill="hold" nodeType="afterEffect">
                                  <p:stCondLst>
                                    <p:cond delay="0"/>
                                  </p:stCondLst>
                                  <p:iterate type="lt">
                                    <p:tmAbs val="50"/>
                                  </p:iterate>
                                  <p:childTnLst>
                                    <p:set>
                                      <p:cBhvr>
                                        <p:cTn id="9" dur="1" fill="hold">
                                          <p:stCondLst>
                                            <p:cond delay="0"/>
                                          </p:stCondLst>
                                        </p:cTn>
                                        <p:tgtEl>
                                          <p:spTgt spid="6">
                                            <p:txEl>
                                              <p:pRg st="2" end="2"/>
                                            </p:txEl>
                                          </p:spTgt>
                                        </p:tgtEl>
                                        <p:attrNameLst>
                                          <p:attrName>style.visibility</p:attrName>
                                        </p:attrNameLst>
                                      </p:cBhvr>
                                      <p:to>
                                        <p:strVal val="visible"/>
                                      </p:to>
                                    </p:set>
                                  </p:childTnLst>
                                </p:cTn>
                              </p:par>
                            </p:childTnLst>
                          </p:cTn>
                        </p:par>
                        <p:par>
                          <p:cTn id="10" fill="hold">
                            <p:stCondLst>
                              <p:cond delay="14302"/>
                            </p:stCondLst>
                            <p:childTnLst>
                              <p:par>
                                <p:cTn id="11" presetID="1" presetClass="entr" presetSubtype="0" fill="hold" nodeType="afterEffect">
                                  <p:stCondLst>
                                    <p:cond delay="0"/>
                                  </p:stCondLst>
                                  <p:iterate type="lt">
                                    <p:tmAbs val="50"/>
                                  </p:iterate>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par>
                          <p:cTn id="13" fill="hold">
                            <p:stCondLst>
                              <p:cond delay="18453"/>
                            </p:stCondLst>
                            <p:childTnLst>
                              <p:par>
                                <p:cTn id="14" presetID="2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2000"/>
                                        <p:tgtEl>
                                          <p:spTgt spid="7"/>
                                        </p:tgtEl>
                                      </p:cBhvr>
                                    </p:animEffect>
                                  </p:childTnLst>
                                </p:cTn>
                              </p:par>
                            </p:childTnLst>
                          </p:cTn>
                        </p:par>
                        <p:par>
                          <p:cTn id="17" fill="hold">
                            <p:stCondLst>
                              <p:cond delay="20453"/>
                            </p:stCondLst>
                            <p:childTnLst>
                              <p:par>
                                <p:cTn id="18" presetID="10"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iterate type="lt">
                                    <p:tmAbs val="50"/>
                                  </p:iterate>
                                  <p:childTnLst>
                                    <p:set>
                                      <p:cBhvr>
                                        <p:cTn id="24" dur="1" fill="hold">
                                          <p:stCondLst>
                                            <p:cond delay="0"/>
                                          </p:stCondLst>
                                        </p:cTn>
                                        <p:tgtEl>
                                          <p:spTgt spid="6">
                                            <p:txEl>
                                              <p:pRg st="14" end="14"/>
                                            </p:txEl>
                                          </p:spTgt>
                                        </p:tgtEl>
                                        <p:attrNameLst>
                                          <p:attrName>style.visibility</p:attrName>
                                        </p:attrNameLst>
                                      </p:cBhvr>
                                      <p:to>
                                        <p:strVal val="visible"/>
                                      </p:to>
                                    </p:set>
                                  </p:childTnLst>
                                </p:cTn>
                              </p:par>
                            </p:childTnLst>
                          </p:cTn>
                        </p:par>
                        <p:par>
                          <p:cTn id="25" fill="hold">
                            <p:stCondLst>
                              <p:cond delay="2801"/>
                            </p:stCondLst>
                            <p:childTnLst>
                              <p:par>
                                <p:cTn id="26" presetID="1" presetClass="entr" presetSubtype="0" fill="hold" nodeType="afterEffect">
                                  <p:stCondLst>
                                    <p:cond delay="0"/>
                                  </p:stCondLst>
                                  <p:iterate type="lt">
                                    <p:tmAbs val="50"/>
                                  </p:iterate>
                                  <p:childTnLst>
                                    <p:set>
                                      <p:cBhvr>
                                        <p:cTn id="27" dur="1" fill="hold">
                                          <p:stCondLst>
                                            <p:cond delay="0"/>
                                          </p:stCondLst>
                                        </p:cTn>
                                        <p:tgtEl>
                                          <p:spTgt spid="6">
                                            <p:txEl>
                                              <p:pRg st="15" end="15"/>
                                            </p:txEl>
                                          </p:spTgt>
                                        </p:tgtEl>
                                        <p:attrNameLst>
                                          <p:attrName>style.visibility</p:attrName>
                                        </p:attrNameLst>
                                      </p:cBhvr>
                                      <p:to>
                                        <p:strVal val="visible"/>
                                      </p:to>
                                    </p:set>
                                  </p:childTnLst>
                                </p:cTn>
                              </p:par>
                            </p:childTnLst>
                          </p:cTn>
                        </p:par>
                        <p:par>
                          <p:cTn id="28" fill="hold">
                            <p:stCondLst>
                              <p:cond delay="6552"/>
                            </p:stCondLst>
                            <p:childTnLst>
                              <p:par>
                                <p:cTn id="29" presetID="1" presetClass="entr" presetSubtype="0" fill="hold" nodeType="afterEffect">
                                  <p:stCondLst>
                                    <p:cond delay="0"/>
                                  </p:stCondLst>
                                  <p:iterate type="lt">
                                    <p:tmAbs val="50"/>
                                  </p:iterate>
                                  <p:childTnLst>
                                    <p:set>
                                      <p:cBhvr>
                                        <p:cTn id="30"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Traitement numérique cyclique asynchrone</a:t>
            </a:r>
          </a:p>
        </p:txBody>
      </p:sp>
      <p:sp>
        <p:nvSpPr>
          <p:cNvPr id="35" name="Rectangle 39">
            <a:extLst>
              <a:ext uri="{FF2B5EF4-FFF2-40B4-BE49-F238E27FC236}">
                <a16:creationId xmlns:a16="http://schemas.microsoft.com/office/drawing/2014/main" id="{2A83F234-5A71-4300-89D8-5D834A4BE66F}"/>
              </a:ext>
            </a:extLst>
          </p:cNvPr>
          <p:cNvSpPr>
            <a:spLocks noChangeArrowheads="1"/>
          </p:cNvSpPr>
          <p:nvPr/>
        </p:nvSpPr>
        <p:spPr bwMode="auto">
          <a:xfrm>
            <a:off x="199118" y="926718"/>
            <a:ext cx="856932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79450" algn="r"/>
              </a:tabLst>
              <a:defRPr>
                <a:solidFill>
                  <a:schemeClr val="tx1"/>
                </a:solidFill>
                <a:latin typeface="Arial" panose="020B0604020202020204" pitchFamily="34" charset="0"/>
              </a:defRPr>
            </a:lvl1pPr>
            <a:lvl2pPr>
              <a:tabLst>
                <a:tab pos="679450" algn="r"/>
              </a:tabLst>
              <a:defRPr>
                <a:solidFill>
                  <a:schemeClr val="tx1"/>
                </a:solidFill>
                <a:latin typeface="Arial" panose="020B0604020202020204" pitchFamily="34" charset="0"/>
              </a:defRPr>
            </a:lvl2pPr>
            <a:lvl3pPr>
              <a:tabLst>
                <a:tab pos="679450" algn="r"/>
              </a:tabLst>
              <a:defRPr>
                <a:solidFill>
                  <a:schemeClr val="tx1"/>
                </a:solidFill>
                <a:latin typeface="Arial" panose="020B0604020202020204" pitchFamily="34" charset="0"/>
              </a:defRPr>
            </a:lvl3pPr>
            <a:lvl4pPr>
              <a:tabLst>
                <a:tab pos="679450" algn="r"/>
              </a:tabLst>
              <a:defRPr>
                <a:solidFill>
                  <a:schemeClr val="tx1"/>
                </a:solidFill>
                <a:latin typeface="Arial" panose="020B0604020202020204" pitchFamily="34" charset="0"/>
              </a:defRPr>
            </a:lvl4pPr>
            <a:lvl5pPr>
              <a:tabLst>
                <a:tab pos="679450" algn="r"/>
              </a:tabLst>
              <a:defRPr>
                <a:solidFill>
                  <a:schemeClr val="tx1"/>
                </a:solidFill>
                <a:latin typeface="Arial" panose="020B0604020202020204" pitchFamily="34" charset="0"/>
              </a:defRPr>
            </a:lvl5pPr>
            <a:lvl6pPr fontAlgn="base">
              <a:spcBef>
                <a:spcPct val="0"/>
              </a:spcBef>
              <a:spcAft>
                <a:spcPct val="0"/>
              </a:spcAft>
              <a:tabLst>
                <a:tab pos="679450" algn="r"/>
              </a:tabLst>
              <a:defRPr>
                <a:solidFill>
                  <a:schemeClr val="tx1"/>
                </a:solidFill>
                <a:latin typeface="Arial" panose="020B0604020202020204" pitchFamily="34" charset="0"/>
              </a:defRPr>
            </a:lvl6pPr>
            <a:lvl7pPr fontAlgn="base">
              <a:spcBef>
                <a:spcPct val="0"/>
              </a:spcBef>
              <a:spcAft>
                <a:spcPct val="0"/>
              </a:spcAft>
              <a:tabLst>
                <a:tab pos="679450" algn="r"/>
              </a:tabLst>
              <a:defRPr>
                <a:solidFill>
                  <a:schemeClr val="tx1"/>
                </a:solidFill>
                <a:latin typeface="Arial" panose="020B0604020202020204" pitchFamily="34" charset="0"/>
              </a:defRPr>
            </a:lvl7pPr>
            <a:lvl8pPr fontAlgn="base">
              <a:spcBef>
                <a:spcPct val="0"/>
              </a:spcBef>
              <a:spcAft>
                <a:spcPct val="0"/>
              </a:spcAft>
              <a:tabLst>
                <a:tab pos="679450" algn="r"/>
              </a:tabLst>
              <a:defRPr>
                <a:solidFill>
                  <a:schemeClr val="tx1"/>
                </a:solidFill>
                <a:latin typeface="Arial" panose="020B0604020202020204" pitchFamily="34" charset="0"/>
              </a:defRPr>
            </a:lvl8pPr>
            <a:lvl9pPr fontAlgn="base">
              <a:spcBef>
                <a:spcPct val="0"/>
              </a:spcBef>
              <a:spcAft>
                <a:spcPct val="0"/>
              </a:spcAft>
              <a:tabLst>
                <a:tab pos="679450" algn="r"/>
              </a:tabLst>
              <a:defRPr>
                <a:solidFill>
                  <a:schemeClr val="tx1"/>
                </a:solidFill>
                <a:latin typeface="Arial" panose="020B0604020202020204" pitchFamily="34" charset="0"/>
              </a:defRPr>
            </a:lvl9pPr>
          </a:lstStyle>
          <a:p>
            <a:pPr algn="just" eaLnBrk="0" hangingPunct="0"/>
            <a:r>
              <a:rPr lang="fr-FR" altLang="fr-FR" sz="1800" dirty="0">
                <a:latin typeface="Comic Sans MS" panose="030F0702030302020204" pitchFamily="66" charset="0"/>
                <a:cs typeface="Times New Roman" panose="02020603050405020304" pitchFamily="18" charset="0"/>
              </a:rPr>
              <a:t>C'est le mode de fonctionnement de beaucoup d'automates.</a:t>
            </a:r>
            <a:endParaRPr lang="fr-FR" altLang="fr-FR" sz="1800" dirty="0">
              <a:latin typeface="Comic Sans MS" panose="030F0702030302020204" pitchFamily="66" charset="0"/>
            </a:endParaRPr>
          </a:p>
          <a:p>
            <a:pPr algn="just" eaLnBrk="0" hangingPunct="0"/>
            <a:r>
              <a:rPr lang="fr-FR" altLang="fr-FR" sz="1800" dirty="0">
                <a:latin typeface="Comic Sans MS" panose="030F0702030302020204" pitchFamily="66" charset="0"/>
                <a:cs typeface="Times New Roman" panose="02020603050405020304" pitchFamily="18" charset="0"/>
              </a:rPr>
              <a:t>Ce mode intègre trois concepts : acquisition globale des entrées, cycle et asynchronisme :</a:t>
            </a:r>
          </a:p>
          <a:p>
            <a:pPr marL="285750" indent="-285750" algn="just" eaLnBrk="0" hangingPunct="0">
              <a:buFont typeface="Arial" panose="020B0604020202020204" pitchFamily="34" charset="0"/>
              <a:buChar char="•"/>
            </a:pPr>
            <a:r>
              <a:rPr lang="fr-FR" altLang="fr-FR" sz="1800" dirty="0">
                <a:latin typeface="Comic Sans MS" panose="030F0702030302020204" pitchFamily="66" charset="0"/>
                <a:cs typeface="Times New Roman" panose="02020603050405020304" pitchFamily="18" charset="0"/>
              </a:rPr>
              <a:t>Acquisition globale des entrées : toutes les entrées sont lues sur les mémoires d'entrées des différents modules (TOR, mais aussi éventuellement analogiques, numériques) et stockées en mémoire. Le traitement s'effectue ainsi à partir de ces valeurs, qui restent donc figées pendant le cycle de traitement.</a:t>
            </a:r>
          </a:p>
          <a:p>
            <a:pPr marL="285750" indent="-285750" algn="just" eaLnBrk="0" hangingPunct="0">
              <a:buFont typeface="Arial" panose="020B0604020202020204" pitchFamily="34" charset="0"/>
              <a:buChar char="•"/>
            </a:pPr>
            <a:r>
              <a:rPr lang="fr-FR" altLang="fr-FR" sz="1800" dirty="0">
                <a:latin typeface="Comic Sans MS" panose="030F0702030302020204" pitchFamily="66" charset="0"/>
                <a:cs typeface="Times New Roman" panose="02020603050405020304" pitchFamily="18" charset="0"/>
              </a:rPr>
              <a:t>traitement cyclique : le cycle type de traitement comporte 3 phases principales que l'on peut décrire par le Grafcet suivant :</a:t>
            </a:r>
            <a:endParaRPr lang="fr-FR" altLang="fr-FR" sz="1800" dirty="0">
              <a:latin typeface="Comic Sans MS" panose="030F0702030302020204" pitchFamily="66" charset="0"/>
            </a:endParaRPr>
          </a:p>
        </p:txBody>
      </p:sp>
      <p:grpSp>
        <p:nvGrpSpPr>
          <p:cNvPr id="36" name="Group 50">
            <a:extLst>
              <a:ext uri="{FF2B5EF4-FFF2-40B4-BE49-F238E27FC236}">
                <a16:creationId xmlns:a16="http://schemas.microsoft.com/office/drawing/2014/main" id="{0CFF12D4-6874-42D1-AB48-6D943C9D2A4A}"/>
              </a:ext>
            </a:extLst>
          </p:cNvPr>
          <p:cNvGrpSpPr>
            <a:grpSpLocks/>
          </p:cNvGrpSpPr>
          <p:nvPr/>
        </p:nvGrpSpPr>
        <p:grpSpPr bwMode="auto">
          <a:xfrm>
            <a:off x="611560" y="3861048"/>
            <a:ext cx="4680521" cy="2862323"/>
            <a:chOff x="3061" y="2659"/>
            <a:chExt cx="2087" cy="1218"/>
          </a:xfrm>
        </p:grpSpPr>
        <p:sp>
          <p:nvSpPr>
            <p:cNvPr id="37" name="Rectangle 38">
              <a:extLst>
                <a:ext uri="{FF2B5EF4-FFF2-40B4-BE49-F238E27FC236}">
                  <a16:creationId xmlns:a16="http://schemas.microsoft.com/office/drawing/2014/main" id="{40D40BBC-C377-4DFD-80C2-9F68BBC8F113}"/>
                </a:ext>
              </a:extLst>
            </p:cNvPr>
            <p:cNvSpPr>
              <a:spLocks noChangeArrowheads="1"/>
            </p:cNvSpPr>
            <p:nvPr/>
          </p:nvSpPr>
          <p:spPr bwMode="auto">
            <a:xfrm>
              <a:off x="3519" y="2814"/>
              <a:ext cx="176" cy="171"/>
            </a:xfrm>
            <a:prstGeom prst="rect">
              <a:avLst/>
            </a:prstGeom>
            <a:solidFill>
              <a:srgbClr val="FFFFFF"/>
            </a:solidFill>
            <a:ln w="9525">
              <a:solidFill>
                <a:srgbClr val="000000"/>
              </a:solidFill>
              <a:miter lim="800000"/>
              <a:headEnd/>
              <a:tailEnd/>
            </a:ln>
          </p:spPr>
          <p:txBody>
            <a:bodyPr/>
            <a:lstStyle/>
            <a:p>
              <a:endParaRPr lang="fr-FR" sz="4400"/>
            </a:p>
          </p:txBody>
        </p:sp>
        <p:sp>
          <p:nvSpPr>
            <p:cNvPr id="38" name="Rectangle 37">
              <a:extLst>
                <a:ext uri="{FF2B5EF4-FFF2-40B4-BE49-F238E27FC236}">
                  <a16:creationId xmlns:a16="http://schemas.microsoft.com/office/drawing/2014/main" id="{AF23122A-4523-4647-BE6C-156E6DC5313F}"/>
                </a:ext>
              </a:extLst>
            </p:cNvPr>
            <p:cNvSpPr>
              <a:spLocks noChangeArrowheads="1"/>
            </p:cNvSpPr>
            <p:nvPr/>
          </p:nvSpPr>
          <p:spPr bwMode="auto">
            <a:xfrm>
              <a:off x="3538" y="2833"/>
              <a:ext cx="138" cy="133"/>
            </a:xfrm>
            <a:prstGeom prst="rect">
              <a:avLst/>
            </a:prstGeom>
            <a:solidFill>
              <a:srgbClr val="FFFFFF"/>
            </a:solidFill>
            <a:ln w="9525">
              <a:solidFill>
                <a:srgbClr val="000000"/>
              </a:solidFill>
              <a:miter lim="800000"/>
              <a:headEnd/>
              <a:tailEnd/>
            </a:ln>
          </p:spPr>
          <p:txBody>
            <a:bodyPr/>
            <a:lstStyle/>
            <a:p>
              <a:endParaRPr lang="fr-FR" sz="4400"/>
            </a:p>
          </p:txBody>
        </p:sp>
        <p:grpSp>
          <p:nvGrpSpPr>
            <p:cNvPr id="39" name="Group 33">
              <a:extLst>
                <a:ext uri="{FF2B5EF4-FFF2-40B4-BE49-F238E27FC236}">
                  <a16:creationId xmlns:a16="http://schemas.microsoft.com/office/drawing/2014/main" id="{DDF339AC-9045-402E-8A89-5D62C349D5D3}"/>
                </a:ext>
              </a:extLst>
            </p:cNvPr>
            <p:cNvGrpSpPr>
              <a:grpSpLocks/>
            </p:cNvGrpSpPr>
            <p:nvPr/>
          </p:nvGrpSpPr>
          <p:grpSpPr bwMode="auto">
            <a:xfrm>
              <a:off x="3519" y="2985"/>
              <a:ext cx="176" cy="341"/>
              <a:chOff x="2793" y="1710"/>
              <a:chExt cx="513" cy="1026"/>
            </a:xfrm>
          </p:grpSpPr>
          <p:sp>
            <p:nvSpPr>
              <p:cNvPr id="64" name="Rectangle 36">
                <a:extLst>
                  <a:ext uri="{FF2B5EF4-FFF2-40B4-BE49-F238E27FC236}">
                    <a16:creationId xmlns:a16="http://schemas.microsoft.com/office/drawing/2014/main" id="{DB6A9085-69AE-43ED-8B64-166439EF0D6D}"/>
                  </a:ext>
                </a:extLst>
              </p:cNvPr>
              <p:cNvSpPr>
                <a:spLocks noChangeArrowheads="1"/>
              </p:cNvSpPr>
              <p:nvPr/>
            </p:nvSpPr>
            <p:spPr bwMode="auto">
              <a:xfrm>
                <a:off x="2793" y="2223"/>
                <a:ext cx="513" cy="513"/>
              </a:xfrm>
              <a:prstGeom prst="rect">
                <a:avLst/>
              </a:prstGeom>
              <a:solidFill>
                <a:srgbClr val="FFFFFF"/>
              </a:solidFill>
              <a:ln w="9525">
                <a:solidFill>
                  <a:srgbClr val="000000"/>
                </a:solidFill>
                <a:miter lim="800000"/>
                <a:headEnd/>
                <a:tailEnd/>
              </a:ln>
            </p:spPr>
            <p:txBody>
              <a:bodyPr/>
              <a:lstStyle/>
              <a:p>
                <a:endParaRPr lang="fr-FR" sz="4400"/>
              </a:p>
            </p:txBody>
          </p:sp>
          <p:sp>
            <p:nvSpPr>
              <p:cNvPr id="65" name="Line 35">
                <a:extLst>
                  <a:ext uri="{FF2B5EF4-FFF2-40B4-BE49-F238E27FC236}">
                    <a16:creationId xmlns:a16="http://schemas.microsoft.com/office/drawing/2014/main" id="{49E28E0C-D32A-4A6C-A991-6ED65D440EF4}"/>
                  </a:ext>
                </a:extLst>
              </p:cNvPr>
              <p:cNvSpPr>
                <a:spLocks noChangeShapeType="1"/>
              </p:cNvSpPr>
              <p:nvPr/>
            </p:nvSpPr>
            <p:spPr bwMode="auto">
              <a:xfrm>
                <a:off x="3049" y="1710"/>
                <a:ext cx="0"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66" name="Line 34">
                <a:extLst>
                  <a:ext uri="{FF2B5EF4-FFF2-40B4-BE49-F238E27FC236}">
                    <a16:creationId xmlns:a16="http://schemas.microsoft.com/office/drawing/2014/main" id="{7613DEBD-E7EE-42FF-A639-8A22C8F28F1B}"/>
                  </a:ext>
                </a:extLst>
              </p:cNvPr>
              <p:cNvSpPr>
                <a:spLocks noChangeShapeType="1"/>
              </p:cNvSpPr>
              <p:nvPr/>
            </p:nvSpPr>
            <p:spPr bwMode="auto">
              <a:xfrm>
                <a:off x="2907" y="1966"/>
                <a:ext cx="28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grpSp>
        <p:grpSp>
          <p:nvGrpSpPr>
            <p:cNvPr id="40" name="Group 29">
              <a:extLst>
                <a:ext uri="{FF2B5EF4-FFF2-40B4-BE49-F238E27FC236}">
                  <a16:creationId xmlns:a16="http://schemas.microsoft.com/office/drawing/2014/main" id="{59A519FC-024E-44D7-90D0-EA1AAAC32813}"/>
                </a:ext>
              </a:extLst>
            </p:cNvPr>
            <p:cNvGrpSpPr>
              <a:grpSpLocks/>
            </p:cNvGrpSpPr>
            <p:nvPr/>
          </p:nvGrpSpPr>
          <p:grpSpPr bwMode="auto">
            <a:xfrm>
              <a:off x="3519" y="3326"/>
              <a:ext cx="176" cy="341"/>
              <a:chOff x="2793" y="1710"/>
              <a:chExt cx="513" cy="1026"/>
            </a:xfrm>
          </p:grpSpPr>
          <p:sp>
            <p:nvSpPr>
              <p:cNvPr id="61" name="Rectangle 32">
                <a:extLst>
                  <a:ext uri="{FF2B5EF4-FFF2-40B4-BE49-F238E27FC236}">
                    <a16:creationId xmlns:a16="http://schemas.microsoft.com/office/drawing/2014/main" id="{4AC44B9D-8264-4AA0-8657-14E17C1C4165}"/>
                  </a:ext>
                </a:extLst>
              </p:cNvPr>
              <p:cNvSpPr>
                <a:spLocks noChangeArrowheads="1"/>
              </p:cNvSpPr>
              <p:nvPr/>
            </p:nvSpPr>
            <p:spPr bwMode="auto">
              <a:xfrm>
                <a:off x="2793" y="2223"/>
                <a:ext cx="513" cy="513"/>
              </a:xfrm>
              <a:prstGeom prst="rect">
                <a:avLst/>
              </a:prstGeom>
              <a:solidFill>
                <a:srgbClr val="FFFFFF"/>
              </a:solidFill>
              <a:ln w="9525">
                <a:solidFill>
                  <a:srgbClr val="000000"/>
                </a:solidFill>
                <a:miter lim="800000"/>
                <a:headEnd/>
                <a:tailEnd/>
              </a:ln>
            </p:spPr>
            <p:txBody>
              <a:bodyPr/>
              <a:lstStyle/>
              <a:p>
                <a:endParaRPr lang="fr-FR" sz="4400"/>
              </a:p>
            </p:txBody>
          </p:sp>
          <p:sp>
            <p:nvSpPr>
              <p:cNvPr id="62" name="Line 31">
                <a:extLst>
                  <a:ext uri="{FF2B5EF4-FFF2-40B4-BE49-F238E27FC236}">
                    <a16:creationId xmlns:a16="http://schemas.microsoft.com/office/drawing/2014/main" id="{8B8E28E3-B60B-4121-A2CB-3DE618E6C216}"/>
                  </a:ext>
                </a:extLst>
              </p:cNvPr>
              <p:cNvSpPr>
                <a:spLocks noChangeShapeType="1"/>
              </p:cNvSpPr>
              <p:nvPr/>
            </p:nvSpPr>
            <p:spPr bwMode="auto">
              <a:xfrm>
                <a:off x="3049" y="1710"/>
                <a:ext cx="0"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63" name="Line 30">
                <a:extLst>
                  <a:ext uri="{FF2B5EF4-FFF2-40B4-BE49-F238E27FC236}">
                    <a16:creationId xmlns:a16="http://schemas.microsoft.com/office/drawing/2014/main" id="{3F5FC09D-1155-4CB7-8A7F-D0B2E07E3356}"/>
                  </a:ext>
                </a:extLst>
              </p:cNvPr>
              <p:cNvSpPr>
                <a:spLocks noChangeShapeType="1"/>
              </p:cNvSpPr>
              <p:nvPr/>
            </p:nvSpPr>
            <p:spPr bwMode="auto">
              <a:xfrm>
                <a:off x="2907" y="1966"/>
                <a:ext cx="28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grpSp>
        <p:sp>
          <p:nvSpPr>
            <p:cNvPr id="41" name="Line 28">
              <a:extLst>
                <a:ext uri="{FF2B5EF4-FFF2-40B4-BE49-F238E27FC236}">
                  <a16:creationId xmlns:a16="http://schemas.microsoft.com/office/drawing/2014/main" id="{2C09705A-B985-45F8-A6A5-E758050F8C43}"/>
                </a:ext>
              </a:extLst>
            </p:cNvPr>
            <p:cNvSpPr>
              <a:spLocks noChangeShapeType="1"/>
            </p:cNvSpPr>
            <p:nvPr/>
          </p:nvSpPr>
          <p:spPr bwMode="auto">
            <a:xfrm>
              <a:off x="3607" y="3667"/>
              <a:ext cx="0" cy="2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42" name="Line 27">
              <a:extLst>
                <a:ext uri="{FF2B5EF4-FFF2-40B4-BE49-F238E27FC236}">
                  <a16:creationId xmlns:a16="http://schemas.microsoft.com/office/drawing/2014/main" id="{5130092F-1E3C-4777-BC7C-AF974880A83E}"/>
                </a:ext>
              </a:extLst>
            </p:cNvPr>
            <p:cNvSpPr>
              <a:spLocks noChangeShapeType="1"/>
            </p:cNvSpPr>
            <p:nvPr/>
          </p:nvSpPr>
          <p:spPr bwMode="auto">
            <a:xfrm>
              <a:off x="3558" y="3752"/>
              <a:ext cx="9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43" name="Text Box 26">
              <a:extLst>
                <a:ext uri="{FF2B5EF4-FFF2-40B4-BE49-F238E27FC236}">
                  <a16:creationId xmlns:a16="http://schemas.microsoft.com/office/drawing/2014/main" id="{82B06ED0-34FD-4ED4-B3A9-D6C64DBAFB4E}"/>
                </a:ext>
              </a:extLst>
            </p:cNvPr>
            <p:cNvSpPr txBox="1">
              <a:spLocks noChangeArrowheads="1"/>
            </p:cNvSpPr>
            <p:nvPr/>
          </p:nvSpPr>
          <p:spPr bwMode="auto">
            <a:xfrm>
              <a:off x="3519" y="2814"/>
              <a:ext cx="17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600">
                  <a:latin typeface="Arial" panose="020B0604020202020204" pitchFamily="34" charset="0"/>
                  <a:cs typeface="Times New Roman" panose="02020603050405020304" pitchFamily="18" charset="0"/>
                </a:rPr>
                <a:t>0</a:t>
              </a:r>
              <a:endParaRPr lang="fr-FR" altLang="fr-FR" sz="4400">
                <a:latin typeface="Arial" panose="020B0604020202020204" pitchFamily="34" charset="0"/>
              </a:endParaRPr>
            </a:p>
          </p:txBody>
        </p:sp>
        <p:sp>
          <p:nvSpPr>
            <p:cNvPr id="44" name="Text Box 25">
              <a:extLst>
                <a:ext uri="{FF2B5EF4-FFF2-40B4-BE49-F238E27FC236}">
                  <a16:creationId xmlns:a16="http://schemas.microsoft.com/office/drawing/2014/main" id="{6B09794C-48D4-43AF-86E5-C956333831C5}"/>
                </a:ext>
              </a:extLst>
            </p:cNvPr>
            <p:cNvSpPr txBox="1">
              <a:spLocks noChangeArrowheads="1"/>
            </p:cNvSpPr>
            <p:nvPr/>
          </p:nvSpPr>
          <p:spPr bwMode="auto">
            <a:xfrm>
              <a:off x="3519" y="3155"/>
              <a:ext cx="17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600">
                  <a:latin typeface="Arial" panose="020B0604020202020204" pitchFamily="34" charset="0"/>
                  <a:cs typeface="Times New Roman" panose="02020603050405020304" pitchFamily="18" charset="0"/>
                </a:rPr>
                <a:t>1</a:t>
              </a:r>
              <a:endParaRPr lang="fr-FR" altLang="fr-FR" sz="4400">
                <a:latin typeface="Arial" panose="020B0604020202020204" pitchFamily="34" charset="0"/>
              </a:endParaRPr>
            </a:p>
          </p:txBody>
        </p:sp>
        <p:sp>
          <p:nvSpPr>
            <p:cNvPr id="45" name="Text Box 24">
              <a:extLst>
                <a:ext uri="{FF2B5EF4-FFF2-40B4-BE49-F238E27FC236}">
                  <a16:creationId xmlns:a16="http://schemas.microsoft.com/office/drawing/2014/main" id="{A4962479-8547-4EB5-8217-3C0DB8A0BA30}"/>
                </a:ext>
              </a:extLst>
            </p:cNvPr>
            <p:cNvSpPr txBox="1">
              <a:spLocks noChangeArrowheads="1"/>
            </p:cNvSpPr>
            <p:nvPr/>
          </p:nvSpPr>
          <p:spPr bwMode="auto">
            <a:xfrm>
              <a:off x="3519" y="3497"/>
              <a:ext cx="17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p>
              <a:pPr algn="ctr"/>
              <a:r>
                <a:rPr lang="fr-FR" altLang="fr-FR" sz="1600">
                  <a:latin typeface="Arial" panose="020B0604020202020204" pitchFamily="34" charset="0"/>
                  <a:cs typeface="Times New Roman" panose="02020603050405020304" pitchFamily="18" charset="0"/>
                </a:rPr>
                <a:t>2</a:t>
              </a:r>
              <a:endParaRPr lang="fr-FR" altLang="fr-FR" sz="4400">
                <a:latin typeface="Arial" panose="020B0604020202020204" pitchFamily="34" charset="0"/>
              </a:endParaRPr>
            </a:p>
          </p:txBody>
        </p:sp>
        <p:sp>
          <p:nvSpPr>
            <p:cNvPr id="46" name="Line 23">
              <a:extLst>
                <a:ext uri="{FF2B5EF4-FFF2-40B4-BE49-F238E27FC236}">
                  <a16:creationId xmlns:a16="http://schemas.microsoft.com/office/drawing/2014/main" id="{93C324CD-F2C4-4496-B70F-F3817A10F9D5}"/>
                </a:ext>
              </a:extLst>
            </p:cNvPr>
            <p:cNvSpPr>
              <a:spLocks noChangeShapeType="1"/>
            </p:cNvSpPr>
            <p:nvPr/>
          </p:nvSpPr>
          <p:spPr bwMode="auto">
            <a:xfrm>
              <a:off x="3607" y="2663"/>
              <a:ext cx="0" cy="1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grpSp>
          <p:nvGrpSpPr>
            <p:cNvPr id="47" name="Group 20">
              <a:extLst>
                <a:ext uri="{FF2B5EF4-FFF2-40B4-BE49-F238E27FC236}">
                  <a16:creationId xmlns:a16="http://schemas.microsoft.com/office/drawing/2014/main" id="{4657AF0B-A49D-454C-BEE2-BBF284552F35}"/>
                </a:ext>
              </a:extLst>
            </p:cNvPr>
            <p:cNvGrpSpPr>
              <a:grpSpLocks/>
            </p:cNvGrpSpPr>
            <p:nvPr/>
          </p:nvGrpSpPr>
          <p:grpSpPr bwMode="auto">
            <a:xfrm>
              <a:off x="3699" y="3162"/>
              <a:ext cx="1177" cy="177"/>
              <a:chOff x="3707" y="13401"/>
              <a:chExt cx="2935" cy="493"/>
            </a:xfrm>
          </p:grpSpPr>
          <p:sp>
            <p:nvSpPr>
              <p:cNvPr id="59" name="Text Box 22">
                <a:extLst>
                  <a:ext uri="{FF2B5EF4-FFF2-40B4-BE49-F238E27FC236}">
                    <a16:creationId xmlns:a16="http://schemas.microsoft.com/office/drawing/2014/main" id="{E6A9765E-D8B1-425E-9DFF-3CBBCE168667}"/>
                  </a:ext>
                </a:extLst>
              </p:cNvPr>
              <p:cNvSpPr txBox="1">
                <a:spLocks noChangeArrowheads="1"/>
              </p:cNvSpPr>
              <p:nvPr/>
            </p:nvSpPr>
            <p:spPr bwMode="auto">
              <a:xfrm>
                <a:off x="3935" y="13401"/>
                <a:ext cx="2707" cy="493"/>
              </a:xfrm>
              <a:prstGeom prst="rect">
                <a:avLst/>
              </a:prstGeom>
              <a:solidFill>
                <a:srgbClr val="FFFFFF"/>
              </a:solidFill>
              <a:ln w="9525">
                <a:solidFill>
                  <a:srgbClr val="000000"/>
                </a:solidFill>
                <a:miter lim="800000"/>
                <a:headEnd/>
                <a:tailEnd/>
              </a:ln>
            </p:spPr>
            <p:txBody>
              <a:bodyPr/>
              <a:lstStyle/>
              <a:p>
                <a:r>
                  <a:rPr lang="fr-FR" altLang="fr-FR" sz="1600">
                    <a:latin typeface="Arial" panose="020B0604020202020204" pitchFamily="34" charset="0"/>
                    <a:cs typeface="Times New Roman" panose="02020603050405020304" pitchFamily="18" charset="0"/>
                  </a:rPr>
                  <a:t>Traitement des entrées</a:t>
                </a:r>
                <a:endParaRPr lang="fr-FR" altLang="fr-FR" sz="4400">
                  <a:latin typeface="Arial" panose="020B0604020202020204" pitchFamily="34" charset="0"/>
                </a:endParaRPr>
              </a:p>
            </p:txBody>
          </p:sp>
          <p:sp>
            <p:nvSpPr>
              <p:cNvPr id="60" name="Line 21">
                <a:extLst>
                  <a:ext uri="{FF2B5EF4-FFF2-40B4-BE49-F238E27FC236}">
                    <a16:creationId xmlns:a16="http://schemas.microsoft.com/office/drawing/2014/main" id="{B93F4B69-4823-48A9-81CA-E3147ECFC52B}"/>
                  </a:ext>
                </a:extLst>
              </p:cNvPr>
              <p:cNvSpPr>
                <a:spLocks noChangeShapeType="1"/>
              </p:cNvSpPr>
              <p:nvPr/>
            </p:nvSpPr>
            <p:spPr bwMode="auto">
              <a:xfrm>
                <a:off x="3707" y="13626"/>
                <a:ext cx="22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grpSp>
        <p:sp>
          <p:nvSpPr>
            <p:cNvPr id="48" name="Line 19">
              <a:extLst>
                <a:ext uri="{FF2B5EF4-FFF2-40B4-BE49-F238E27FC236}">
                  <a16:creationId xmlns:a16="http://schemas.microsoft.com/office/drawing/2014/main" id="{E7BA2321-8890-49BD-B4E5-B1FCB631ACA5}"/>
                </a:ext>
              </a:extLst>
            </p:cNvPr>
            <p:cNvSpPr>
              <a:spLocks noChangeShapeType="1"/>
            </p:cNvSpPr>
            <p:nvPr/>
          </p:nvSpPr>
          <p:spPr bwMode="auto">
            <a:xfrm>
              <a:off x="3699" y="3577"/>
              <a:ext cx="7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49" name="Text Box 18">
              <a:extLst>
                <a:ext uri="{FF2B5EF4-FFF2-40B4-BE49-F238E27FC236}">
                  <a16:creationId xmlns:a16="http://schemas.microsoft.com/office/drawing/2014/main" id="{FDAA4B3F-2CBA-46A2-B860-C98D720ABD2F}"/>
                </a:ext>
              </a:extLst>
            </p:cNvPr>
            <p:cNvSpPr txBox="1">
              <a:spLocks noChangeArrowheads="1"/>
            </p:cNvSpPr>
            <p:nvPr/>
          </p:nvSpPr>
          <p:spPr bwMode="auto">
            <a:xfrm>
              <a:off x="3774" y="3503"/>
              <a:ext cx="940" cy="164"/>
            </a:xfrm>
            <a:prstGeom prst="rect">
              <a:avLst/>
            </a:prstGeom>
            <a:solidFill>
              <a:srgbClr val="FFFFFF"/>
            </a:solidFill>
            <a:ln w="9525">
              <a:solidFill>
                <a:srgbClr val="000000"/>
              </a:solidFill>
              <a:miter lim="800000"/>
              <a:headEnd/>
              <a:tailEnd/>
            </a:ln>
          </p:spPr>
          <p:txBody>
            <a:bodyPr/>
            <a:lstStyle/>
            <a:p>
              <a:r>
                <a:rPr lang="fr-FR" altLang="fr-FR" sz="1600">
                  <a:latin typeface="Arial" panose="020B0604020202020204" pitchFamily="34" charset="0"/>
                  <a:cs typeface="Times New Roman" panose="02020603050405020304" pitchFamily="18" charset="0"/>
                </a:rPr>
                <a:t>Affectation des sorties</a:t>
              </a:r>
              <a:endParaRPr lang="fr-FR" altLang="fr-FR" sz="4400">
                <a:latin typeface="Arial" panose="020B0604020202020204" pitchFamily="34" charset="0"/>
              </a:endParaRPr>
            </a:p>
          </p:txBody>
        </p:sp>
        <p:sp>
          <p:nvSpPr>
            <p:cNvPr id="50" name="Text Box 17">
              <a:extLst>
                <a:ext uri="{FF2B5EF4-FFF2-40B4-BE49-F238E27FC236}">
                  <a16:creationId xmlns:a16="http://schemas.microsoft.com/office/drawing/2014/main" id="{208CBFC4-095A-4EF4-A0A3-84C131CE832D}"/>
                </a:ext>
              </a:extLst>
            </p:cNvPr>
            <p:cNvSpPr txBox="1">
              <a:spLocks noChangeArrowheads="1"/>
            </p:cNvSpPr>
            <p:nvPr/>
          </p:nvSpPr>
          <p:spPr bwMode="auto">
            <a:xfrm>
              <a:off x="3695" y="2993"/>
              <a:ext cx="127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600">
                  <a:latin typeface="Arial" panose="020B0604020202020204" pitchFamily="34" charset="0"/>
                  <a:cs typeface="Times New Roman" panose="02020603050405020304" pitchFamily="18" charset="0"/>
                </a:rPr>
                <a:t>entrées mise à jour</a:t>
              </a:r>
              <a:endParaRPr lang="fr-FR" altLang="fr-FR" sz="4400">
                <a:latin typeface="Arial" panose="020B0604020202020204" pitchFamily="34" charset="0"/>
              </a:endParaRPr>
            </a:p>
          </p:txBody>
        </p:sp>
        <p:sp>
          <p:nvSpPr>
            <p:cNvPr id="51" name="Text Box 16">
              <a:extLst>
                <a:ext uri="{FF2B5EF4-FFF2-40B4-BE49-F238E27FC236}">
                  <a16:creationId xmlns:a16="http://schemas.microsoft.com/office/drawing/2014/main" id="{7F09DEF6-6579-44B9-B44D-C0E6F6F5E789}"/>
                </a:ext>
              </a:extLst>
            </p:cNvPr>
            <p:cNvSpPr txBox="1">
              <a:spLocks noChangeArrowheads="1"/>
            </p:cNvSpPr>
            <p:nvPr/>
          </p:nvSpPr>
          <p:spPr bwMode="auto">
            <a:xfrm>
              <a:off x="3701" y="3330"/>
              <a:ext cx="7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600">
                  <a:latin typeface="Arial" panose="020B0604020202020204" pitchFamily="34" charset="0"/>
                  <a:cs typeface="Times New Roman" panose="02020603050405020304" pitchFamily="18" charset="0"/>
                </a:rPr>
                <a:t>fin de traitement</a:t>
              </a:r>
              <a:endParaRPr lang="fr-FR" altLang="fr-FR" sz="4400">
                <a:latin typeface="Arial" panose="020B0604020202020204" pitchFamily="34" charset="0"/>
              </a:endParaRPr>
            </a:p>
          </p:txBody>
        </p:sp>
        <p:sp>
          <p:nvSpPr>
            <p:cNvPr id="52" name="Text Box 15">
              <a:extLst>
                <a:ext uri="{FF2B5EF4-FFF2-40B4-BE49-F238E27FC236}">
                  <a16:creationId xmlns:a16="http://schemas.microsoft.com/office/drawing/2014/main" id="{7DD88421-0376-4F8F-BF9B-3B6B59A6ABC2}"/>
                </a:ext>
              </a:extLst>
            </p:cNvPr>
            <p:cNvSpPr txBox="1">
              <a:spLocks noChangeArrowheads="1"/>
            </p:cNvSpPr>
            <p:nvPr/>
          </p:nvSpPr>
          <p:spPr bwMode="auto">
            <a:xfrm>
              <a:off x="3721" y="3687"/>
              <a:ext cx="7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600">
                  <a:latin typeface="Arial" panose="020B0604020202020204" pitchFamily="34" charset="0"/>
                  <a:cs typeface="Times New Roman" panose="02020603050405020304" pitchFamily="18" charset="0"/>
                </a:rPr>
                <a:t>Sorties affectées</a:t>
              </a:r>
              <a:endParaRPr lang="fr-FR" altLang="fr-FR" sz="4400">
                <a:latin typeface="Arial" panose="020B0604020202020204" pitchFamily="34" charset="0"/>
              </a:endParaRPr>
            </a:p>
          </p:txBody>
        </p:sp>
        <p:sp>
          <p:nvSpPr>
            <p:cNvPr id="53" name="Line 14">
              <a:extLst>
                <a:ext uri="{FF2B5EF4-FFF2-40B4-BE49-F238E27FC236}">
                  <a16:creationId xmlns:a16="http://schemas.microsoft.com/office/drawing/2014/main" id="{BEF7AAF1-0281-447B-8A6B-06DC5DBB5B11}"/>
                </a:ext>
              </a:extLst>
            </p:cNvPr>
            <p:cNvSpPr>
              <a:spLocks noChangeShapeType="1"/>
            </p:cNvSpPr>
            <p:nvPr/>
          </p:nvSpPr>
          <p:spPr bwMode="auto">
            <a:xfrm flipH="1">
              <a:off x="3061" y="3877"/>
              <a:ext cx="54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54" name="Line 13">
              <a:extLst>
                <a:ext uri="{FF2B5EF4-FFF2-40B4-BE49-F238E27FC236}">
                  <a16:creationId xmlns:a16="http://schemas.microsoft.com/office/drawing/2014/main" id="{63392F0C-1F22-4E3F-9575-6DE742A2F3E9}"/>
                </a:ext>
              </a:extLst>
            </p:cNvPr>
            <p:cNvSpPr>
              <a:spLocks noChangeShapeType="1"/>
            </p:cNvSpPr>
            <p:nvPr/>
          </p:nvSpPr>
          <p:spPr bwMode="auto">
            <a:xfrm flipV="1">
              <a:off x="3061" y="2659"/>
              <a:ext cx="0" cy="12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55" name="Line 12">
              <a:extLst>
                <a:ext uri="{FF2B5EF4-FFF2-40B4-BE49-F238E27FC236}">
                  <a16:creationId xmlns:a16="http://schemas.microsoft.com/office/drawing/2014/main" id="{6CB221DE-C5D2-4FDA-B4F5-42CA806A82AE}"/>
                </a:ext>
              </a:extLst>
            </p:cNvPr>
            <p:cNvSpPr>
              <a:spLocks noChangeShapeType="1"/>
            </p:cNvSpPr>
            <p:nvPr/>
          </p:nvSpPr>
          <p:spPr bwMode="auto">
            <a:xfrm flipH="1">
              <a:off x="3061" y="2659"/>
              <a:ext cx="54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sp>
          <p:nvSpPr>
            <p:cNvPr id="56" name="Line 11">
              <a:extLst>
                <a:ext uri="{FF2B5EF4-FFF2-40B4-BE49-F238E27FC236}">
                  <a16:creationId xmlns:a16="http://schemas.microsoft.com/office/drawing/2014/main" id="{F99251AD-849A-4E71-A31F-4C94AA9F8737}"/>
                </a:ext>
              </a:extLst>
            </p:cNvPr>
            <p:cNvSpPr>
              <a:spLocks noChangeShapeType="1"/>
            </p:cNvSpPr>
            <p:nvPr/>
          </p:nvSpPr>
          <p:spPr bwMode="auto">
            <a:xfrm flipV="1">
              <a:off x="3061" y="3162"/>
              <a:ext cx="0" cy="493"/>
            </a:xfrm>
            <a:prstGeom prst="line">
              <a:avLst/>
            </a:prstGeom>
            <a:noFill/>
            <a:ln w="9525">
              <a:solidFill>
                <a:srgbClr val="000000"/>
              </a:solidFill>
              <a:round/>
              <a:headEnd/>
              <a:tailEnd type="stealth" w="lg" len="lg"/>
            </a:ln>
            <a:extLst>
              <a:ext uri="{909E8E84-426E-40DD-AFC4-6F175D3DCCD1}">
                <a14:hiddenFill xmlns:a14="http://schemas.microsoft.com/office/drawing/2010/main">
                  <a:noFill/>
                </a14:hiddenFill>
              </a:ext>
            </a:extLst>
          </p:spPr>
          <p:txBody>
            <a:bodyPr/>
            <a:lstStyle/>
            <a:p>
              <a:endParaRPr lang="fr-FR" sz="4400"/>
            </a:p>
          </p:txBody>
        </p:sp>
        <p:sp>
          <p:nvSpPr>
            <p:cNvPr id="57" name="Text Box 10">
              <a:extLst>
                <a:ext uri="{FF2B5EF4-FFF2-40B4-BE49-F238E27FC236}">
                  <a16:creationId xmlns:a16="http://schemas.microsoft.com/office/drawing/2014/main" id="{7D266BC1-6BE8-4182-92F3-4752BC2C079D}"/>
                </a:ext>
              </a:extLst>
            </p:cNvPr>
            <p:cNvSpPr txBox="1">
              <a:spLocks noChangeArrowheads="1"/>
            </p:cNvSpPr>
            <p:nvPr/>
          </p:nvSpPr>
          <p:spPr bwMode="auto">
            <a:xfrm>
              <a:off x="3780" y="2819"/>
              <a:ext cx="1368" cy="157"/>
            </a:xfrm>
            <a:prstGeom prst="rect">
              <a:avLst/>
            </a:prstGeom>
            <a:solidFill>
              <a:srgbClr val="FFFFFF"/>
            </a:solidFill>
            <a:ln w="9525">
              <a:solidFill>
                <a:srgbClr val="000000"/>
              </a:solidFill>
              <a:miter lim="800000"/>
              <a:headEnd/>
              <a:tailEnd/>
            </a:ln>
          </p:spPr>
          <p:txBody>
            <a:bodyPr/>
            <a:lstStyle/>
            <a:p>
              <a:r>
                <a:rPr lang="fr-FR" altLang="fr-FR" sz="1600" dirty="0">
                  <a:latin typeface="Arial" panose="020B0604020202020204" pitchFamily="34" charset="0"/>
                  <a:cs typeface="Times New Roman" panose="02020603050405020304" pitchFamily="18" charset="0"/>
                </a:rPr>
                <a:t>Acquisition globale des entrées</a:t>
              </a:r>
              <a:endParaRPr lang="fr-FR" altLang="fr-FR" sz="4400" dirty="0">
                <a:latin typeface="Arial" panose="020B0604020202020204" pitchFamily="34" charset="0"/>
              </a:endParaRPr>
            </a:p>
          </p:txBody>
        </p:sp>
        <p:sp>
          <p:nvSpPr>
            <p:cNvPr id="58" name="Line 9">
              <a:extLst>
                <a:ext uri="{FF2B5EF4-FFF2-40B4-BE49-F238E27FC236}">
                  <a16:creationId xmlns:a16="http://schemas.microsoft.com/office/drawing/2014/main" id="{73A94E88-A347-49EB-B639-BD5A30C4C994}"/>
                </a:ext>
              </a:extLst>
            </p:cNvPr>
            <p:cNvSpPr>
              <a:spLocks noChangeShapeType="1"/>
            </p:cNvSpPr>
            <p:nvPr/>
          </p:nvSpPr>
          <p:spPr bwMode="auto">
            <a:xfrm>
              <a:off x="3701" y="2894"/>
              <a:ext cx="7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400"/>
            </a:p>
          </p:txBody>
        </p:sp>
      </p:grpSp>
      <p:grpSp>
        <p:nvGrpSpPr>
          <p:cNvPr id="68" name="Group 130">
            <a:extLst>
              <a:ext uri="{FF2B5EF4-FFF2-40B4-BE49-F238E27FC236}">
                <a16:creationId xmlns:a16="http://schemas.microsoft.com/office/drawing/2014/main" id="{13D4CD1C-8D84-4D6E-9542-8D41F11C0C0A}"/>
              </a:ext>
            </a:extLst>
          </p:cNvPr>
          <p:cNvGrpSpPr>
            <a:grpSpLocks/>
          </p:cNvGrpSpPr>
          <p:nvPr/>
        </p:nvGrpSpPr>
        <p:grpSpPr bwMode="auto">
          <a:xfrm>
            <a:off x="5452056" y="4827102"/>
            <a:ext cx="3200400" cy="1524000"/>
            <a:chOff x="1776" y="1968"/>
            <a:chExt cx="2016" cy="960"/>
          </a:xfrm>
        </p:grpSpPr>
        <p:sp>
          <p:nvSpPr>
            <p:cNvPr id="69" name="Line 103">
              <a:extLst>
                <a:ext uri="{FF2B5EF4-FFF2-40B4-BE49-F238E27FC236}">
                  <a16:creationId xmlns:a16="http://schemas.microsoft.com/office/drawing/2014/main" id="{C0345ECF-C732-465F-8E30-9C565B929F87}"/>
                </a:ext>
              </a:extLst>
            </p:cNvPr>
            <p:cNvSpPr>
              <a:spLocks noChangeShapeType="1"/>
            </p:cNvSpPr>
            <p:nvPr/>
          </p:nvSpPr>
          <p:spPr bwMode="auto">
            <a:xfrm>
              <a:off x="3792" y="2544"/>
              <a:ext cx="0" cy="38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70" name="Rectangle 90">
              <a:extLst>
                <a:ext uri="{FF2B5EF4-FFF2-40B4-BE49-F238E27FC236}">
                  <a16:creationId xmlns:a16="http://schemas.microsoft.com/office/drawing/2014/main" id="{A3665ED9-FA73-4E99-AE76-A7D9398A32CE}"/>
                </a:ext>
              </a:extLst>
            </p:cNvPr>
            <p:cNvSpPr>
              <a:spLocks noChangeArrowheads="1"/>
            </p:cNvSpPr>
            <p:nvPr/>
          </p:nvSpPr>
          <p:spPr bwMode="auto">
            <a:xfrm>
              <a:off x="1776" y="1968"/>
              <a:ext cx="336"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E</a:t>
              </a:r>
            </a:p>
          </p:txBody>
        </p:sp>
        <p:sp>
          <p:nvSpPr>
            <p:cNvPr id="71" name="Rectangle 91">
              <a:extLst>
                <a:ext uri="{FF2B5EF4-FFF2-40B4-BE49-F238E27FC236}">
                  <a16:creationId xmlns:a16="http://schemas.microsoft.com/office/drawing/2014/main" id="{04A4FEA2-4D6E-4B9C-8409-92B5B352691C}"/>
                </a:ext>
              </a:extLst>
            </p:cNvPr>
            <p:cNvSpPr>
              <a:spLocks noChangeArrowheads="1"/>
            </p:cNvSpPr>
            <p:nvPr/>
          </p:nvSpPr>
          <p:spPr bwMode="auto">
            <a:xfrm>
              <a:off x="2112" y="1968"/>
              <a:ext cx="384"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T</a:t>
              </a:r>
            </a:p>
          </p:txBody>
        </p:sp>
        <p:sp>
          <p:nvSpPr>
            <p:cNvPr id="72" name="Rectangle 92">
              <a:extLst>
                <a:ext uri="{FF2B5EF4-FFF2-40B4-BE49-F238E27FC236}">
                  <a16:creationId xmlns:a16="http://schemas.microsoft.com/office/drawing/2014/main" id="{DA20BBD1-E834-406E-903E-1A81F075506A}"/>
                </a:ext>
              </a:extLst>
            </p:cNvPr>
            <p:cNvSpPr>
              <a:spLocks noChangeArrowheads="1"/>
            </p:cNvSpPr>
            <p:nvPr/>
          </p:nvSpPr>
          <p:spPr bwMode="auto">
            <a:xfrm>
              <a:off x="2496" y="1968"/>
              <a:ext cx="288"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S</a:t>
              </a:r>
            </a:p>
          </p:txBody>
        </p:sp>
        <p:sp>
          <p:nvSpPr>
            <p:cNvPr id="73" name="Rectangle 93">
              <a:extLst>
                <a:ext uri="{FF2B5EF4-FFF2-40B4-BE49-F238E27FC236}">
                  <a16:creationId xmlns:a16="http://schemas.microsoft.com/office/drawing/2014/main" id="{9F446CAD-4575-4F0C-B1E4-DDF153474EC0}"/>
                </a:ext>
              </a:extLst>
            </p:cNvPr>
            <p:cNvSpPr>
              <a:spLocks noChangeArrowheads="1"/>
            </p:cNvSpPr>
            <p:nvPr/>
          </p:nvSpPr>
          <p:spPr bwMode="auto">
            <a:xfrm>
              <a:off x="2784" y="1968"/>
              <a:ext cx="336"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E</a:t>
              </a:r>
            </a:p>
          </p:txBody>
        </p:sp>
        <p:sp>
          <p:nvSpPr>
            <p:cNvPr id="74" name="Rectangle 94">
              <a:extLst>
                <a:ext uri="{FF2B5EF4-FFF2-40B4-BE49-F238E27FC236}">
                  <a16:creationId xmlns:a16="http://schemas.microsoft.com/office/drawing/2014/main" id="{79CEDF62-9012-4AFD-BBC4-16AD3CB0FDD1}"/>
                </a:ext>
              </a:extLst>
            </p:cNvPr>
            <p:cNvSpPr>
              <a:spLocks noChangeArrowheads="1"/>
            </p:cNvSpPr>
            <p:nvPr/>
          </p:nvSpPr>
          <p:spPr bwMode="auto">
            <a:xfrm>
              <a:off x="3120" y="1968"/>
              <a:ext cx="384"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T</a:t>
              </a:r>
            </a:p>
          </p:txBody>
        </p:sp>
        <p:sp>
          <p:nvSpPr>
            <p:cNvPr id="75" name="Rectangle 95">
              <a:extLst>
                <a:ext uri="{FF2B5EF4-FFF2-40B4-BE49-F238E27FC236}">
                  <a16:creationId xmlns:a16="http://schemas.microsoft.com/office/drawing/2014/main" id="{9DC1EFB1-6EFC-4CCA-8FF9-D6C0D94E175C}"/>
                </a:ext>
              </a:extLst>
            </p:cNvPr>
            <p:cNvSpPr>
              <a:spLocks noChangeArrowheads="1"/>
            </p:cNvSpPr>
            <p:nvPr/>
          </p:nvSpPr>
          <p:spPr bwMode="auto">
            <a:xfrm>
              <a:off x="3504" y="1968"/>
              <a:ext cx="288" cy="576"/>
            </a:xfrm>
            <a:prstGeom prst="rect">
              <a:avLst/>
            </a:prstGeom>
            <a:solidFill>
              <a:srgbClr val="F8F8F8"/>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S</a:t>
              </a:r>
            </a:p>
          </p:txBody>
        </p:sp>
        <p:sp>
          <p:nvSpPr>
            <p:cNvPr id="76" name="Line 112">
              <a:extLst>
                <a:ext uri="{FF2B5EF4-FFF2-40B4-BE49-F238E27FC236}">
                  <a16:creationId xmlns:a16="http://schemas.microsoft.com/office/drawing/2014/main" id="{0A9E47D1-F4AD-4331-93D7-2766DC2B9EA8}"/>
                </a:ext>
              </a:extLst>
            </p:cNvPr>
            <p:cNvSpPr>
              <a:spLocks noChangeShapeType="1"/>
            </p:cNvSpPr>
            <p:nvPr/>
          </p:nvSpPr>
          <p:spPr bwMode="auto">
            <a:xfrm>
              <a:off x="2160" y="2688"/>
              <a:ext cx="1632" cy="1"/>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Tree>
    <p:extLst>
      <p:ext uri="{BB962C8B-B14F-4D97-AF65-F5344CB8AC3E}">
        <p14:creationId xmlns:p14="http://schemas.microsoft.com/office/powerpoint/2010/main" val="4221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35"/>
                                        </p:tgtEl>
                                        <p:attrNameLst>
                                          <p:attrName>style.visibility</p:attrName>
                                        </p:attrNameLst>
                                      </p:cBhvr>
                                      <p:to>
                                        <p:strVal val="visible"/>
                                      </p:to>
                                    </p:set>
                                  </p:childTnLst>
                                </p:cTn>
                              </p:par>
                            </p:childTnLst>
                          </p:cTn>
                        </p:par>
                        <p:par>
                          <p:cTn id="7" fill="hold">
                            <p:stCondLst>
                              <p:cond delay="24601"/>
                            </p:stCondLst>
                            <p:childTnLst>
                              <p:par>
                                <p:cTn id="8" presetID="22" presetClass="entr" presetSubtype="1" fill="hold" nodeType="after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up)">
                                      <p:cBhvr>
                                        <p:cTn id="10" dur="2000"/>
                                        <p:tgtEl>
                                          <p:spTgt spid="36"/>
                                        </p:tgtEl>
                                      </p:cBhvr>
                                    </p:animEffect>
                                  </p:childTnLst>
                                </p:cTn>
                              </p:par>
                            </p:childTnLst>
                          </p:cTn>
                        </p:par>
                        <p:par>
                          <p:cTn id="11" fill="hold">
                            <p:stCondLst>
                              <p:cond delay="26601"/>
                            </p:stCondLst>
                            <p:childTnLst>
                              <p:par>
                                <p:cTn id="12" presetID="2" presetClass="entr" presetSubtype="4" fill="hold" nodeType="afterEffect">
                                  <p:stCondLst>
                                    <p:cond delay="0"/>
                                  </p:stCondLst>
                                  <p:childTnLst>
                                    <p:set>
                                      <p:cBhvr>
                                        <p:cTn id="13" dur="1" fill="hold">
                                          <p:stCondLst>
                                            <p:cond delay="0"/>
                                          </p:stCondLst>
                                        </p:cTn>
                                        <p:tgtEl>
                                          <p:spTgt spid="68"/>
                                        </p:tgtEl>
                                        <p:attrNameLst>
                                          <p:attrName>style.visibility</p:attrName>
                                        </p:attrNameLst>
                                      </p:cBhvr>
                                      <p:to>
                                        <p:strVal val="visible"/>
                                      </p:to>
                                    </p:set>
                                    <p:anim calcmode="lin" valueType="num">
                                      <p:cBhvr additive="base">
                                        <p:cTn id="14" dur="500" fill="hold"/>
                                        <p:tgtEl>
                                          <p:spTgt spid="68"/>
                                        </p:tgtEl>
                                        <p:attrNameLst>
                                          <p:attrName>ppt_x</p:attrName>
                                        </p:attrNameLst>
                                      </p:cBhvr>
                                      <p:tavLst>
                                        <p:tav tm="0">
                                          <p:val>
                                            <p:strVal val="#ppt_x"/>
                                          </p:val>
                                        </p:tav>
                                        <p:tav tm="100000">
                                          <p:val>
                                            <p:strVal val="#ppt_x"/>
                                          </p:val>
                                        </p:tav>
                                      </p:tavLst>
                                    </p:anim>
                                    <p:anim calcmode="lin" valueType="num">
                                      <p:cBhvr additive="base">
                                        <p:cTn id="15"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Traitement numérique cyclique asynchrone</a:t>
            </a:r>
          </a:p>
        </p:txBody>
      </p:sp>
      <p:sp>
        <p:nvSpPr>
          <p:cNvPr id="67" name="Rectangle 32">
            <a:extLst>
              <a:ext uri="{FF2B5EF4-FFF2-40B4-BE49-F238E27FC236}">
                <a16:creationId xmlns:a16="http://schemas.microsoft.com/office/drawing/2014/main" id="{AAFA8443-BFE9-4829-BFBA-BC943A1600E3}"/>
              </a:ext>
            </a:extLst>
          </p:cNvPr>
          <p:cNvSpPr>
            <a:spLocks noChangeArrowheads="1"/>
          </p:cNvSpPr>
          <p:nvPr/>
        </p:nvSpPr>
        <p:spPr bwMode="auto">
          <a:xfrm>
            <a:off x="91190" y="681989"/>
            <a:ext cx="7850188"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31775">
              <a:tabLst>
                <a:tab pos="449263" algn="r"/>
              </a:tabLst>
              <a:defRPr>
                <a:solidFill>
                  <a:schemeClr val="tx1"/>
                </a:solidFill>
                <a:latin typeface="Arial" panose="020B0604020202020204" pitchFamily="34" charset="0"/>
              </a:defRPr>
            </a:lvl1pPr>
            <a:lvl2pPr>
              <a:tabLst>
                <a:tab pos="449263" algn="r"/>
              </a:tabLst>
              <a:defRPr>
                <a:solidFill>
                  <a:schemeClr val="tx1"/>
                </a:solidFill>
                <a:latin typeface="Arial" panose="020B0604020202020204" pitchFamily="34" charset="0"/>
              </a:defRPr>
            </a:lvl2pPr>
            <a:lvl3pPr>
              <a:tabLst>
                <a:tab pos="449263" algn="r"/>
              </a:tabLst>
              <a:defRPr>
                <a:solidFill>
                  <a:schemeClr val="tx1"/>
                </a:solidFill>
                <a:latin typeface="Arial" panose="020B0604020202020204" pitchFamily="34" charset="0"/>
              </a:defRPr>
            </a:lvl3pPr>
            <a:lvl4pPr>
              <a:tabLst>
                <a:tab pos="449263" algn="r"/>
              </a:tabLst>
              <a:defRPr>
                <a:solidFill>
                  <a:schemeClr val="tx1"/>
                </a:solidFill>
                <a:latin typeface="Arial" panose="020B0604020202020204" pitchFamily="34" charset="0"/>
              </a:defRPr>
            </a:lvl4pPr>
            <a:lvl5pPr>
              <a:tabLst>
                <a:tab pos="449263" algn="r"/>
              </a:tabLst>
              <a:defRPr>
                <a:solidFill>
                  <a:schemeClr val="tx1"/>
                </a:solidFill>
                <a:latin typeface="Arial" panose="020B0604020202020204" pitchFamily="34" charset="0"/>
              </a:defRPr>
            </a:lvl5pPr>
            <a:lvl6pPr fontAlgn="base">
              <a:spcBef>
                <a:spcPct val="0"/>
              </a:spcBef>
              <a:spcAft>
                <a:spcPct val="0"/>
              </a:spcAft>
              <a:tabLst>
                <a:tab pos="449263" algn="r"/>
              </a:tabLst>
              <a:defRPr>
                <a:solidFill>
                  <a:schemeClr val="tx1"/>
                </a:solidFill>
                <a:latin typeface="Arial" panose="020B0604020202020204" pitchFamily="34" charset="0"/>
              </a:defRPr>
            </a:lvl6pPr>
            <a:lvl7pPr fontAlgn="base">
              <a:spcBef>
                <a:spcPct val="0"/>
              </a:spcBef>
              <a:spcAft>
                <a:spcPct val="0"/>
              </a:spcAft>
              <a:tabLst>
                <a:tab pos="449263" algn="r"/>
              </a:tabLst>
              <a:defRPr>
                <a:solidFill>
                  <a:schemeClr val="tx1"/>
                </a:solidFill>
                <a:latin typeface="Arial" panose="020B0604020202020204" pitchFamily="34" charset="0"/>
              </a:defRPr>
            </a:lvl7pPr>
            <a:lvl8pPr fontAlgn="base">
              <a:spcBef>
                <a:spcPct val="0"/>
              </a:spcBef>
              <a:spcAft>
                <a:spcPct val="0"/>
              </a:spcAft>
              <a:tabLst>
                <a:tab pos="449263" algn="r"/>
              </a:tabLst>
              <a:defRPr>
                <a:solidFill>
                  <a:schemeClr val="tx1"/>
                </a:solidFill>
                <a:latin typeface="Arial" panose="020B0604020202020204" pitchFamily="34" charset="0"/>
              </a:defRPr>
            </a:lvl8pPr>
            <a:lvl9pPr fontAlgn="base">
              <a:spcBef>
                <a:spcPct val="0"/>
              </a:spcBef>
              <a:spcAft>
                <a:spcPct val="0"/>
              </a:spcAft>
              <a:tabLst>
                <a:tab pos="449263" algn="r"/>
              </a:tabLst>
              <a:defRPr>
                <a:solidFill>
                  <a:schemeClr val="tx1"/>
                </a:solidFill>
                <a:latin typeface="Arial" panose="020B0604020202020204" pitchFamily="34" charset="0"/>
              </a:defRPr>
            </a:lvl9pPr>
          </a:lstStyle>
          <a:p>
            <a:pPr algn="just"/>
            <a:endParaRPr lang="fr-FR" altLang="fr-FR" dirty="0">
              <a:latin typeface="Comic Sans MS" panose="030F0702030302020204" pitchFamily="66" charset="0"/>
              <a:cs typeface="Times New Roman" panose="02020603050405020304" pitchFamily="18" charset="0"/>
            </a:endParaRPr>
          </a:p>
          <a:p>
            <a:pPr marL="342900" indent="-342900" algn="just">
              <a:buFont typeface="Arial" panose="020B0604020202020204" pitchFamily="34" charset="0"/>
              <a:buChar char="•"/>
            </a:pPr>
            <a:r>
              <a:rPr lang="fr-FR" altLang="fr-FR" dirty="0">
                <a:latin typeface="Comic Sans MS" panose="030F0702030302020204" pitchFamily="66" charset="0"/>
                <a:cs typeface="Times New Roman" panose="02020603050405020304" pitchFamily="18" charset="0"/>
              </a:rPr>
              <a:t>asynchronisme du traitement : l’asynchronisme fait référence à l'enchaînement des cycles de traitement :</a:t>
            </a:r>
          </a:p>
          <a:p>
            <a:pPr marL="800100" lvl="1" indent="-342900" algn="just">
              <a:buFont typeface="Arial" panose="020B0604020202020204" pitchFamily="34" charset="0"/>
              <a:buChar char="•"/>
            </a:pPr>
            <a:r>
              <a:rPr lang="fr-FR" altLang="fr-FR" dirty="0">
                <a:latin typeface="Comic Sans MS" panose="030F0702030302020204" pitchFamily="66" charset="0"/>
                <a:cs typeface="Times New Roman" panose="02020603050405020304" pitchFamily="18" charset="0"/>
              </a:rPr>
              <a:t>un nouveau cycle débute dès le précédent terminé, c'est-à-dire qu'à une affectation des sorties succède, sans temps d'arrêt, l'acquisition des entrées pour le cycle suivant.</a:t>
            </a:r>
          </a:p>
          <a:p>
            <a:pPr lvl="1" algn="just"/>
            <a:endParaRPr lang="fr-FR" altLang="fr-FR" dirty="0">
              <a:latin typeface="Comic Sans MS" panose="030F0702030302020204" pitchFamily="66" charset="0"/>
            </a:endParaRPr>
          </a:p>
          <a:p>
            <a:pPr algn="just" eaLnBrk="0" hangingPunct="0"/>
            <a:r>
              <a:rPr lang="fr-FR" altLang="fr-FR" dirty="0">
                <a:latin typeface="Comic Sans MS" panose="030F0702030302020204" pitchFamily="66" charset="0"/>
                <a:cs typeface="Times New Roman" panose="02020603050405020304" pitchFamily="18" charset="0"/>
              </a:rPr>
              <a:t>On constate que le temps de cycle est variable.</a:t>
            </a:r>
            <a:endParaRPr lang="fr-FR" altLang="fr-FR" dirty="0">
              <a:latin typeface="Comic Sans MS" panose="030F0702030302020204" pitchFamily="66" charset="0"/>
            </a:endParaRPr>
          </a:p>
          <a:p>
            <a:pPr algn="just" eaLnBrk="0" hangingPunct="0"/>
            <a:endParaRPr lang="fr-FR" altLang="fr-FR" dirty="0">
              <a:latin typeface="Comic Sans MS" panose="030F0702030302020204" pitchFamily="66" charset="0"/>
            </a:endParaRPr>
          </a:p>
        </p:txBody>
      </p:sp>
      <p:grpSp>
        <p:nvGrpSpPr>
          <p:cNvPr id="68" name="Group 8">
            <a:extLst>
              <a:ext uri="{FF2B5EF4-FFF2-40B4-BE49-F238E27FC236}">
                <a16:creationId xmlns:a16="http://schemas.microsoft.com/office/drawing/2014/main" id="{E6BEB881-F845-41FE-8492-B415342411B3}"/>
              </a:ext>
            </a:extLst>
          </p:cNvPr>
          <p:cNvGrpSpPr>
            <a:grpSpLocks/>
          </p:cNvGrpSpPr>
          <p:nvPr/>
        </p:nvGrpSpPr>
        <p:grpSpPr bwMode="auto">
          <a:xfrm>
            <a:off x="268618" y="4688699"/>
            <a:ext cx="8479467" cy="1404597"/>
            <a:chOff x="864" y="3168"/>
            <a:chExt cx="10080" cy="1440"/>
          </a:xfrm>
        </p:grpSpPr>
        <p:sp>
          <p:nvSpPr>
            <p:cNvPr id="69" name="Rectangle 31">
              <a:extLst>
                <a:ext uri="{FF2B5EF4-FFF2-40B4-BE49-F238E27FC236}">
                  <a16:creationId xmlns:a16="http://schemas.microsoft.com/office/drawing/2014/main" id="{5A10DF93-8F65-434E-9B24-347392DBFF47}"/>
                </a:ext>
              </a:extLst>
            </p:cNvPr>
            <p:cNvSpPr>
              <a:spLocks noChangeArrowheads="1"/>
            </p:cNvSpPr>
            <p:nvPr/>
          </p:nvSpPr>
          <p:spPr bwMode="auto">
            <a:xfrm>
              <a:off x="1296" y="3168"/>
              <a:ext cx="576"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a:t>
              </a:r>
              <a:endParaRPr lang="fr-FR" altLang="fr-FR" sz="4000">
                <a:latin typeface="Arial" panose="020B0604020202020204" pitchFamily="34" charset="0"/>
              </a:endParaRPr>
            </a:p>
          </p:txBody>
        </p:sp>
        <p:sp>
          <p:nvSpPr>
            <p:cNvPr id="70" name="Rectangle 30">
              <a:extLst>
                <a:ext uri="{FF2B5EF4-FFF2-40B4-BE49-F238E27FC236}">
                  <a16:creationId xmlns:a16="http://schemas.microsoft.com/office/drawing/2014/main" id="{E94B608B-555C-4776-8CC0-6B9421702F7B}"/>
                </a:ext>
              </a:extLst>
            </p:cNvPr>
            <p:cNvSpPr>
              <a:spLocks noChangeArrowheads="1"/>
            </p:cNvSpPr>
            <p:nvPr/>
          </p:nvSpPr>
          <p:spPr bwMode="auto">
            <a:xfrm>
              <a:off x="1872" y="3168"/>
              <a:ext cx="1728" cy="720"/>
            </a:xfrm>
            <a:prstGeom prst="rect">
              <a:avLst/>
            </a:prstGeom>
            <a:solidFill>
              <a:srgbClr val="92D05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Exécution traitement (n-1)</a:t>
              </a:r>
              <a:endParaRPr lang="fr-FR" altLang="fr-FR" sz="4000">
                <a:latin typeface="Arial" panose="020B0604020202020204" pitchFamily="34" charset="0"/>
              </a:endParaRPr>
            </a:p>
          </p:txBody>
        </p:sp>
        <p:sp>
          <p:nvSpPr>
            <p:cNvPr id="71" name="Rectangle 29">
              <a:extLst>
                <a:ext uri="{FF2B5EF4-FFF2-40B4-BE49-F238E27FC236}">
                  <a16:creationId xmlns:a16="http://schemas.microsoft.com/office/drawing/2014/main" id="{1B1D2F3B-CB64-4307-BD0C-B7DAA609E406}"/>
                </a:ext>
              </a:extLst>
            </p:cNvPr>
            <p:cNvSpPr>
              <a:spLocks noChangeArrowheads="1"/>
            </p:cNvSpPr>
            <p:nvPr/>
          </p:nvSpPr>
          <p:spPr bwMode="auto">
            <a:xfrm>
              <a:off x="3600" y="3168"/>
              <a:ext cx="576"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S</a:t>
              </a:r>
              <a:endParaRPr lang="fr-FR" altLang="fr-FR" sz="4000">
                <a:latin typeface="Arial" panose="020B0604020202020204" pitchFamily="34" charset="0"/>
              </a:endParaRPr>
            </a:p>
          </p:txBody>
        </p:sp>
        <p:sp>
          <p:nvSpPr>
            <p:cNvPr id="72" name="Line 28">
              <a:extLst>
                <a:ext uri="{FF2B5EF4-FFF2-40B4-BE49-F238E27FC236}">
                  <a16:creationId xmlns:a16="http://schemas.microsoft.com/office/drawing/2014/main" id="{A629C74E-9469-4502-B6DB-DE9395DDCDB5}"/>
                </a:ext>
              </a:extLst>
            </p:cNvPr>
            <p:cNvSpPr>
              <a:spLocks noChangeShapeType="1"/>
            </p:cNvSpPr>
            <p:nvPr/>
          </p:nvSpPr>
          <p:spPr bwMode="auto">
            <a:xfrm>
              <a:off x="864" y="3168"/>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73" name="Line 27">
              <a:extLst>
                <a:ext uri="{FF2B5EF4-FFF2-40B4-BE49-F238E27FC236}">
                  <a16:creationId xmlns:a16="http://schemas.microsoft.com/office/drawing/2014/main" id="{AD447C07-A27C-4405-BDE1-2B33578DE162}"/>
                </a:ext>
              </a:extLst>
            </p:cNvPr>
            <p:cNvSpPr>
              <a:spLocks noChangeShapeType="1"/>
            </p:cNvSpPr>
            <p:nvPr/>
          </p:nvSpPr>
          <p:spPr bwMode="auto">
            <a:xfrm>
              <a:off x="864" y="3888"/>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74" name="Rectangle 26">
              <a:extLst>
                <a:ext uri="{FF2B5EF4-FFF2-40B4-BE49-F238E27FC236}">
                  <a16:creationId xmlns:a16="http://schemas.microsoft.com/office/drawing/2014/main" id="{2C7B6609-D577-4683-BECF-A464A152C184}"/>
                </a:ext>
              </a:extLst>
            </p:cNvPr>
            <p:cNvSpPr>
              <a:spLocks noChangeArrowheads="1"/>
            </p:cNvSpPr>
            <p:nvPr/>
          </p:nvSpPr>
          <p:spPr bwMode="auto">
            <a:xfrm>
              <a:off x="4176" y="3168"/>
              <a:ext cx="576"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a:t>
              </a:r>
              <a:endParaRPr lang="fr-FR" altLang="fr-FR" sz="4000">
                <a:latin typeface="Arial" panose="020B0604020202020204" pitchFamily="34" charset="0"/>
              </a:endParaRPr>
            </a:p>
          </p:txBody>
        </p:sp>
        <p:sp>
          <p:nvSpPr>
            <p:cNvPr id="75" name="Rectangle 25">
              <a:extLst>
                <a:ext uri="{FF2B5EF4-FFF2-40B4-BE49-F238E27FC236}">
                  <a16:creationId xmlns:a16="http://schemas.microsoft.com/office/drawing/2014/main" id="{E1637834-F85F-4DBC-A4B9-A619006DDC38}"/>
                </a:ext>
              </a:extLst>
            </p:cNvPr>
            <p:cNvSpPr>
              <a:spLocks noChangeArrowheads="1"/>
            </p:cNvSpPr>
            <p:nvPr/>
          </p:nvSpPr>
          <p:spPr bwMode="auto">
            <a:xfrm>
              <a:off x="6768" y="3168"/>
              <a:ext cx="576"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a:t>
              </a:r>
              <a:endParaRPr lang="fr-FR" altLang="fr-FR" sz="4000">
                <a:latin typeface="Arial" panose="020B0604020202020204" pitchFamily="34" charset="0"/>
              </a:endParaRPr>
            </a:p>
          </p:txBody>
        </p:sp>
        <p:sp>
          <p:nvSpPr>
            <p:cNvPr id="76" name="Rectangle 24">
              <a:extLst>
                <a:ext uri="{FF2B5EF4-FFF2-40B4-BE49-F238E27FC236}">
                  <a16:creationId xmlns:a16="http://schemas.microsoft.com/office/drawing/2014/main" id="{69D99C0A-976A-411F-A04F-A76F5131AC9B}"/>
                </a:ext>
              </a:extLst>
            </p:cNvPr>
            <p:cNvSpPr>
              <a:spLocks noChangeArrowheads="1"/>
            </p:cNvSpPr>
            <p:nvPr/>
          </p:nvSpPr>
          <p:spPr bwMode="auto">
            <a:xfrm>
              <a:off x="6192" y="3168"/>
              <a:ext cx="576"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S</a:t>
              </a:r>
              <a:endParaRPr lang="fr-FR" altLang="fr-FR" sz="4000">
                <a:latin typeface="Arial" panose="020B0604020202020204" pitchFamily="34" charset="0"/>
              </a:endParaRPr>
            </a:p>
          </p:txBody>
        </p:sp>
        <p:sp>
          <p:nvSpPr>
            <p:cNvPr id="77" name="Rectangle 23">
              <a:extLst>
                <a:ext uri="{FF2B5EF4-FFF2-40B4-BE49-F238E27FC236}">
                  <a16:creationId xmlns:a16="http://schemas.microsoft.com/office/drawing/2014/main" id="{1C5288A9-BFC2-4216-A850-B8808183656A}"/>
                </a:ext>
              </a:extLst>
            </p:cNvPr>
            <p:cNvSpPr>
              <a:spLocks noChangeArrowheads="1"/>
            </p:cNvSpPr>
            <p:nvPr/>
          </p:nvSpPr>
          <p:spPr bwMode="auto">
            <a:xfrm>
              <a:off x="9936" y="3168"/>
              <a:ext cx="576"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S</a:t>
              </a:r>
              <a:endParaRPr lang="fr-FR" altLang="fr-FR" sz="4000">
                <a:latin typeface="Arial" panose="020B0604020202020204" pitchFamily="34" charset="0"/>
              </a:endParaRPr>
            </a:p>
          </p:txBody>
        </p:sp>
        <p:sp>
          <p:nvSpPr>
            <p:cNvPr id="78" name="Rectangle 22">
              <a:extLst>
                <a:ext uri="{FF2B5EF4-FFF2-40B4-BE49-F238E27FC236}">
                  <a16:creationId xmlns:a16="http://schemas.microsoft.com/office/drawing/2014/main" id="{6BFAF933-97A6-4585-9B28-B97F80998BAB}"/>
                </a:ext>
              </a:extLst>
            </p:cNvPr>
            <p:cNvSpPr>
              <a:spLocks noChangeArrowheads="1"/>
            </p:cNvSpPr>
            <p:nvPr/>
          </p:nvSpPr>
          <p:spPr bwMode="auto">
            <a:xfrm>
              <a:off x="4752" y="3168"/>
              <a:ext cx="1440" cy="720"/>
            </a:xfrm>
            <a:prstGeom prst="rect">
              <a:avLst/>
            </a:prstGeom>
            <a:solidFill>
              <a:srgbClr val="92D050"/>
            </a:solidFill>
            <a:ln w="9525">
              <a:solidFill>
                <a:srgbClr val="000000"/>
              </a:solidFill>
              <a:miter lim="800000"/>
              <a:headEnd/>
              <a:tailEnd/>
            </a:ln>
          </p:spPr>
          <p:txBody>
            <a:bodyPr/>
            <a:lstStyle/>
            <a:p>
              <a:r>
                <a:rPr lang="fr-FR" altLang="fr-FR" sz="1400" dirty="0">
                  <a:latin typeface="Arial" panose="020B0604020202020204" pitchFamily="34" charset="0"/>
                  <a:cs typeface="Times New Roman" panose="02020603050405020304" pitchFamily="18" charset="0"/>
                </a:rPr>
                <a:t>Exécution traitement n</a:t>
              </a:r>
              <a:endParaRPr lang="fr-FR" altLang="fr-FR" sz="4000" dirty="0">
                <a:latin typeface="Arial" panose="020B0604020202020204" pitchFamily="34" charset="0"/>
              </a:endParaRPr>
            </a:p>
          </p:txBody>
        </p:sp>
        <p:sp>
          <p:nvSpPr>
            <p:cNvPr id="79" name="Rectangle 21">
              <a:extLst>
                <a:ext uri="{FF2B5EF4-FFF2-40B4-BE49-F238E27FC236}">
                  <a16:creationId xmlns:a16="http://schemas.microsoft.com/office/drawing/2014/main" id="{AB43DE12-CCBE-4551-8A25-5565DF80A7A5}"/>
                </a:ext>
              </a:extLst>
            </p:cNvPr>
            <p:cNvSpPr>
              <a:spLocks noChangeArrowheads="1"/>
            </p:cNvSpPr>
            <p:nvPr/>
          </p:nvSpPr>
          <p:spPr bwMode="auto">
            <a:xfrm>
              <a:off x="7344" y="3168"/>
              <a:ext cx="2592" cy="720"/>
            </a:xfrm>
            <a:prstGeom prst="rect">
              <a:avLst/>
            </a:prstGeom>
            <a:solidFill>
              <a:srgbClr val="92D05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Exécution</a:t>
              </a:r>
              <a:endParaRPr lang="fr-FR" altLang="fr-FR" sz="1800">
                <a:latin typeface="Arial" panose="020B0604020202020204" pitchFamily="34" charset="0"/>
              </a:endParaRPr>
            </a:p>
            <a:p>
              <a:pPr eaLnBrk="0" hangingPunct="0"/>
              <a:r>
                <a:rPr lang="fr-FR" altLang="fr-FR" sz="1400">
                  <a:latin typeface="Arial" panose="020B0604020202020204" pitchFamily="34" charset="0"/>
                  <a:cs typeface="Times New Roman" panose="02020603050405020304" pitchFamily="18" charset="0"/>
                </a:rPr>
                <a:t>traitement (n+1)</a:t>
              </a:r>
              <a:endParaRPr lang="fr-FR" altLang="fr-FR" sz="4000">
                <a:latin typeface="Arial" panose="020B0604020202020204" pitchFamily="34" charset="0"/>
              </a:endParaRPr>
            </a:p>
          </p:txBody>
        </p:sp>
        <p:sp>
          <p:nvSpPr>
            <p:cNvPr id="80" name="Line 20">
              <a:extLst>
                <a:ext uri="{FF2B5EF4-FFF2-40B4-BE49-F238E27FC236}">
                  <a16:creationId xmlns:a16="http://schemas.microsoft.com/office/drawing/2014/main" id="{A6E97861-F74B-4B32-9E56-E0B45F607CB1}"/>
                </a:ext>
              </a:extLst>
            </p:cNvPr>
            <p:cNvSpPr>
              <a:spLocks noChangeShapeType="1"/>
            </p:cNvSpPr>
            <p:nvPr/>
          </p:nvSpPr>
          <p:spPr bwMode="auto">
            <a:xfrm>
              <a:off x="10512" y="3168"/>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1" name="Line 19">
              <a:extLst>
                <a:ext uri="{FF2B5EF4-FFF2-40B4-BE49-F238E27FC236}">
                  <a16:creationId xmlns:a16="http://schemas.microsoft.com/office/drawing/2014/main" id="{564589E5-778C-4837-B131-3E99F7052553}"/>
                </a:ext>
              </a:extLst>
            </p:cNvPr>
            <p:cNvSpPr>
              <a:spLocks noChangeShapeType="1"/>
            </p:cNvSpPr>
            <p:nvPr/>
          </p:nvSpPr>
          <p:spPr bwMode="auto">
            <a:xfrm>
              <a:off x="10512" y="3888"/>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2" name="Line 18">
              <a:extLst>
                <a:ext uri="{FF2B5EF4-FFF2-40B4-BE49-F238E27FC236}">
                  <a16:creationId xmlns:a16="http://schemas.microsoft.com/office/drawing/2014/main" id="{721B8F54-6D5A-4509-BDF4-1934414646C0}"/>
                </a:ext>
              </a:extLst>
            </p:cNvPr>
            <p:cNvSpPr>
              <a:spLocks noChangeShapeType="1"/>
            </p:cNvSpPr>
            <p:nvPr/>
          </p:nvSpPr>
          <p:spPr bwMode="auto">
            <a:xfrm>
              <a:off x="1296" y="3888"/>
              <a:ext cx="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3" name="Line 17">
              <a:extLst>
                <a:ext uri="{FF2B5EF4-FFF2-40B4-BE49-F238E27FC236}">
                  <a16:creationId xmlns:a16="http://schemas.microsoft.com/office/drawing/2014/main" id="{1B6B3398-0387-48BA-B9EF-689A4F134964}"/>
                </a:ext>
              </a:extLst>
            </p:cNvPr>
            <p:cNvSpPr>
              <a:spLocks noChangeShapeType="1"/>
            </p:cNvSpPr>
            <p:nvPr/>
          </p:nvSpPr>
          <p:spPr bwMode="auto">
            <a:xfrm>
              <a:off x="4176" y="3888"/>
              <a:ext cx="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4" name="Line 16">
              <a:extLst>
                <a:ext uri="{FF2B5EF4-FFF2-40B4-BE49-F238E27FC236}">
                  <a16:creationId xmlns:a16="http://schemas.microsoft.com/office/drawing/2014/main" id="{8719B055-514F-4C4C-9166-0D0047020CB7}"/>
                </a:ext>
              </a:extLst>
            </p:cNvPr>
            <p:cNvSpPr>
              <a:spLocks noChangeShapeType="1"/>
            </p:cNvSpPr>
            <p:nvPr/>
          </p:nvSpPr>
          <p:spPr bwMode="auto">
            <a:xfrm>
              <a:off x="6768" y="3888"/>
              <a:ext cx="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5" name="Line 15">
              <a:extLst>
                <a:ext uri="{FF2B5EF4-FFF2-40B4-BE49-F238E27FC236}">
                  <a16:creationId xmlns:a16="http://schemas.microsoft.com/office/drawing/2014/main" id="{8692BB89-03CA-4D76-B993-7A4AAC29EC3C}"/>
                </a:ext>
              </a:extLst>
            </p:cNvPr>
            <p:cNvSpPr>
              <a:spLocks noChangeShapeType="1"/>
            </p:cNvSpPr>
            <p:nvPr/>
          </p:nvSpPr>
          <p:spPr bwMode="auto">
            <a:xfrm>
              <a:off x="10512" y="3888"/>
              <a:ext cx="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86" name="Line 14">
              <a:extLst>
                <a:ext uri="{FF2B5EF4-FFF2-40B4-BE49-F238E27FC236}">
                  <a16:creationId xmlns:a16="http://schemas.microsoft.com/office/drawing/2014/main" id="{20D28064-4862-481C-A36F-261F63B35361}"/>
                </a:ext>
              </a:extLst>
            </p:cNvPr>
            <p:cNvSpPr>
              <a:spLocks noChangeShapeType="1"/>
            </p:cNvSpPr>
            <p:nvPr/>
          </p:nvSpPr>
          <p:spPr bwMode="auto">
            <a:xfrm>
              <a:off x="1296" y="4464"/>
              <a:ext cx="288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87" name="Line 13">
              <a:extLst>
                <a:ext uri="{FF2B5EF4-FFF2-40B4-BE49-F238E27FC236}">
                  <a16:creationId xmlns:a16="http://schemas.microsoft.com/office/drawing/2014/main" id="{1194CCCB-1978-408B-96A5-0C816B582243}"/>
                </a:ext>
              </a:extLst>
            </p:cNvPr>
            <p:cNvSpPr>
              <a:spLocks noChangeShapeType="1"/>
            </p:cNvSpPr>
            <p:nvPr/>
          </p:nvSpPr>
          <p:spPr bwMode="auto">
            <a:xfrm>
              <a:off x="4176" y="4464"/>
              <a:ext cx="259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88" name="Line 12">
              <a:extLst>
                <a:ext uri="{FF2B5EF4-FFF2-40B4-BE49-F238E27FC236}">
                  <a16:creationId xmlns:a16="http://schemas.microsoft.com/office/drawing/2014/main" id="{13A4D8FC-BA66-4A6D-8217-8A5F84A86DF2}"/>
                </a:ext>
              </a:extLst>
            </p:cNvPr>
            <p:cNvSpPr>
              <a:spLocks noChangeShapeType="1"/>
            </p:cNvSpPr>
            <p:nvPr/>
          </p:nvSpPr>
          <p:spPr bwMode="auto">
            <a:xfrm>
              <a:off x="6768" y="4464"/>
              <a:ext cx="3744"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89" name="Text Box 11">
              <a:extLst>
                <a:ext uri="{FF2B5EF4-FFF2-40B4-BE49-F238E27FC236}">
                  <a16:creationId xmlns:a16="http://schemas.microsoft.com/office/drawing/2014/main" id="{7EBE9CB6-2799-4BA5-8508-9551B35A677E}"/>
                </a:ext>
              </a:extLst>
            </p:cNvPr>
            <p:cNvSpPr txBox="1">
              <a:spLocks noChangeArrowheads="1"/>
            </p:cNvSpPr>
            <p:nvPr/>
          </p:nvSpPr>
          <p:spPr bwMode="auto">
            <a:xfrm>
              <a:off x="2016" y="4032"/>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(n-1)</a:t>
              </a:r>
              <a:endParaRPr lang="fr-FR" altLang="fr-FR" sz="4000">
                <a:latin typeface="Arial" panose="020B0604020202020204" pitchFamily="34" charset="0"/>
              </a:endParaRPr>
            </a:p>
          </p:txBody>
        </p:sp>
        <p:sp>
          <p:nvSpPr>
            <p:cNvPr id="90" name="Text Box 10">
              <a:extLst>
                <a:ext uri="{FF2B5EF4-FFF2-40B4-BE49-F238E27FC236}">
                  <a16:creationId xmlns:a16="http://schemas.microsoft.com/office/drawing/2014/main" id="{CC84DB33-E3C3-4D83-BDF5-E8B18D8ED6E1}"/>
                </a:ext>
              </a:extLst>
            </p:cNvPr>
            <p:cNvSpPr txBox="1">
              <a:spLocks noChangeArrowheads="1"/>
            </p:cNvSpPr>
            <p:nvPr/>
          </p:nvSpPr>
          <p:spPr bwMode="auto">
            <a:xfrm>
              <a:off x="4752" y="4032"/>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a:t>
              </a:r>
              <a:endParaRPr lang="fr-FR" altLang="fr-FR" sz="4000">
                <a:latin typeface="Arial" panose="020B0604020202020204" pitchFamily="34" charset="0"/>
              </a:endParaRPr>
            </a:p>
          </p:txBody>
        </p:sp>
        <p:sp>
          <p:nvSpPr>
            <p:cNvPr id="91" name="Text Box 9">
              <a:extLst>
                <a:ext uri="{FF2B5EF4-FFF2-40B4-BE49-F238E27FC236}">
                  <a16:creationId xmlns:a16="http://schemas.microsoft.com/office/drawing/2014/main" id="{6A3458E5-9EED-49D2-8659-48757A43FE7E}"/>
                </a:ext>
              </a:extLst>
            </p:cNvPr>
            <p:cNvSpPr txBox="1">
              <a:spLocks noChangeArrowheads="1"/>
            </p:cNvSpPr>
            <p:nvPr/>
          </p:nvSpPr>
          <p:spPr bwMode="auto">
            <a:xfrm>
              <a:off x="7920" y="4032"/>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(n+1)</a:t>
              </a:r>
              <a:endParaRPr lang="fr-FR" altLang="fr-FR" sz="4000">
                <a:latin typeface="Arial" panose="020B0604020202020204" pitchFamily="34" charset="0"/>
              </a:endParaRPr>
            </a:p>
          </p:txBody>
        </p:sp>
      </p:grpSp>
    </p:spTree>
    <p:extLst>
      <p:ext uri="{BB962C8B-B14F-4D97-AF65-F5344CB8AC3E}">
        <p14:creationId xmlns:p14="http://schemas.microsoft.com/office/powerpoint/2010/main" val="170100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left)">
                                      <p:cBhvr>
                                        <p:cTn id="11" dur="2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Traitement cyclique synchrone (ou périodique)</a:t>
            </a:r>
          </a:p>
        </p:txBody>
      </p:sp>
      <p:sp>
        <p:nvSpPr>
          <p:cNvPr id="28" name="Rectangle 47">
            <a:extLst>
              <a:ext uri="{FF2B5EF4-FFF2-40B4-BE49-F238E27FC236}">
                <a16:creationId xmlns:a16="http://schemas.microsoft.com/office/drawing/2014/main" id="{596392E3-6BEE-4EB7-B89C-5C81160F9F87}"/>
              </a:ext>
            </a:extLst>
          </p:cNvPr>
          <p:cNvSpPr>
            <a:spLocks noChangeArrowheads="1"/>
          </p:cNvSpPr>
          <p:nvPr/>
        </p:nvSpPr>
        <p:spPr bwMode="auto">
          <a:xfrm>
            <a:off x="140784" y="1004704"/>
            <a:ext cx="866000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49263" algn="r"/>
              </a:tabLst>
              <a:defRPr>
                <a:solidFill>
                  <a:schemeClr val="tx1"/>
                </a:solidFill>
                <a:latin typeface="Arial" panose="020B0604020202020204" pitchFamily="34" charset="0"/>
              </a:defRPr>
            </a:lvl1pPr>
            <a:lvl2pPr>
              <a:tabLst>
                <a:tab pos="449263" algn="r"/>
              </a:tabLst>
              <a:defRPr>
                <a:solidFill>
                  <a:schemeClr val="tx1"/>
                </a:solidFill>
                <a:latin typeface="Arial" panose="020B0604020202020204" pitchFamily="34" charset="0"/>
              </a:defRPr>
            </a:lvl2pPr>
            <a:lvl3pPr>
              <a:tabLst>
                <a:tab pos="449263" algn="r"/>
              </a:tabLst>
              <a:defRPr>
                <a:solidFill>
                  <a:schemeClr val="tx1"/>
                </a:solidFill>
                <a:latin typeface="Arial" panose="020B0604020202020204" pitchFamily="34" charset="0"/>
              </a:defRPr>
            </a:lvl3pPr>
            <a:lvl4pPr>
              <a:tabLst>
                <a:tab pos="449263" algn="r"/>
              </a:tabLst>
              <a:defRPr>
                <a:solidFill>
                  <a:schemeClr val="tx1"/>
                </a:solidFill>
                <a:latin typeface="Arial" panose="020B0604020202020204" pitchFamily="34" charset="0"/>
              </a:defRPr>
            </a:lvl4pPr>
            <a:lvl5pPr>
              <a:tabLst>
                <a:tab pos="449263" algn="r"/>
              </a:tabLst>
              <a:defRPr>
                <a:solidFill>
                  <a:schemeClr val="tx1"/>
                </a:solidFill>
                <a:latin typeface="Arial" panose="020B0604020202020204" pitchFamily="34" charset="0"/>
              </a:defRPr>
            </a:lvl5pPr>
            <a:lvl6pPr fontAlgn="base">
              <a:spcBef>
                <a:spcPct val="0"/>
              </a:spcBef>
              <a:spcAft>
                <a:spcPct val="0"/>
              </a:spcAft>
              <a:tabLst>
                <a:tab pos="449263" algn="r"/>
              </a:tabLst>
              <a:defRPr>
                <a:solidFill>
                  <a:schemeClr val="tx1"/>
                </a:solidFill>
                <a:latin typeface="Arial" panose="020B0604020202020204" pitchFamily="34" charset="0"/>
              </a:defRPr>
            </a:lvl6pPr>
            <a:lvl7pPr fontAlgn="base">
              <a:spcBef>
                <a:spcPct val="0"/>
              </a:spcBef>
              <a:spcAft>
                <a:spcPct val="0"/>
              </a:spcAft>
              <a:tabLst>
                <a:tab pos="449263" algn="r"/>
              </a:tabLst>
              <a:defRPr>
                <a:solidFill>
                  <a:schemeClr val="tx1"/>
                </a:solidFill>
                <a:latin typeface="Arial" panose="020B0604020202020204" pitchFamily="34" charset="0"/>
              </a:defRPr>
            </a:lvl7pPr>
            <a:lvl8pPr fontAlgn="base">
              <a:spcBef>
                <a:spcPct val="0"/>
              </a:spcBef>
              <a:spcAft>
                <a:spcPct val="0"/>
              </a:spcAft>
              <a:tabLst>
                <a:tab pos="449263" algn="r"/>
              </a:tabLst>
              <a:defRPr>
                <a:solidFill>
                  <a:schemeClr val="tx1"/>
                </a:solidFill>
                <a:latin typeface="Arial" panose="020B0604020202020204" pitchFamily="34" charset="0"/>
              </a:defRPr>
            </a:lvl8pPr>
            <a:lvl9pPr fontAlgn="base">
              <a:spcBef>
                <a:spcPct val="0"/>
              </a:spcBef>
              <a:spcAft>
                <a:spcPct val="0"/>
              </a:spcAft>
              <a:tabLst>
                <a:tab pos="449263" algn="r"/>
              </a:tabLst>
              <a:defRPr>
                <a:solidFill>
                  <a:schemeClr val="tx1"/>
                </a:solidFill>
                <a:latin typeface="Arial" panose="020B0604020202020204" pitchFamily="34" charset="0"/>
              </a:defRPr>
            </a:lvl9pPr>
          </a:lstStyle>
          <a:p>
            <a:pPr algn="just">
              <a:buSzPct val="100000"/>
              <a:buFont typeface="Symbol" panose="05050102010706020507" pitchFamily="18" charset="2"/>
              <a:buNone/>
            </a:pPr>
            <a:r>
              <a:rPr lang="fr-FR" altLang="fr-FR" sz="1800" dirty="0">
                <a:latin typeface="Comic Sans MS" panose="030F0702030302020204" pitchFamily="66" charset="0"/>
                <a:cs typeface="Times New Roman" panose="02020603050405020304" pitchFamily="18" charset="0"/>
              </a:rPr>
              <a:t>La différence fondamentale entre ce mode et le précédent réside dans le cadencement des cycles à période constante </a:t>
            </a:r>
            <a:r>
              <a:rPr lang="fr-FR" altLang="fr-FR" sz="1800" b="1" dirty="0">
                <a:latin typeface="Comic Sans MS" panose="030F0702030302020204" pitchFamily="66" charset="0"/>
                <a:cs typeface="Times New Roman" panose="02020603050405020304" pitchFamily="18" charset="0"/>
              </a:rPr>
              <a:t>Tc</a:t>
            </a:r>
            <a:r>
              <a:rPr lang="fr-FR" altLang="fr-FR" sz="1800" dirty="0">
                <a:latin typeface="Comic Sans MS" panose="030F0702030302020204" pitchFamily="66" charset="0"/>
                <a:cs typeface="Times New Roman" panose="02020603050405020304" pitchFamily="18" charset="0"/>
              </a:rPr>
              <a:t>. Ce cadencement est assuré par une horloge temps réel.</a:t>
            </a:r>
          </a:p>
          <a:p>
            <a:pPr algn="just" eaLnBrk="0" hangingPunct="0"/>
            <a:endParaRPr lang="fr-FR" altLang="fr-FR" sz="1800" dirty="0">
              <a:latin typeface="Comic Sans MS" panose="030F0702030302020204" pitchFamily="66" charset="0"/>
            </a:endParaRPr>
          </a:p>
          <a:p>
            <a:pPr algn="just" eaLnBrk="0" hangingPunct="0"/>
            <a:r>
              <a:rPr lang="fr-FR" altLang="fr-FR" sz="1800" dirty="0">
                <a:latin typeface="Comic Sans MS" panose="030F0702030302020204" pitchFamily="66" charset="0"/>
                <a:cs typeface="Times New Roman" panose="02020603050405020304" pitchFamily="18" charset="0"/>
              </a:rPr>
              <a:t>Le temps de cycle Tc est fixé par des considérations:</a:t>
            </a:r>
          </a:p>
          <a:p>
            <a:pPr marL="285750" indent="-285750" algn="just" eaLnBrk="0" hangingPunct="0">
              <a:buFont typeface="Arial" panose="020B0604020202020204" pitchFamily="34" charset="0"/>
              <a:buChar char="•"/>
            </a:pPr>
            <a:r>
              <a:rPr lang="fr-FR" altLang="fr-FR" sz="1800" dirty="0">
                <a:latin typeface="Comic Sans MS" panose="030F0702030302020204" pitchFamily="66" charset="0"/>
                <a:cs typeface="Times New Roman" panose="02020603050405020304" pitchFamily="18" charset="0"/>
              </a:rPr>
              <a:t>De taille mémoire dans les API (durée suffisante pour exécuter au moins le traitement d’un programme occupant la capacité mémoire maxi).</a:t>
            </a:r>
          </a:p>
          <a:p>
            <a:pPr marL="285750" indent="-285750" algn="just" eaLnBrk="0" hangingPunct="0">
              <a:buFont typeface="Arial" panose="020B0604020202020204" pitchFamily="34" charset="0"/>
              <a:buChar char="•"/>
            </a:pPr>
            <a:r>
              <a:rPr lang="fr-FR" altLang="fr-FR" sz="1800" dirty="0">
                <a:latin typeface="Comic Sans MS" panose="030F0702030302020204" pitchFamily="66" charset="0"/>
                <a:cs typeface="Times New Roman" panose="02020603050405020304" pitchFamily="18" charset="0"/>
              </a:rPr>
              <a:t>De dynamique et de performances dans les CN : Le temps de cycle est alors appelé période d’échantillonnage, il doit être compatible avec la dynamique de l’asservissement.</a:t>
            </a:r>
          </a:p>
          <a:p>
            <a:pPr algn="just" eaLnBrk="0" hangingPunct="0">
              <a:buFontTx/>
              <a:buChar char="-"/>
            </a:pPr>
            <a:endParaRPr lang="fr-FR" altLang="fr-FR" sz="1800" dirty="0">
              <a:latin typeface="Comic Sans MS" panose="030F0702030302020204" pitchFamily="66" charset="0"/>
            </a:endParaRPr>
          </a:p>
          <a:p>
            <a:pPr algn="just" eaLnBrk="0" hangingPunct="0"/>
            <a:r>
              <a:rPr lang="fr-FR" altLang="fr-FR" sz="1800" dirty="0">
                <a:latin typeface="Comic Sans MS" panose="030F0702030302020204" pitchFamily="66" charset="0"/>
                <a:cs typeface="Times New Roman" panose="02020603050405020304" pitchFamily="18" charset="0"/>
              </a:rPr>
              <a:t>La durée du traitement n’étant pas fixe, il en résulte du temps libre utilisé pour des autotests du fonctionnement interne.</a:t>
            </a:r>
            <a:endParaRPr lang="fr-FR" altLang="fr-FR" sz="1800" dirty="0">
              <a:latin typeface="Comic Sans MS" panose="030F0702030302020204" pitchFamily="66" charset="0"/>
            </a:endParaRPr>
          </a:p>
        </p:txBody>
      </p:sp>
      <p:grpSp>
        <p:nvGrpSpPr>
          <p:cNvPr id="29" name="Group 8">
            <a:extLst>
              <a:ext uri="{FF2B5EF4-FFF2-40B4-BE49-F238E27FC236}">
                <a16:creationId xmlns:a16="http://schemas.microsoft.com/office/drawing/2014/main" id="{D8E0B7F4-6EAE-40DF-AA2F-B3D505D15171}"/>
              </a:ext>
            </a:extLst>
          </p:cNvPr>
          <p:cNvGrpSpPr>
            <a:grpSpLocks/>
          </p:cNvGrpSpPr>
          <p:nvPr/>
        </p:nvGrpSpPr>
        <p:grpSpPr bwMode="auto">
          <a:xfrm>
            <a:off x="539750" y="5157788"/>
            <a:ext cx="8243888" cy="1404937"/>
            <a:chOff x="576" y="9072"/>
            <a:chExt cx="10800" cy="1872"/>
          </a:xfrm>
        </p:grpSpPr>
        <p:sp>
          <p:nvSpPr>
            <p:cNvPr id="30" name="Rectangle 46">
              <a:extLst>
                <a:ext uri="{FF2B5EF4-FFF2-40B4-BE49-F238E27FC236}">
                  <a16:creationId xmlns:a16="http://schemas.microsoft.com/office/drawing/2014/main" id="{8D242355-3AB3-42FF-A3F1-528D40D9FCBD}"/>
                </a:ext>
              </a:extLst>
            </p:cNvPr>
            <p:cNvSpPr>
              <a:spLocks noChangeArrowheads="1"/>
            </p:cNvSpPr>
            <p:nvPr/>
          </p:nvSpPr>
          <p:spPr bwMode="auto">
            <a:xfrm>
              <a:off x="1008" y="9072"/>
              <a:ext cx="432"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E</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31" name="Rectangle 45">
              <a:extLst>
                <a:ext uri="{FF2B5EF4-FFF2-40B4-BE49-F238E27FC236}">
                  <a16:creationId xmlns:a16="http://schemas.microsoft.com/office/drawing/2014/main" id="{4BEC309D-97CE-4B93-A90C-E0FCA3232D06}"/>
                </a:ext>
              </a:extLst>
            </p:cNvPr>
            <p:cNvSpPr>
              <a:spLocks noChangeArrowheads="1"/>
            </p:cNvSpPr>
            <p:nvPr/>
          </p:nvSpPr>
          <p:spPr bwMode="auto">
            <a:xfrm>
              <a:off x="1440" y="9072"/>
              <a:ext cx="1728" cy="720"/>
            </a:xfrm>
            <a:prstGeom prst="rect">
              <a:avLst/>
            </a:prstGeom>
            <a:solidFill>
              <a:srgbClr val="92D050"/>
            </a:solidFill>
            <a:ln w="9525">
              <a:solidFill>
                <a:srgbClr val="000000"/>
              </a:solidFill>
              <a:miter lim="800000"/>
              <a:headEnd/>
              <a:tailEnd/>
            </a:ln>
          </p:spPr>
          <p:txBody>
            <a:bodyPr/>
            <a:lstStyle/>
            <a:p>
              <a:r>
                <a:rPr lang="fr-FR" altLang="fr-FR" sz="1400" dirty="0">
                  <a:cs typeface="Times New Roman" panose="02020603050405020304" pitchFamily="18" charset="0"/>
                </a:rPr>
                <a:t>Exécution traitement (n-1)</a:t>
              </a:r>
              <a:endParaRPr lang="fr-FR" altLang="fr-FR" sz="4000" dirty="0">
                <a:latin typeface="Arial" panose="020B0604020202020204" pitchFamily="34" charset="0"/>
              </a:endParaRPr>
            </a:p>
          </p:txBody>
        </p:sp>
        <p:sp>
          <p:nvSpPr>
            <p:cNvPr id="32" name="Rectangle 44">
              <a:extLst>
                <a:ext uri="{FF2B5EF4-FFF2-40B4-BE49-F238E27FC236}">
                  <a16:creationId xmlns:a16="http://schemas.microsoft.com/office/drawing/2014/main" id="{FF47F4AD-FF0F-4203-833C-99E98F3267C2}"/>
                </a:ext>
              </a:extLst>
            </p:cNvPr>
            <p:cNvSpPr>
              <a:spLocks noChangeArrowheads="1"/>
            </p:cNvSpPr>
            <p:nvPr/>
          </p:nvSpPr>
          <p:spPr bwMode="auto">
            <a:xfrm>
              <a:off x="3888" y="9072"/>
              <a:ext cx="432"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S</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33" name="Line 43">
              <a:extLst>
                <a:ext uri="{FF2B5EF4-FFF2-40B4-BE49-F238E27FC236}">
                  <a16:creationId xmlns:a16="http://schemas.microsoft.com/office/drawing/2014/main" id="{264EAC0A-113F-46BC-B2C4-777BB3CC8061}"/>
                </a:ext>
              </a:extLst>
            </p:cNvPr>
            <p:cNvSpPr>
              <a:spLocks noChangeShapeType="1"/>
            </p:cNvSpPr>
            <p:nvPr/>
          </p:nvSpPr>
          <p:spPr bwMode="auto">
            <a:xfrm>
              <a:off x="576" y="907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34" name="Line 42">
              <a:extLst>
                <a:ext uri="{FF2B5EF4-FFF2-40B4-BE49-F238E27FC236}">
                  <a16:creationId xmlns:a16="http://schemas.microsoft.com/office/drawing/2014/main" id="{4EC7312B-1962-47D3-AFAF-40378B8591EA}"/>
                </a:ext>
              </a:extLst>
            </p:cNvPr>
            <p:cNvSpPr>
              <a:spLocks noChangeShapeType="1"/>
            </p:cNvSpPr>
            <p:nvPr/>
          </p:nvSpPr>
          <p:spPr bwMode="auto">
            <a:xfrm>
              <a:off x="576" y="979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35" name="Rectangle 41">
              <a:extLst>
                <a:ext uri="{FF2B5EF4-FFF2-40B4-BE49-F238E27FC236}">
                  <a16:creationId xmlns:a16="http://schemas.microsoft.com/office/drawing/2014/main" id="{61E3FC4D-BD70-4EE6-ADF8-A02362E26DE7}"/>
                </a:ext>
              </a:extLst>
            </p:cNvPr>
            <p:cNvSpPr>
              <a:spLocks noChangeArrowheads="1"/>
            </p:cNvSpPr>
            <p:nvPr/>
          </p:nvSpPr>
          <p:spPr bwMode="auto">
            <a:xfrm>
              <a:off x="4752" y="9072"/>
              <a:ext cx="1440" cy="720"/>
            </a:xfrm>
            <a:prstGeom prst="rect">
              <a:avLst/>
            </a:prstGeom>
            <a:solidFill>
              <a:srgbClr val="92D050"/>
            </a:solidFill>
            <a:ln w="9525">
              <a:solidFill>
                <a:srgbClr val="000000"/>
              </a:solidFill>
              <a:miter lim="800000"/>
              <a:headEnd/>
              <a:tailEnd/>
            </a:ln>
          </p:spPr>
          <p:txBody>
            <a:bodyPr/>
            <a:lstStyle/>
            <a:p>
              <a:r>
                <a:rPr lang="fr-FR" altLang="fr-FR" sz="1400">
                  <a:cs typeface="Times New Roman" panose="02020603050405020304" pitchFamily="18" charset="0"/>
                </a:rPr>
                <a:t>Exécution traitement n</a:t>
              </a:r>
              <a:endParaRPr lang="fr-FR" altLang="fr-FR" sz="4000">
                <a:latin typeface="Arial" panose="020B0604020202020204" pitchFamily="34" charset="0"/>
              </a:endParaRPr>
            </a:p>
          </p:txBody>
        </p:sp>
        <p:sp>
          <p:nvSpPr>
            <p:cNvPr id="36" name="Rectangle 40">
              <a:extLst>
                <a:ext uri="{FF2B5EF4-FFF2-40B4-BE49-F238E27FC236}">
                  <a16:creationId xmlns:a16="http://schemas.microsoft.com/office/drawing/2014/main" id="{189DE4A9-B1C9-4CC9-840D-2DC126EECB44}"/>
                </a:ext>
              </a:extLst>
            </p:cNvPr>
            <p:cNvSpPr>
              <a:spLocks noChangeArrowheads="1"/>
            </p:cNvSpPr>
            <p:nvPr/>
          </p:nvSpPr>
          <p:spPr bwMode="auto">
            <a:xfrm>
              <a:off x="8064" y="9072"/>
              <a:ext cx="2016" cy="720"/>
            </a:xfrm>
            <a:prstGeom prst="rect">
              <a:avLst/>
            </a:prstGeom>
            <a:solidFill>
              <a:srgbClr val="92D050"/>
            </a:solidFill>
            <a:ln w="9525">
              <a:solidFill>
                <a:srgbClr val="000000"/>
              </a:solidFill>
              <a:miter lim="800000"/>
              <a:headEnd/>
              <a:tailEnd/>
            </a:ln>
          </p:spPr>
          <p:txBody>
            <a:bodyPr/>
            <a:lstStyle/>
            <a:p>
              <a:r>
                <a:rPr lang="fr-FR" altLang="fr-FR" sz="1400">
                  <a:latin typeface="Arial" panose="020B0604020202020204" pitchFamily="34" charset="0"/>
                  <a:cs typeface="Times New Roman" panose="02020603050405020304" pitchFamily="18" charset="0"/>
                </a:rPr>
                <a:t>Exécution</a:t>
              </a:r>
              <a:endParaRPr lang="fr-FR" altLang="fr-FR" sz="1800">
                <a:latin typeface="Arial" panose="020B0604020202020204" pitchFamily="34" charset="0"/>
              </a:endParaRPr>
            </a:p>
            <a:p>
              <a:pPr eaLnBrk="0" hangingPunct="0"/>
              <a:r>
                <a:rPr lang="fr-FR" altLang="fr-FR" sz="1400">
                  <a:latin typeface="Arial" panose="020B0604020202020204" pitchFamily="34" charset="0"/>
                  <a:cs typeface="Times New Roman" panose="02020603050405020304" pitchFamily="18" charset="0"/>
                </a:rPr>
                <a:t>traitement (n+1)</a:t>
              </a:r>
              <a:endParaRPr lang="fr-FR" altLang="fr-FR" sz="4000">
                <a:latin typeface="Arial" panose="020B0604020202020204" pitchFamily="34" charset="0"/>
              </a:endParaRPr>
            </a:p>
          </p:txBody>
        </p:sp>
        <p:sp>
          <p:nvSpPr>
            <p:cNvPr id="37" name="Line 39">
              <a:extLst>
                <a:ext uri="{FF2B5EF4-FFF2-40B4-BE49-F238E27FC236}">
                  <a16:creationId xmlns:a16="http://schemas.microsoft.com/office/drawing/2014/main" id="{AFB71FB6-201C-4801-9BD0-AE591460825C}"/>
                </a:ext>
              </a:extLst>
            </p:cNvPr>
            <p:cNvSpPr>
              <a:spLocks noChangeShapeType="1"/>
            </p:cNvSpPr>
            <p:nvPr/>
          </p:nvSpPr>
          <p:spPr bwMode="auto">
            <a:xfrm>
              <a:off x="10944" y="907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38" name="Line 38">
              <a:extLst>
                <a:ext uri="{FF2B5EF4-FFF2-40B4-BE49-F238E27FC236}">
                  <a16:creationId xmlns:a16="http://schemas.microsoft.com/office/drawing/2014/main" id="{1D31FC47-75E2-4709-A04E-84876BADEF3E}"/>
                </a:ext>
              </a:extLst>
            </p:cNvPr>
            <p:cNvSpPr>
              <a:spLocks noChangeShapeType="1"/>
            </p:cNvSpPr>
            <p:nvPr/>
          </p:nvSpPr>
          <p:spPr bwMode="auto">
            <a:xfrm>
              <a:off x="10944" y="979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39" name="Line 37">
              <a:extLst>
                <a:ext uri="{FF2B5EF4-FFF2-40B4-BE49-F238E27FC236}">
                  <a16:creationId xmlns:a16="http://schemas.microsoft.com/office/drawing/2014/main" id="{4BED18AE-35ED-4EA8-B25F-EC426BD6F996}"/>
                </a:ext>
              </a:extLst>
            </p:cNvPr>
            <p:cNvSpPr>
              <a:spLocks noChangeShapeType="1"/>
            </p:cNvSpPr>
            <p:nvPr/>
          </p:nvSpPr>
          <p:spPr bwMode="auto">
            <a:xfrm>
              <a:off x="1008" y="9792"/>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40" name="Line 36">
              <a:extLst>
                <a:ext uri="{FF2B5EF4-FFF2-40B4-BE49-F238E27FC236}">
                  <a16:creationId xmlns:a16="http://schemas.microsoft.com/office/drawing/2014/main" id="{FCA0C0F9-9DD1-412E-ACDB-12CB78F957E9}"/>
                </a:ext>
              </a:extLst>
            </p:cNvPr>
            <p:cNvSpPr>
              <a:spLocks noChangeShapeType="1"/>
            </p:cNvSpPr>
            <p:nvPr/>
          </p:nvSpPr>
          <p:spPr bwMode="auto">
            <a:xfrm>
              <a:off x="4320" y="9792"/>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41" name="Line 35">
              <a:extLst>
                <a:ext uri="{FF2B5EF4-FFF2-40B4-BE49-F238E27FC236}">
                  <a16:creationId xmlns:a16="http://schemas.microsoft.com/office/drawing/2014/main" id="{90137CAD-D140-4072-AAD6-7F29FCC2B9F7}"/>
                </a:ext>
              </a:extLst>
            </p:cNvPr>
            <p:cNvSpPr>
              <a:spLocks noChangeShapeType="1"/>
            </p:cNvSpPr>
            <p:nvPr/>
          </p:nvSpPr>
          <p:spPr bwMode="auto">
            <a:xfrm>
              <a:off x="7632" y="9792"/>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42" name="Line 34">
              <a:extLst>
                <a:ext uri="{FF2B5EF4-FFF2-40B4-BE49-F238E27FC236}">
                  <a16:creationId xmlns:a16="http://schemas.microsoft.com/office/drawing/2014/main" id="{18210D99-8093-46FC-BB44-9DCED05F44FD}"/>
                </a:ext>
              </a:extLst>
            </p:cNvPr>
            <p:cNvSpPr>
              <a:spLocks noChangeShapeType="1"/>
            </p:cNvSpPr>
            <p:nvPr/>
          </p:nvSpPr>
          <p:spPr bwMode="auto">
            <a:xfrm>
              <a:off x="10944" y="9792"/>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43" name="Line 33">
              <a:extLst>
                <a:ext uri="{FF2B5EF4-FFF2-40B4-BE49-F238E27FC236}">
                  <a16:creationId xmlns:a16="http://schemas.microsoft.com/office/drawing/2014/main" id="{3E2939E6-9585-4B75-AEBE-FEAB1586A2E1}"/>
                </a:ext>
              </a:extLst>
            </p:cNvPr>
            <p:cNvSpPr>
              <a:spLocks noChangeShapeType="1"/>
            </p:cNvSpPr>
            <p:nvPr/>
          </p:nvSpPr>
          <p:spPr bwMode="auto">
            <a:xfrm>
              <a:off x="1008" y="10800"/>
              <a:ext cx="331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44" name="Text Box 32">
              <a:extLst>
                <a:ext uri="{FF2B5EF4-FFF2-40B4-BE49-F238E27FC236}">
                  <a16:creationId xmlns:a16="http://schemas.microsoft.com/office/drawing/2014/main" id="{EB113631-FE84-402B-BE29-AB165DEA2196}"/>
                </a:ext>
              </a:extLst>
            </p:cNvPr>
            <p:cNvSpPr txBox="1">
              <a:spLocks noChangeArrowheads="1"/>
            </p:cNvSpPr>
            <p:nvPr/>
          </p:nvSpPr>
          <p:spPr bwMode="auto">
            <a:xfrm>
              <a:off x="1872" y="10368"/>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(n-1)</a:t>
              </a:r>
              <a:endParaRPr lang="fr-FR" altLang="fr-FR" sz="4000">
                <a:latin typeface="Arial" panose="020B0604020202020204" pitchFamily="34" charset="0"/>
              </a:endParaRPr>
            </a:p>
          </p:txBody>
        </p:sp>
        <p:sp>
          <p:nvSpPr>
            <p:cNvPr id="45" name="Text Box 31">
              <a:extLst>
                <a:ext uri="{FF2B5EF4-FFF2-40B4-BE49-F238E27FC236}">
                  <a16:creationId xmlns:a16="http://schemas.microsoft.com/office/drawing/2014/main" id="{5F5AB7EA-FC15-49B4-8954-CC2DD5610A77}"/>
                </a:ext>
              </a:extLst>
            </p:cNvPr>
            <p:cNvSpPr txBox="1">
              <a:spLocks noChangeArrowheads="1"/>
            </p:cNvSpPr>
            <p:nvPr/>
          </p:nvSpPr>
          <p:spPr bwMode="auto">
            <a:xfrm>
              <a:off x="5328" y="10368"/>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a:t>
              </a:r>
              <a:endParaRPr lang="fr-FR" altLang="fr-FR" sz="4000">
                <a:latin typeface="Arial" panose="020B0604020202020204" pitchFamily="34" charset="0"/>
              </a:endParaRPr>
            </a:p>
          </p:txBody>
        </p:sp>
        <p:sp>
          <p:nvSpPr>
            <p:cNvPr id="46" name="Text Box 30">
              <a:extLst>
                <a:ext uri="{FF2B5EF4-FFF2-40B4-BE49-F238E27FC236}">
                  <a16:creationId xmlns:a16="http://schemas.microsoft.com/office/drawing/2014/main" id="{65297CFD-4910-4037-9AD7-1BAD3F5FEE09}"/>
                </a:ext>
              </a:extLst>
            </p:cNvPr>
            <p:cNvSpPr txBox="1">
              <a:spLocks noChangeArrowheads="1"/>
            </p:cNvSpPr>
            <p:nvPr/>
          </p:nvSpPr>
          <p:spPr bwMode="auto">
            <a:xfrm>
              <a:off x="8640" y="10368"/>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Cycle (n+1)</a:t>
              </a:r>
              <a:endParaRPr lang="fr-FR" altLang="fr-FR" sz="4000">
                <a:latin typeface="Arial" panose="020B0604020202020204" pitchFamily="34" charset="0"/>
              </a:endParaRPr>
            </a:p>
          </p:txBody>
        </p:sp>
        <p:sp>
          <p:nvSpPr>
            <p:cNvPr id="47" name="Rectangle 29">
              <a:extLst>
                <a:ext uri="{FF2B5EF4-FFF2-40B4-BE49-F238E27FC236}">
                  <a16:creationId xmlns:a16="http://schemas.microsoft.com/office/drawing/2014/main" id="{52171438-F297-49EA-A997-6866490E6AE3}"/>
                </a:ext>
              </a:extLst>
            </p:cNvPr>
            <p:cNvSpPr>
              <a:spLocks noChangeArrowheads="1"/>
            </p:cNvSpPr>
            <p:nvPr/>
          </p:nvSpPr>
          <p:spPr bwMode="auto">
            <a:xfrm>
              <a:off x="4320" y="9072"/>
              <a:ext cx="432"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E</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48" name="Rectangle 28">
              <a:extLst>
                <a:ext uri="{FF2B5EF4-FFF2-40B4-BE49-F238E27FC236}">
                  <a16:creationId xmlns:a16="http://schemas.microsoft.com/office/drawing/2014/main" id="{FC698202-5E17-4AF0-9938-8BCB1317A3B5}"/>
                </a:ext>
              </a:extLst>
            </p:cNvPr>
            <p:cNvSpPr>
              <a:spLocks noChangeArrowheads="1"/>
            </p:cNvSpPr>
            <p:nvPr/>
          </p:nvSpPr>
          <p:spPr bwMode="auto">
            <a:xfrm>
              <a:off x="7632" y="9072"/>
              <a:ext cx="432" cy="720"/>
            </a:xfrm>
            <a:prstGeom prst="rect">
              <a:avLst/>
            </a:prstGeom>
            <a:solidFill>
              <a:srgbClr val="FFC00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E</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49" name="Rectangle 27">
              <a:extLst>
                <a:ext uri="{FF2B5EF4-FFF2-40B4-BE49-F238E27FC236}">
                  <a16:creationId xmlns:a16="http://schemas.microsoft.com/office/drawing/2014/main" id="{99B5E55E-6451-41C4-8333-F8EB16DA84F6}"/>
                </a:ext>
              </a:extLst>
            </p:cNvPr>
            <p:cNvSpPr>
              <a:spLocks noChangeArrowheads="1"/>
            </p:cNvSpPr>
            <p:nvPr/>
          </p:nvSpPr>
          <p:spPr bwMode="auto">
            <a:xfrm>
              <a:off x="7200" y="9072"/>
              <a:ext cx="432"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S</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50" name="Rectangle 26">
              <a:extLst>
                <a:ext uri="{FF2B5EF4-FFF2-40B4-BE49-F238E27FC236}">
                  <a16:creationId xmlns:a16="http://schemas.microsoft.com/office/drawing/2014/main" id="{73B6678D-AC15-4AE0-95A5-BE2E38CEF954}"/>
                </a:ext>
              </a:extLst>
            </p:cNvPr>
            <p:cNvSpPr>
              <a:spLocks noChangeArrowheads="1"/>
            </p:cNvSpPr>
            <p:nvPr/>
          </p:nvSpPr>
          <p:spPr bwMode="auto">
            <a:xfrm>
              <a:off x="10512" y="9072"/>
              <a:ext cx="432" cy="720"/>
            </a:xfrm>
            <a:prstGeom prst="rect">
              <a:avLst/>
            </a:prstGeom>
            <a:solidFill>
              <a:srgbClr val="00B0F0"/>
            </a:solidFill>
            <a:ln w="9525">
              <a:solidFill>
                <a:srgbClr val="000000"/>
              </a:solidFill>
              <a:miter lim="800000"/>
              <a:headEnd/>
              <a:tailEnd/>
            </a:ln>
          </p:spPr>
          <p:txBody>
            <a:bodyPr/>
            <a:lstStyle/>
            <a:p>
              <a:r>
                <a:rPr lang="fr-FR" altLang="fr-FR" sz="1400">
                  <a:latin typeface="Arial" panose="020B0604020202020204" pitchFamily="34" charset="0"/>
                  <a:ea typeface="Times New Roman" panose="02020603050405020304" pitchFamily="18" charset="0"/>
                  <a:cs typeface="Arial" panose="020B0604020202020204" pitchFamily="34" charset="0"/>
                </a:rPr>
                <a:t>S</a:t>
              </a:r>
              <a:endParaRPr lang="fr-FR" altLang="fr-FR" sz="4000">
                <a:latin typeface="Arial" panose="020B0604020202020204" pitchFamily="34" charset="0"/>
                <a:ea typeface="Times New Roman" panose="02020603050405020304" pitchFamily="18" charset="0"/>
                <a:cs typeface="Arial" panose="020B0604020202020204" pitchFamily="34" charset="0"/>
              </a:endParaRPr>
            </a:p>
          </p:txBody>
        </p:sp>
        <p:sp>
          <p:nvSpPr>
            <p:cNvPr id="51" name="Line 25">
              <a:extLst>
                <a:ext uri="{FF2B5EF4-FFF2-40B4-BE49-F238E27FC236}">
                  <a16:creationId xmlns:a16="http://schemas.microsoft.com/office/drawing/2014/main" id="{F41C412D-6FB5-46FF-9D98-B2A3C7E5CD41}"/>
                </a:ext>
              </a:extLst>
            </p:cNvPr>
            <p:cNvSpPr>
              <a:spLocks noChangeShapeType="1"/>
            </p:cNvSpPr>
            <p:nvPr/>
          </p:nvSpPr>
          <p:spPr bwMode="auto">
            <a:xfrm>
              <a:off x="4320" y="10800"/>
              <a:ext cx="331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52" name="Line 24">
              <a:extLst>
                <a:ext uri="{FF2B5EF4-FFF2-40B4-BE49-F238E27FC236}">
                  <a16:creationId xmlns:a16="http://schemas.microsoft.com/office/drawing/2014/main" id="{89D54C05-B406-4580-8363-37A6B56E2924}"/>
                </a:ext>
              </a:extLst>
            </p:cNvPr>
            <p:cNvSpPr>
              <a:spLocks noChangeShapeType="1"/>
            </p:cNvSpPr>
            <p:nvPr/>
          </p:nvSpPr>
          <p:spPr bwMode="auto">
            <a:xfrm>
              <a:off x="7632" y="10800"/>
              <a:ext cx="331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53" name="Rectangle 23">
              <a:extLst>
                <a:ext uri="{FF2B5EF4-FFF2-40B4-BE49-F238E27FC236}">
                  <a16:creationId xmlns:a16="http://schemas.microsoft.com/office/drawing/2014/main" id="{A942D122-754D-44E2-AADE-C180494075E5}"/>
                </a:ext>
              </a:extLst>
            </p:cNvPr>
            <p:cNvSpPr>
              <a:spLocks noChangeArrowheads="1"/>
            </p:cNvSpPr>
            <p:nvPr/>
          </p:nvSpPr>
          <p:spPr bwMode="auto">
            <a:xfrm>
              <a:off x="3168" y="9072"/>
              <a:ext cx="720" cy="720"/>
            </a:xfrm>
            <a:prstGeom prst="rect">
              <a:avLst/>
            </a:prstGeom>
            <a:solidFill>
              <a:srgbClr val="C0C0C0"/>
            </a:solidFill>
            <a:ln w="9525">
              <a:solidFill>
                <a:srgbClr val="000000"/>
              </a:solidFill>
              <a:miter lim="800000"/>
              <a:headEnd/>
              <a:tailEnd/>
            </a:ln>
          </p:spPr>
          <p:txBody>
            <a:bodyPr/>
            <a:lstStyle/>
            <a:p>
              <a:endParaRPr lang="fr-FR" altLang="fr-FR" sz="4000"/>
            </a:p>
          </p:txBody>
        </p:sp>
        <p:sp>
          <p:nvSpPr>
            <p:cNvPr id="54" name="Rectangle 22">
              <a:extLst>
                <a:ext uri="{FF2B5EF4-FFF2-40B4-BE49-F238E27FC236}">
                  <a16:creationId xmlns:a16="http://schemas.microsoft.com/office/drawing/2014/main" id="{9253D532-AECF-43B8-9A19-AC34A19914F6}"/>
                </a:ext>
              </a:extLst>
            </p:cNvPr>
            <p:cNvSpPr>
              <a:spLocks noChangeArrowheads="1"/>
            </p:cNvSpPr>
            <p:nvPr/>
          </p:nvSpPr>
          <p:spPr bwMode="auto">
            <a:xfrm>
              <a:off x="6192" y="9072"/>
              <a:ext cx="1008" cy="720"/>
            </a:xfrm>
            <a:prstGeom prst="rect">
              <a:avLst/>
            </a:prstGeom>
            <a:solidFill>
              <a:srgbClr val="C0C0C0"/>
            </a:solidFill>
            <a:ln w="9525">
              <a:solidFill>
                <a:srgbClr val="000000"/>
              </a:solidFill>
              <a:miter lim="800000"/>
              <a:headEnd/>
              <a:tailEnd/>
            </a:ln>
          </p:spPr>
          <p:txBody>
            <a:bodyPr/>
            <a:lstStyle/>
            <a:p>
              <a:endParaRPr lang="fr-FR" sz="4000"/>
            </a:p>
          </p:txBody>
        </p:sp>
        <p:sp>
          <p:nvSpPr>
            <p:cNvPr id="55" name="Rectangle 21">
              <a:extLst>
                <a:ext uri="{FF2B5EF4-FFF2-40B4-BE49-F238E27FC236}">
                  <a16:creationId xmlns:a16="http://schemas.microsoft.com/office/drawing/2014/main" id="{13724C81-CA85-4E1A-8145-F200F4D67B25}"/>
                </a:ext>
              </a:extLst>
            </p:cNvPr>
            <p:cNvSpPr>
              <a:spLocks noChangeArrowheads="1"/>
            </p:cNvSpPr>
            <p:nvPr/>
          </p:nvSpPr>
          <p:spPr bwMode="auto">
            <a:xfrm>
              <a:off x="10080" y="9072"/>
              <a:ext cx="432" cy="720"/>
            </a:xfrm>
            <a:prstGeom prst="rect">
              <a:avLst/>
            </a:prstGeom>
            <a:solidFill>
              <a:srgbClr val="C0C0C0"/>
            </a:solidFill>
            <a:ln w="9525">
              <a:solidFill>
                <a:srgbClr val="000000"/>
              </a:solidFill>
              <a:miter lim="800000"/>
              <a:headEnd/>
              <a:tailEnd/>
            </a:ln>
          </p:spPr>
          <p:txBody>
            <a:bodyPr/>
            <a:lstStyle/>
            <a:p>
              <a:endParaRPr lang="fr-FR" sz="4000"/>
            </a:p>
          </p:txBody>
        </p:sp>
        <p:sp>
          <p:nvSpPr>
            <p:cNvPr id="56" name="Line 20">
              <a:extLst>
                <a:ext uri="{FF2B5EF4-FFF2-40B4-BE49-F238E27FC236}">
                  <a16:creationId xmlns:a16="http://schemas.microsoft.com/office/drawing/2014/main" id="{E95288D5-20E4-4BDF-8896-5F9D3F040C94}"/>
                </a:ext>
              </a:extLst>
            </p:cNvPr>
            <p:cNvSpPr>
              <a:spLocks noChangeShapeType="1"/>
            </p:cNvSpPr>
            <p:nvPr/>
          </p:nvSpPr>
          <p:spPr bwMode="auto">
            <a:xfrm>
              <a:off x="3168"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57" name="Line 19">
              <a:extLst>
                <a:ext uri="{FF2B5EF4-FFF2-40B4-BE49-F238E27FC236}">
                  <a16:creationId xmlns:a16="http://schemas.microsoft.com/office/drawing/2014/main" id="{FBC40B65-F920-4262-9EFC-7FF9A3CE35D0}"/>
                </a:ext>
              </a:extLst>
            </p:cNvPr>
            <p:cNvSpPr>
              <a:spLocks noChangeShapeType="1"/>
            </p:cNvSpPr>
            <p:nvPr/>
          </p:nvSpPr>
          <p:spPr bwMode="auto">
            <a:xfrm>
              <a:off x="3888"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58" name="Line 18">
              <a:extLst>
                <a:ext uri="{FF2B5EF4-FFF2-40B4-BE49-F238E27FC236}">
                  <a16:creationId xmlns:a16="http://schemas.microsoft.com/office/drawing/2014/main" id="{933C6952-1ED8-40AE-A5F6-53DAE7BD6FA3}"/>
                </a:ext>
              </a:extLst>
            </p:cNvPr>
            <p:cNvSpPr>
              <a:spLocks noChangeShapeType="1"/>
            </p:cNvSpPr>
            <p:nvPr/>
          </p:nvSpPr>
          <p:spPr bwMode="auto">
            <a:xfrm>
              <a:off x="3168" y="10224"/>
              <a:ext cx="72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59" name="Text Box 17">
              <a:extLst>
                <a:ext uri="{FF2B5EF4-FFF2-40B4-BE49-F238E27FC236}">
                  <a16:creationId xmlns:a16="http://schemas.microsoft.com/office/drawing/2014/main" id="{992AA6C1-3C88-4137-B3B2-E6AF222C6433}"/>
                </a:ext>
              </a:extLst>
            </p:cNvPr>
            <p:cNvSpPr txBox="1">
              <a:spLocks noChangeArrowheads="1"/>
            </p:cNvSpPr>
            <p:nvPr/>
          </p:nvSpPr>
          <p:spPr bwMode="auto">
            <a:xfrm>
              <a:off x="3312" y="9792"/>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cs typeface="Times New Roman" panose="02020603050405020304" pitchFamily="18" charset="0"/>
                </a:rPr>
                <a:t>TL</a:t>
              </a:r>
              <a:endParaRPr lang="fr-FR" altLang="fr-FR" sz="4000">
                <a:latin typeface="Arial" panose="020B0604020202020204" pitchFamily="34" charset="0"/>
              </a:endParaRPr>
            </a:p>
          </p:txBody>
        </p:sp>
        <p:sp>
          <p:nvSpPr>
            <p:cNvPr id="60" name="Text Box 16">
              <a:extLst>
                <a:ext uri="{FF2B5EF4-FFF2-40B4-BE49-F238E27FC236}">
                  <a16:creationId xmlns:a16="http://schemas.microsoft.com/office/drawing/2014/main" id="{D85FFACE-BC00-4CE1-991C-9144B05D23E2}"/>
                </a:ext>
              </a:extLst>
            </p:cNvPr>
            <p:cNvSpPr txBox="1">
              <a:spLocks noChangeArrowheads="1"/>
            </p:cNvSpPr>
            <p:nvPr/>
          </p:nvSpPr>
          <p:spPr bwMode="auto">
            <a:xfrm>
              <a:off x="6480" y="9792"/>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TL</a:t>
              </a:r>
              <a:endParaRPr lang="fr-FR" altLang="fr-FR" sz="4000">
                <a:latin typeface="Arial" panose="020B0604020202020204" pitchFamily="34" charset="0"/>
              </a:endParaRPr>
            </a:p>
          </p:txBody>
        </p:sp>
        <p:sp>
          <p:nvSpPr>
            <p:cNvPr id="61" name="Text Box 15">
              <a:extLst>
                <a:ext uri="{FF2B5EF4-FFF2-40B4-BE49-F238E27FC236}">
                  <a16:creationId xmlns:a16="http://schemas.microsoft.com/office/drawing/2014/main" id="{F2745343-37F5-4E7C-98EA-6667EE63A91E}"/>
                </a:ext>
              </a:extLst>
            </p:cNvPr>
            <p:cNvSpPr txBox="1">
              <a:spLocks noChangeArrowheads="1"/>
            </p:cNvSpPr>
            <p:nvPr/>
          </p:nvSpPr>
          <p:spPr bwMode="auto">
            <a:xfrm>
              <a:off x="10080" y="9792"/>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400">
                  <a:latin typeface="Arial" panose="020B0604020202020204" pitchFamily="34" charset="0"/>
                  <a:cs typeface="Times New Roman" panose="02020603050405020304" pitchFamily="18" charset="0"/>
                </a:rPr>
                <a:t>TL</a:t>
              </a:r>
              <a:endParaRPr lang="fr-FR" altLang="fr-FR" sz="4000">
                <a:latin typeface="Arial" panose="020B0604020202020204" pitchFamily="34" charset="0"/>
              </a:endParaRPr>
            </a:p>
          </p:txBody>
        </p:sp>
        <p:sp>
          <p:nvSpPr>
            <p:cNvPr id="62" name="Line 14">
              <a:extLst>
                <a:ext uri="{FF2B5EF4-FFF2-40B4-BE49-F238E27FC236}">
                  <a16:creationId xmlns:a16="http://schemas.microsoft.com/office/drawing/2014/main" id="{6EC47C6C-E950-4F37-B2F0-29A1468118C5}"/>
                </a:ext>
              </a:extLst>
            </p:cNvPr>
            <p:cNvSpPr>
              <a:spLocks noChangeShapeType="1"/>
            </p:cNvSpPr>
            <p:nvPr/>
          </p:nvSpPr>
          <p:spPr bwMode="auto">
            <a:xfrm>
              <a:off x="6192"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63" name="Line 13">
              <a:extLst>
                <a:ext uri="{FF2B5EF4-FFF2-40B4-BE49-F238E27FC236}">
                  <a16:creationId xmlns:a16="http://schemas.microsoft.com/office/drawing/2014/main" id="{6B47A0A5-06CC-4B21-9E04-2909A08E17CA}"/>
                </a:ext>
              </a:extLst>
            </p:cNvPr>
            <p:cNvSpPr>
              <a:spLocks noChangeShapeType="1"/>
            </p:cNvSpPr>
            <p:nvPr/>
          </p:nvSpPr>
          <p:spPr bwMode="auto">
            <a:xfrm>
              <a:off x="7200"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64" name="Line 12">
              <a:extLst>
                <a:ext uri="{FF2B5EF4-FFF2-40B4-BE49-F238E27FC236}">
                  <a16:creationId xmlns:a16="http://schemas.microsoft.com/office/drawing/2014/main" id="{2DFD3F8E-9E28-4B5A-843B-A02842D75EA7}"/>
                </a:ext>
              </a:extLst>
            </p:cNvPr>
            <p:cNvSpPr>
              <a:spLocks noChangeShapeType="1"/>
            </p:cNvSpPr>
            <p:nvPr/>
          </p:nvSpPr>
          <p:spPr bwMode="auto">
            <a:xfrm>
              <a:off x="10080"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65" name="Line 11">
              <a:extLst>
                <a:ext uri="{FF2B5EF4-FFF2-40B4-BE49-F238E27FC236}">
                  <a16:creationId xmlns:a16="http://schemas.microsoft.com/office/drawing/2014/main" id="{A245A8AA-AF64-455C-A04C-F0FEA1B5120A}"/>
                </a:ext>
              </a:extLst>
            </p:cNvPr>
            <p:cNvSpPr>
              <a:spLocks noChangeShapeType="1"/>
            </p:cNvSpPr>
            <p:nvPr/>
          </p:nvSpPr>
          <p:spPr bwMode="auto">
            <a:xfrm>
              <a:off x="10512" y="9792"/>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sz="4000"/>
            </a:p>
          </p:txBody>
        </p:sp>
        <p:sp>
          <p:nvSpPr>
            <p:cNvPr id="66" name="Line 10">
              <a:extLst>
                <a:ext uri="{FF2B5EF4-FFF2-40B4-BE49-F238E27FC236}">
                  <a16:creationId xmlns:a16="http://schemas.microsoft.com/office/drawing/2014/main" id="{13279354-3D43-4DC5-9C48-6FF8A0362F26}"/>
                </a:ext>
              </a:extLst>
            </p:cNvPr>
            <p:cNvSpPr>
              <a:spLocks noChangeShapeType="1"/>
            </p:cNvSpPr>
            <p:nvPr/>
          </p:nvSpPr>
          <p:spPr bwMode="auto">
            <a:xfrm>
              <a:off x="6192" y="10224"/>
              <a:ext cx="1008"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sp>
          <p:nvSpPr>
            <p:cNvPr id="92" name="Line 9">
              <a:extLst>
                <a:ext uri="{FF2B5EF4-FFF2-40B4-BE49-F238E27FC236}">
                  <a16:creationId xmlns:a16="http://schemas.microsoft.com/office/drawing/2014/main" id="{AF360150-C1E2-4E74-9A60-AFED28221B26}"/>
                </a:ext>
              </a:extLst>
            </p:cNvPr>
            <p:cNvSpPr>
              <a:spLocks noChangeShapeType="1"/>
            </p:cNvSpPr>
            <p:nvPr/>
          </p:nvSpPr>
          <p:spPr bwMode="auto">
            <a:xfrm>
              <a:off x="10080" y="10224"/>
              <a:ext cx="43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sz="4000"/>
            </a:p>
          </p:txBody>
        </p:sp>
      </p:grpSp>
    </p:spTree>
    <p:extLst>
      <p:ext uri="{BB962C8B-B14F-4D97-AF65-F5344CB8AC3E}">
        <p14:creationId xmlns:p14="http://schemas.microsoft.com/office/powerpoint/2010/main" val="240203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Mode de traitement et temps de réponse</a:t>
            </a:r>
          </a:p>
        </p:txBody>
      </p:sp>
      <p:sp>
        <p:nvSpPr>
          <p:cNvPr id="67" name="Rectangle 8">
            <a:extLst>
              <a:ext uri="{FF2B5EF4-FFF2-40B4-BE49-F238E27FC236}">
                <a16:creationId xmlns:a16="http://schemas.microsoft.com/office/drawing/2014/main" id="{6D2AC621-C037-4662-BAEE-0D443D61984D}"/>
              </a:ext>
            </a:extLst>
          </p:cNvPr>
          <p:cNvSpPr>
            <a:spLocks noChangeArrowheads="1"/>
          </p:cNvSpPr>
          <p:nvPr/>
        </p:nvSpPr>
        <p:spPr bwMode="auto">
          <a:xfrm>
            <a:off x="228600" y="1124744"/>
            <a:ext cx="8534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49263" algn="r"/>
              </a:tabLst>
              <a:defRPr>
                <a:solidFill>
                  <a:schemeClr val="tx1"/>
                </a:solidFill>
                <a:latin typeface="Arial" panose="020B0604020202020204" pitchFamily="34" charset="0"/>
              </a:defRPr>
            </a:lvl1pPr>
            <a:lvl2pPr>
              <a:tabLst>
                <a:tab pos="449263" algn="r"/>
              </a:tabLst>
              <a:defRPr>
                <a:solidFill>
                  <a:schemeClr val="tx1"/>
                </a:solidFill>
                <a:latin typeface="Arial" panose="020B0604020202020204" pitchFamily="34" charset="0"/>
              </a:defRPr>
            </a:lvl2pPr>
            <a:lvl3pPr>
              <a:tabLst>
                <a:tab pos="449263" algn="r"/>
              </a:tabLst>
              <a:defRPr>
                <a:solidFill>
                  <a:schemeClr val="tx1"/>
                </a:solidFill>
                <a:latin typeface="Arial" panose="020B0604020202020204" pitchFamily="34" charset="0"/>
              </a:defRPr>
            </a:lvl3pPr>
            <a:lvl4pPr>
              <a:tabLst>
                <a:tab pos="449263" algn="r"/>
              </a:tabLst>
              <a:defRPr>
                <a:solidFill>
                  <a:schemeClr val="tx1"/>
                </a:solidFill>
                <a:latin typeface="Arial" panose="020B0604020202020204" pitchFamily="34" charset="0"/>
              </a:defRPr>
            </a:lvl4pPr>
            <a:lvl5pPr>
              <a:tabLst>
                <a:tab pos="449263" algn="r"/>
              </a:tabLst>
              <a:defRPr>
                <a:solidFill>
                  <a:schemeClr val="tx1"/>
                </a:solidFill>
                <a:latin typeface="Arial" panose="020B0604020202020204" pitchFamily="34" charset="0"/>
              </a:defRPr>
            </a:lvl5pPr>
            <a:lvl6pPr fontAlgn="base">
              <a:spcBef>
                <a:spcPct val="0"/>
              </a:spcBef>
              <a:spcAft>
                <a:spcPct val="0"/>
              </a:spcAft>
              <a:tabLst>
                <a:tab pos="449263" algn="r"/>
              </a:tabLst>
              <a:defRPr>
                <a:solidFill>
                  <a:schemeClr val="tx1"/>
                </a:solidFill>
                <a:latin typeface="Arial" panose="020B0604020202020204" pitchFamily="34" charset="0"/>
              </a:defRPr>
            </a:lvl6pPr>
            <a:lvl7pPr fontAlgn="base">
              <a:spcBef>
                <a:spcPct val="0"/>
              </a:spcBef>
              <a:spcAft>
                <a:spcPct val="0"/>
              </a:spcAft>
              <a:tabLst>
                <a:tab pos="449263" algn="r"/>
              </a:tabLst>
              <a:defRPr>
                <a:solidFill>
                  <a:schemeClr val="tx1"/>
                </a:solidFill>
                <a:latin typeface="Arial" panose="020B0604020202020204" pitchFamily="34" charset="0"/>
              </a:defRPr>
            </a:lvl7pPr>
            <a:lvl8pPr fontAlgn="base">
              <a:spcBef>
                <a:spcPct val="0"/>
              </a:spcBef>
              <a:spcAft>
                <a:spcPct val="0"/>
              </a:spcAft>
              <a:tabLst>
                <a:tab pos="449263" algn="r"/>
              </a:tabLst>
              <a:defRPr>
                <a:solidFill>
                  <a:schemeClr val="tx1"/>
                </a:solidFill>
                <a:latin typeface="Arial" panose="020B0604020202020204" pitchFamily="34" charset="0"/>
              </a:defRPr>
            </a:lvl8pPr>
            <a:lvl9pPr fontAlgn="base">
              <a:spcBef>
                <a:spcPct val="0"/>
              </a:spcBef>
              <a:spcAft>
                <a:spcPct val="0"/>
              </a:spcAft>
              <a:tabLst>
                <a:tab pos="449263" algn="r"/>
              </a:tabLst>
              <a:defRPr>
                <a:solidFill>
                  <a:schemeClr val="tx1"/>
                </a:solidFill>
                <a:latin typeface="Arial" panose="020B0604020202020204" pitchFamily="34" charset="0"/>
              </a:defRPr>
            </a:lvl9pPr>
          </a:lstStyle>
          <a:p>
            <a:pPr algn="just"/>
            <a:r>
              <a:rPr lang="fr-FR" altLang="fr-FR" sz="2000" dirty="0">
                <a:latin typeface="Comic Sans MS" panose="030F0702030302020204" pitchFamily="66" charset="0"/>
              </a:rPr>
              <a:t>Le temps de réponse de la P.C à un événement correspond à la durée séparant l’instant où cet événement est apparu sur le circuit d’entrée et l’instant où l’évolution correspondante des sorties est effective.</a:t>
            </a:r>
          </a:p>
          <a:p>
            <a:pPr algn="just"/>
            <a:endParaRPr lang="fr-FR" altLang="fr-FR" sz="2000" dirty="0">
              <a:latin typeface="Comic Sans MS" panose="030F0702030302020204" pitchFamily="66" charset="0"/>
            </a:endParaRPr>
          </a:p>
          <a:p>
            <a:pPr algn="just"/>
            <a:r>
              <a:rPr lang="fr-FR" altLang="fr-FR" sz="2000" dirty="0">
                <a:latin typeface="Comic Sans MS" panose="030F0702030302020204" pitchFamily="66" charset="0"/>
              </a:rPr>
              <a:t>En logique câblée le temps de réponse ne dépend que de la complexité des circuits (le nombre de commutation de composants sur le chemin de sortie) et de sa technologie.</a:t>
            </a:r>
          </a:p>
          <a:p>
            <a:pPr algn="just"/>
            <a:endParaRPr lang="fr-FR" altLang="fr-FR" sz="2000" dirty="0">
              <a:latin typeface="Comic Sans MS" panose="030F0702030302020204" pitchFamily="66" charset="0"/>
            </a:endParaRPr>
          </a:p>
          <a:p>
            <a:pPr algn="just"/>
            <a:r>
              <a:rPr lang="fr-FR" altLang="fr-FR" sz="2000" dirty="0">
                <a:latin typeface="Comic Sans MS" panose="030F0702030302020204" pitchFamily="66" charset="0"/>
              </a:rPr>
              <a:t>En logique programmée, le temps de réponse est fonction du principe de traitement, de la taille du programme à exécuter et de la technologie du processeur (nombre de bits, fréquence de l'horloge interne)</a:t>
            </a:r>
          </a:p>
          <a:p>
            <a:pPr algn="just"/>
            <a:endParaRPr lang="fr-FR" altLang="fr-FR" sz="2000" dirty="0">
              <a:latin typeface="Comic Sans MS" panose="030F0702030302020204" pitchFamily="66" charset="0"/>
            </a:endParaRPr>
          </a:p>
          <a:p>
            <a:pPr algn="just"/>
            <a:r>
              <a:rPr lang="fr-FR" altLang="fr-FR" sz="2000" dirty="0">
                <a:latin typeface="Comic Sans MS" panose="030F0702030302020204" pitchFamily="66" charset="0"/>
              </a:rPr>
              <a:t>Minimum avec un traitement par interruption, il est maximum (pour une même durée de traitement TT) avec un traitement cyclique synchrone.</a:t>
            </a:r>
          </a:p>
        </p:txBody>
      </p:sp>
    </p:spTree>
    <p:extLst>
      <p:ext uri="{BB962C8B-B14F-4D97-AF65-F5344CB8AC3E}">
        <p14:creationId xmlns:p14="http://schemas.microsoft.com/office/powerpoint/2010/main" val="43671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50"/>
                                  </p:iterate>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D735C040-85EE-4442-9C31-9864CE7B0660}"/>
              </a:ext>
            </a:extLst>
          </p:cNvPr>
          <p:cNvSpPr>
            <a:spLocks noGrp="1" noChangeArrowheads="1"/>
          </p:cNvSpPr>
          <p:nvPr>
            <p:ph type="title"/>
          </p:nvPr>
        </p:nvSpPr>
        <p:spPr/>
        <p:txBody>
          <a:bodyPr/>
          <a:lstStyle/>
          <a:p>
            <a:pPr eaLnBrk="1" hangingPunct="1"/>
            <a:r>
              <a:rPr lang="fr-FR" altLang="fr-FR" dirty="0"/>
              <a:t>Comportement d’un constituant</a:t>
            </a:r>
          </a:p>
        </p:txBody>
      </p:sp>
      <p:grpSp>
        <p:nvGrpSpPr>
          <p:cNvPr id="2" name="Group 173">
            <a:extLst>
              <a:ext uri="{FF2B5EF4-FFF2-40B4-BE49-F238E27FC236}">
                <a16:creationId xmlns:a16="http://schemas.microsoft.com/office/drawing/2014/main" id="{E5589C21-58A5-454A-AF07-9BC041FD7C12}"/>
              </a:ext>
            </a:extLst>
          </p:cNvPr>
          <p:cNvGrpSpPr>
            <a:grpSpLocks/>
          </p:cNvGrpSpPr>
          <p:nvPr/>
        </p:nvGrpSpPr>
        <p:grpSpPr bwMode="auto">
          <a:xfrm>
            <a:off x="727720" y="2616696"/>
            <a:ext cx="2895600" cy="1066800"/>
            <a:chOff x="336" y="1296"/>
            <a:chExt cx="1824" cy="672"/>
          </a:xfrm>
        </p:grpSpPr>
        <p:sp>
          <p:nvSpPr>
            <p:cNvPr id="3104" name="AutoShape 144">
              <a:extLst>
                <a:ext uri="{FF2B5EF4-FFF2-40B4-BE49-F238E27FC236}">
                  <a16:creationId xmlns:a16="http://schemas.microsoft.com/office/drawing/2014/main" id="{A7FC504F-F29A-4F2B-BF3C-CAEE5BE48F36}"/>
                </a:ext>
              </a:extLst>
            </p:cNvPr>
            <p:cNvSpPr>
              <a:spLocks noChangeArrowheads="1"/>
            </p:cNvSpPr>
            <p:nvPr/>
          </p:nvSpPr>
          <p:spPr bwMode="auto">
            <a:xfrm>
              <a:off x="816" y="1488"/>
              <a:ext cx="960" cy="480"/>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fr-FR" altLang="fr-FR"/>
                <a:t>composant</a:t>
              </a:r>
            </a:p>
          </p:txBody>
        </p:sp>
        <p:sp>
          <p:nvSpPr>
            <p:cNvPr id="3105" name="Line 145">
              <a:extLst>
                <a:ext uri="{FF2B5EF4-FFF2-40B4-BE49-F238E27FC236}">
                  <a16:creationId xmlns:a16="http://schemas.microsoft.com/office/drawing/2014/main" id="{41D05A95-FE11-4527-9095-7BA9DD7B8713}"/>
                </a:ext>
              </a:extLst>
            </p:cNvPr>
            <p:cNvSpPr>
              <a:spLocks noChangeShapeType="1"/>
            </p:cNvSpPr>
            <p:nvPr/>
          </p:nvSpPr>
          <p:spPr bwMode="auto">
            <a:xfrm>
              <a:off x="336" y="1728"/>
              <a:ext cx="48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106" name="Line 146">
              <a:extLst>
                <a:ext uri="{FF2B5EF4-FFF2-40B4-BE49-F238E27FC236}">
                  <a16:creationId xmlns:a16="http://schemas.microsoft.com/office/drawing/2014/main" id="{D6DD4879-021E-4FAA-8D07-169A229DD452}"/>
                </a:ext>
              </a:extLst>
            </p:cNvPr>
            <p:cNvSpPr>
              <a:spLocks noChangeShapeType="1"/>
            </p:cNvSpPr>
            <p:nvPr/>
          </p:nvSpPr>
          <p:spPr bwMode="auto">
            <a:xfrm>
              <a:off x="1776" y="1728"/>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107" name="Text Box 147">
              <a:extLst>
                <a:ext uri="{FF2B5EF4-FFF2-40B4-BE49-F238E27FC236}">
                  <a16:creationId xmlns:a16="http://schemas.microsoft.com/office/drawing/2014/main" id="{CBB7630C-6E49-4EEC-93C9-B12106FCB75E}"/>
                </a:ext>
              </a:extLst>
            </p:cNvPr>
            <p:cNvSpPr txBox="1">
              <a:spLocks noChangeArrowheads="1"/>
            </p:cNvSpPr>
            <p:nvPr/>
          </p:nvSpPr>
          <p:spPr bwMode="auto">
            <a:xfrm>
              <a:off x="384" y="12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E</a:t>
              </a:r>
            </a:p>
          </p:txBody>
        </p:sp>
        <p:sp>
          <p:nvSpPr>
            <p:cNvPr id="3108" name="Text Box 148">
              <a:extLst>
                <a:ext uri="{FF2B5EF4-FFF2-40B4-BE49-F238E27FC236}">
                  <a16:creationId xmlns:a16="http://schemas.microsoft.com/office/drawing/2014/main" id="{2D2F469E-3BB1-4B80-A44F-DC5FAD519D21}"/>
                </a:ext>
              </a:extLst>
            </p:cNvPr>
            <p:cNvSpPr txBox="1">
              <a:spLocks noChangeArrowheads="1"/>
            </p:cNvSpPr>
            <p:nvPr/>
          </p:nvSpPr>
          <p:spPr bwMode="auto">
            <a:xfrm>
              <a:off x="1872" y="134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S</a:t>
              </a:r>
            </a:p>
          </p:txBody>
        </p:sp>
      </p:grpSp>
      <p:grpSp>
        <p:nvGrpSpPr>
          <p:cNvPr id="3" name="Group 177">
            <a:extLst>
              <a:ext uri="{FF2B5EF4-FFF2-40B4-BE49-F238E27FC236}">
                <a16:creationId xmlns:a16="http://schemas.microsoft.com/office/drawing/2014/main" id="{900A542C-E7EA-4D7C-BEB7-37D280C25A2F}"/>
              </a:ext>
            </a:extLst>
          </p:cNvPr>
          <p:cNvGrpSpPr>
            <a:grpSpLocks/>
          </p:cNvGrpSpPr>
          <p:nvPr/>
        </p:nvGrpSpPr>
        <p:grpSpPr bwMode="auto">
          <a:xfrm>
            <a:off x="3851920" y="2311896"/>
            <a:ext cx="4724400" cy="1752600"/>
            <a:chOff x="2304" y="1104"/>
            <a:chExt cx="2976" cy="1104"/>
          </a:xfrm>
        </p:grpSpPr>
        <p:sp>
          <p:nvSpPr>
            <p:cNvPr id="3096" name="Line 149">
              <a:extLst>
                <a:ext uri="{FF2B5EF4-FFF2-40B4-BE49-F238E27FC236}">
                  <a16:creationId xmlns:a16="http://schemas.microsoft.com/office/drawing/2014/main" id="{F076E149-0108-4690-93A0-DCD80CB72986}"/>
                </a:ext>
              </a:extLst>
            </p:cNvPr>
            <p:cNvSpPr>
              <a:spLocks noChangeShapeType="1"/>
            </p:cNvSpPr>
            <p:nvPr/>
          </p:nvSpPr>
          <p:spPr bwMode="auto">
            <a:xfrm flipV="1">
              <a:off x="2688" y="1152"/>
              <a:ext cx="0" cy="1056"/>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3097" name="Group 174">
              <a:extLst>
                <a:ext uri="{FF2B5EF4-FFF2-40B4-BE49-F238E27FC236}">
                  <a16:creationId xmlns:a16="http://schemas.microsoft.com/office/drawing/2014/main" id="{979DB929-83F4-481D-A4D9-0B41A9B6653C}"/>
                </a:ext>
              </a:extLst>
            </p:cNvPr>
            <p:cNvGrpSpPr>
              <a:grpSpLocks/>
            </p:cNvGrpSpPr>
            <p:nvPr/>
          </p:nvGrpSpPr>
          <p:grpSpPr bwMode="auto">
            <a:xfrm>
              <a:off x="2304" y="1104"/>
              <a:ext cx="2976" cy="1008"/>
              <a:chOff x="2304" y="1104"/>
              <a:chExt cx="2976" cy="1008"/>
            </a:xfrm>
          </p:grpSpPr>
          <p:sp>
            <p:nvSpPr>
              <p:cNvPr id="3098" name="Line 150">
                <a:extLst>
                  <a:ext uri="{FF2B5EF4-FFF2-40B4-BE49-F238E27FC236}">
                    <a16:creationId xmlns:a16="http://schemas.microsoft.com/office/drawing/2014/main" id="{31F95C8E-64B9-4644-B8DC-57E0BE2CB385}"/>
                  </a:ext>
                </a:extLst>
              </p:cNvPr>
              <p:cNvSpPr>
                <a:spLocks noChangeShapeType="1"/>
              </p:cNvSpPr>
              <p:nvPr/>
            </p:nvSpPr>
            <p:spPr bwMode="auto">
              <a:xfrm>
                <a:off x="2544" y="2016"/>
                <a:ext cx="24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99" name="Text Box 153">
                <a:extLst>
                  <a:ext uri="{FF2B5EF4-FFF2-40B4-BE49-F238E27FC236}">
                    <a16:creationId xmlns:a16="http://schemas.microsoft.com/office/drawing/2014/main" id="{33F472A0-8CF0-4525-BD63-197C949A3D6A}"/>
                  </a:ext>
                </a:extLst>
              </p:cNvPr>
              <p:cNvSpPr txBox="1">
                <a:spLocks noChangeArrowheads="1"/>
              </p:cNvSpPr>
              <p:nvPr/>
            </p:nvSpPr>
            <p:spPr bwMode="auto">
              <a:xfrm>
                <a:off x="2304"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E</a:t>
                </a:r>
              </a:p>
            </p:txBody>
          </p:sp>
          <p:sp>
            <p:nvSpPr>
              <p:cNvPr id="3100" name="Text Box 155">
                <a:extLst>
                  <a:ext uri="{FF2B5EF4-FFF2-40B4-BE49-F238E27FC236}">
                    <a16:creationId xmlns:a16="http://schemas.microsoft.com/office/drawing/2014/main" id="{6A4EEB06-277E-40F4-BDBE-78FAC727BDA2}"/>
                  </a:ext>
                </a:extLst>
              </p:cNvPr>
              <p:cNvSpPr txBox="1">
                <a:spLocks noChangeArrowheads="1"/>
              </p:cNvSpPr>
              <p:nvPr/>
            </p:nvSpPr>
            <p:spPr bwMode="auto">
              <a:xfrm>
                <a:off x="4992" y="182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t</a:t>
                </a:r>
              </a:p>
            </p:txBody>
          </p:sp>
          <p:sp>
            <p:nvSpPr>
              <p:cNvPr id="3101" name="Line 157">
                <a:extLst>
                  <a:ext uri="{FF2B5EF4-FFF2-40B4-BE49-F238E27FC236}">
                    <a16:creationId xmlns:a16="http://schemas.microsoft.com/office/drawing/2014/main" id="{B49074FB-F532-4DA0-8C1D-50770C58197D}"/>
                  </a:ext>
                </a:extLst>
              </p:cNvPr>
              <p:cNvSpPr>
                <a:spLocks noChangeShapeType="1"/>
              </p:cNvSpPr>
              <p:nvPr/>
            </p:nvSpPr>
            <p:spPr bwMode="auto">
              <a:xfrm flipV="1">
                <a:off x="3072" y="1536"/>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02" name="Line 158">
                <a:extLst>
                  <a:ext uri="{FF2B5EF4-FFF2-40B4-BE49-F238E27FC236}">
                    <a16:creationId xmlns:a16="http://schemas.microsoft.com/office/drawing/2014/main" id="{FF2CEE72-D898-4BA6-9DDC-99CA6CAF4AEE}"/>
                  </a:ext>
                </a:extLst>
              </p:cNvPr>
              <p:cNvSpPr>
                <a:spLocks noChangeShapeType="1"/>
              </p:cNvSpPr>
              <p:nvPr/>
            </p:nvSpPr>
            <p:spPr bwMode="auto">
              <a:xfrm>
                <a:off x="3072" y="1536"/>
                <a:ext cx="86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03" name="Line 159">
                <a:extLst>
                  <a:ext uri="{FF2B5EF4-FFF2-40B4-BE49-F238E27FC236}">
                    <a16:creationId xmlns:a16="http://schemas.microsoft.com/office/drawing/2014/main" id="{96834217-DEB3-40FD-ACDF-EA5243F2D67E}"/>
                  </a:ext>
                </a:extLst>
              </p:cNvPr>
              <p:cNvSpPr>
                <a:spLocks noChangeShapeType="1"/>
              </p:cNvSpPr>
              <p:nvPr/>
            </p:nvSpPr>
            <p:spPr bwMode="auto">
              <a:xfrm>
                <a:off x="3936" y="1536"/>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grpSp>
      <p:grpSp>
        <p:nvGrpSpPr>
          <p:cNvPr id="5" name="Group 175">
            <a:extLst>
              <a:ext uri="{FF2B5EF4-FFF2-40B4-BE49-F238E27FC236}">
                <a16:creationId xmlns:a16="http://schemas.microsoft.com/office/drawing/2014/main" id="{A85DDF94-DC33-4894-BC2F-5561BC634880}"/>
              </a:ext>
            </a:extLst>
          </p:cNvPr>
          <p:cNvGrpSpPr>
            <a:grpSpLocks/>
          </p:cNvGrpSpPr>
          <p:nvPr/>
        </p:nvGrpSpPr>
        <p:grpSpPr bwMode="auto">
          <a:xfrm>
            <a:off x="3851920" y="4293096"/>
            <a:ext cx="4648200" cy="1905000"/>
            <a:chOff x="2304" y="2352"/>
            <a:chExt cx="2928" cy="1200"/>
          </a:xfrm>
        </p:grpSpPr>
        <p:sp>
          <p:nvSpPr>
            <p:cNvPr id="3089" name="Line 151">
              <a:extLst>
                <a:ext uri="{FF2B5EF4-FFF2-40B4-BE49-F238E27FC236}">
                  <a16:creationId xmlns:a16="http://schemas.microsoft.com/office/drawing/2014/main" id="{30975B51-CC22-4176-8589-44FAC119EABC}"/>
                </a:ext>
              </a:extLst>
            </p:cNvPr>
            <p:cNvSpPr>
              <a:spLocks noChangeShapeType="1"/>
            </p:cNvSpPr>
            <p:nvPr/>
          </p:nvSpPr>
          <p:spPr bwMode="auto">
            <a:xfrm flipV="1">
              <a:off x="2688" y="2496"/>
              <a:ext cx="0" cy="1056"/>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90" name="Line 152">
              <a:extLst>
                <a:ext uri="{FF2B5EF4-FFF2-40B4-BE49-F238E27FC236}">
                  <a16:creationId xmlns:a16="http://schemas.microsoft.com/office/drawing/2014/main" id="{3347FD55-C2F9-4996-8E80-62875977BA0E}"/>
                </a:ext>
              </a:extLst>
            </p:cNvPr>
            <p:cNvSpPr>
              <a:spLocks noChangeShapeType="1"/>
            </p:cNvSpPr>
            <p:nvPr/>
          </p:nvSpPr>
          <p:spPr bwMode="auto">
            <a:xfrm>
              <a:off x="2544" y="3360"/>
              <a:ext cx="24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91" name="Text Box 154">
              <a:extLst>
                <a:ext uri="{FF2B5EF4-FFF2-40B4-BE49-F238E27FC236}">
                  <a16:creationId xmlns:a16="http://schemas.microsoft.com/office/drawing/2014/main" id="{0A4A86EE-0054-4735-86A2-6ED444FA4AD9}"/>
                </a:ext>
              </a:extLst>
            </p:cNvPr>
            <p:cNvSpPr txBox="1">
              <a:spLocks noChangeArrowheads="1"/>
            </p:cNvSpPr>
            <p:nvPr/>
          </p:nvSpPr>
          <p:spPr bwMode="auto">
            <a:xfrm>
              <a:off x="2304" y="235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S</a:t>
              </a:r>
            </a:p>
          </p:txBody>
        </p:sp>
        <p:sp>
          <p:nvSpPr>
            <p:cNvPr id="3092" name="Text Box 156">
              <a:extLst>
                <a:ext uri="{FF2B5EF4-FFF2-40B4-BE49-F238E27FC236}">
                  <a16:creationId xmlns:a16="http://schemas.microsoft.com/office/drawing/2014/main" id="{FB0F86FF-D9BB-4837-BA16-BE3457760D15}"/>
                </a:ext>
              </a:extLst>
            </p:cNvPr>
            <p:cNvSpPr txBox="1">
              <a:spLocks noChangeArrowheads="1"/>
            </p:cNvSpPr>
            <p:nvPr/>
          </p:nvSpPr>
          <p:spPr bwMode="auto">
            <a:xfrm>
              <a:off x="4944" y="31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a:t>t</a:t>
              </a:r>
            </a:p>
          </p:txBody>
        </p:sp>
        <p:sp>
          <p:nvSpPr>
            <p:cNvPr id="3093" name="Line 160">
              <a:extLst>
                <a:ext uri="{FF2B5EF4-FFF2-40B4-BE49-F238E27FC236}">
                  <a16:creationId xmlns:a16="http://schemas.microsoft.com/office/drawing/2014/main" id="{5BA259C2-AF33-4631-BBA7-0837D9C66D50}"/>
                </a:ext>
              </a:extLst>
            </p:cNvPr>
            <p:cNvSpPr>
              <a:spLocks noChangeShapeType="1"/>
            </p:cNvSpPr>
            <p:nvPr/>
          </p:nvSpPr>
          <p:spPr bwMode="auto">
            <a:xfrm flipV="1">
              <a:off x="3696" y="2880"/>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94" name="Line 161">
              <a:extLst>
                <a:ext uri="{FF2B5EF4-FFF2-40B4-BE49-F238E27FC236}">
                  <a16:creationId xmlns:a16="http://schemas.microsoft.com/office/drawing/2014/main" id="{D2CCC09D-635A-4503-99F5-D11CA343DF0D}"/>
                </a:ext>
              </a:extLst>
            </p:cNvPr>
            <p:cNvSpPr>
              <a:spLocks noChangeShapeType="1"/>
            </p:cNvSpPr>
            <p:nvPr/>
          </p:nvSpPr>
          <p:spPr bwMode="auto">
            <a:xfrm>
              <a:off x="3696" y="2880"/>
              <a:ext cx="86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95" name="Line 162">
              <a:extLst>
                <a:ext uri="{FF2B5EF4-FFF2-40B4-BE49-F238E27FC236}">
                  <a16:creationId xmlns:a16="http://schemas.microsoft.com/office/drawing/2014/main" id="{7793A7A4-8998-42CE-8F51-19981D37C300}"/>
                </a:ext>
              </a:extLst>
            </p:cNvPr>
            <p:cNvSpPr>
              <a:spLocks noChangeShapeType="1"/>
            </p:cNvSpPr>
            <p:nvPr/>
          </p:nvSpPr>
          <p:spPr bwMode="auto">
            <a:xfrm>
              <a:off x="4560" y="2880"/>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6" name="Group 176">
            <a:extLst>
              <a:ext uri="{FF2B5EF4-FFF2-40B4-BE49-F238E27FC236}">
                <a16:creationId xmlns:a16="http://schemas.microsoft.com/office/drawing/2014/main" id="{2FFA16F1-03C1-416B-ACA5-FA9A4E562D6A}"/>
              </a:ext>
            </a:extLst>
          </p:cNvPr>
          <p:cNvGrpSpPr>
            <a:grpSpLocks/>
          </p:cNvGrpSpPr>
          <p:nvPr/>
        </p:nvGrpSpPr>
        <p:grpSpPr bwMode="auto">
          <a:xfrm>
            <a:off x="727720" y="3759696"/>
            <a:ext cx="6705600" cy="2058988"/>
            <a:chOff x="336" y="2016"/>
            <a:chExt cx="4224" cy="1297"/>
          </a:xfrm>
        </p:grpSpPr>
        <p:sp>
          <p:nvSpPr>
            <p:cNvPr id="3080" name="Line 163">
              <a:extLst>
                <a:ext uri="{FF2B5EF4-FFF2-40B4-BE49-F238E27FC236}">
                  <a16:creationId xmlns:a16="http://schemas.microsoft.com/office/drawing/2014/main" id="{AA068A47-F70E-4A6B-941C-FE1D0D2CDD8B}"/>
                </a:ext>
              </a:extLst>
            </p:cNvPr>
            <p:cNvSpPr>
              <a:spLocks noChangeShapeType="1"/>
            </p:cNvSpPr>
            <p:nvPr/>
          </p:nvSpPr>
          <p:spPr bwMode="auto">
            <a:xfrm flipH="1">
              <a:off x="3072" y="2448"/>
              <a:ext cx="624"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81" name="Line 164">
              <a:extLst>
                <a:ext uri="{FF2B5EF4-FFF2-40B4-BE49-F238E27FC236}">
                  <a16:creationId xmlns:a16="http://schemas.microsoft.com/office/drawing/2014/main" id="{CF7D8358-679F-416F-9E5F-9B122AEE058A}"/>
                </a:ext>
              </a:extLst>
            </p:cNvPr>
            <p:cNvSpPr>
              <a:spLocks noChangeShapeType="1"/>
            </p:cNvSpPr>
            <p:nvPr/>
          </p:nvSpPr>
          <p:spPr bwMode="auto">
            <a:xfrm>
              <a:off x="3072" y="2016"/>
              <a:ext cx="0" cy="57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082" name="Line 165">
              <a:extLst>
                <a:ext uri="{FF2B5EF4-FFF2-40B4-BE49-F238E27FC236}">
                  <a16:creationId xmlns:a16="http://schemas.microsoft.com/office/drawing/2014/main" id="{F70DAC31-ADBA-4D6C-8524-4C3248233FA4}"/>
                </a:ext>
              </a:extLst>
            </p:cNvPr>
            <p:cNvSpPr>
              <a:spLocks noChangeShapeType="1"/>
            </p:cNvSpPr>
            <p:nvPr/>
          </p:nvSpPr>
          <p:spPr bwMode="auto">
            <a:xfrm>
              <a:off x="3696" y="2352"/>
              <a:ext cx="0" cy="52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083" name="Line 166">
              <a:extLst>
                <a:ext uri="{FF2B5EF4-FFF2-40B4-BE49-F238E27FC236}">
                  <a16:creationId xmlns:a16="http://schemas.microsoft.com/office/drawing/2014/main" id="{EB48F875-3D01-4223-92A1-93656C2C1180}"/>
                </a:ext>
              </a:extLst>
            </p:cNvPr>
            <p:cNvSpPr>
              <a:spLocks noChangeShapeType="1"/>
            </p:cNvSpPr>
            <p:nvPr/>
          </p:nvSpPr>
          <p:spPr bwMode="auto">
            <a:xfrm>
              <a:off x="3936" y="2016"/>
              <a:ext cx="0" cy="57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084" name="Line 167">
              <a:extLst>
                <a:ext uri="{FF2B5EF4-FFF2-40B4-BE49-F238E27FC236}">
                  <a16:creationId xmlns:a16="http://schemas.microsoft.com/office/drawing/2014/main" id="{3FB75980-E405-4429-8E5A-E2EFE359CB32}"/>
                </a:ext>
              </a:extLst>
            </p:cNvPr>
            <p:cNvSpPr>
              <a:spLocks noChangeShapeType="1"/>
            </p:cNvSpPr>
            <p:nvPr/>
          </p:nvSpPr>
          <p:spPr bwMode="auto">
            <a:xfrm>
              <a:off x="4560" y="2352"/>
              <a:ext cx="0" cy="52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085" name="Line 168">
              <a:extLst>
                <a:ext uri="{FF2B5EF4-FFF2-40B4-BE49-F238E27FC236}">
                  <a16:creationId xmlns:a16="http://schemas.microsoft.com/office/drawing/2014/main" id="{EC9CD765-9595-45B3-9671-3D19666CE958}"/>
                </a:ext>
              </a:extLst>
            </p:cNvPr>
            <p:cNvSpPr>
              <a:spLocks noChangeShapeType="1"/>
            </p:cNvSpPr>
            <p:nvPr/>
          </p:nvSpPr>
          <p:spPr bwMode="auto">
            <a:xfrm flipH="1">
              <a:off x="3936" y="2448"/>
              <a:ext cx="624"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86" name="AutoShape 169">
              <a:extLst>
                <a:ext uri="{FF2B5EF4-FFF2-40B4-BE49-F238E27FC236}">
                  <a16:creationId xmlns:a16="http://schemas.microsoft.com/office/drawing/2014/main" id="{9AABEB36-E602-4399-B75A-72D6080439B6}"/>
                </a:ext>
              </a:extLst>
            </p:cNvPr>
            <p:cNvSpPr>
              <a:spLocks noChangeArrowheads="1"/>
            </p:cNvSpPr>
            <p:nvPr/>
          </p:nvSpPr>
          <p:spPr bwMode="auto">
            <a:xfrm>
              <a:off x="336" y="2658"/>
              <a:ext cx="1997" cy="655"/>
            </a:xfrm>
            <a:prstGeom prst="roundRect">
              <a:avLst>
                <a:gd name="adj" fmla="val 16667"/>
              </a:avLst>
            </a:pr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sz="2000"/>
                <a:t> t</a:t>
              </a:r>
              <a:r>
                <a:rPr lang="fr-FR" altLang="fr-FR" sz="2000" baseline="-25000"/>
                <a:t>01</a:t>
              </a:r>
              <a:r>
                <a:rPr lang="fr-FR" altLang="fr-FR" sz="2000"/>
                <a:t> : retard à l’action</a:t>
              </a:r>
            </a:p>
            <a:p>
              <a:pPr algn="ctr" eaLnBrk="1" hangingPunct="1">
                <a:spcBef>
                  <a:spcPct val="50000"/>
                </a:spcBef>
              </a:pPr>
              <a:r>
                <a:rPr lang="fr-FR" altLang="fr-FR" sz="2000"/>
                <a:t> t</a:t>
              </a:r>
              <a:r>
                <a:rPr lang="fr-FR" altLang="fr-FR" sz="2000" baseline="-25000"/>
                <a:t>10</a:t>
              </a:r>
              <a:r>
                <a:rPr lang="fr-FR" altLang="fr-FR" sz="2000"/>
                <a:t>  : retard au relâchement</a:t>
              </a:r>
              <a:r>
                <a:rPr lang="fr-FR" altLang="fr-FR"/>
                <a:t> </a:t>
              </a:r>
            </a:p>
          </p:txBody>
        </p:sp>
        <p:sp>
          <p:nvSpPr>
            <p:cNvPr id="3087" name="Rectangle 170">
              <a:extLst>
                <a:ext uri="{FF2B5EF4-FFF2-40B4-BE49-F238E27FC236}">
                  <a16:creationId xmlns:a16="http://schemas.microsoft.com/office/drawing/2014/main" id="{9AAAE868-D400-4081-A60D-6CE3E0CDEF42}"/>
                </a:ext>
              </a:extLst>
            </p:cNvPr>
            <p:cNvSpPr>
              <a:spLocks noChangeArrowheads="1"/>
            </p:cNvSpPr>
            <p:nvPr/>
          </p:nvSpPr>
          <p:spPr bwMode="auto">
            <a:xfrm>
              <a:off x="3216" y="2160"/>
              <a:ext cx="2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t>t</a:t>
              </a:r>
              <a:r>
                <a:rPr lang="fr-FR" altLang="fr-FR" sz="2000" baseline="-25000"/>
                <a:t>01</a:t>
              </a:r>
            </a:p>
          </p:txBody>
        </p:sp>
        <p:sp>
          <p:nvSpPr>
            <p:cNvPr id="3088" name="Rectangle 171">
              <a:extLst>
                <a:ext uri="{FF2B5EF4-FFF2-40B4-BE49-F238E27FC236}">
                  <a16:creationId xmlns:a16="http://schemas.microsoft.com/office/drawing/2014/main" id="{E3174727-B7CC-4367-B898-6CA530B43938}"/>
                </a:ext>
              </a:extLst>
            </p:cNvPr>
            <p:cNvSpPr>
              <a:spLocks noChangeArrowheads="1"/>
            </p:cNvSpPr>
            <p:nvPr/>
          </p:nvSpPr>
          <p:spPr bwMode="auto">
            <a:xfrm>
              <a:off x="4128" y="2160"/>
              <a:ext cx="2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t>t</a:t>
              </a:r>
              <a:r>
                <a:rPr lang="fr-FR" altLang="fr-FR" sz="2000" baseline="-25000"/>
                <a:t>10</a:t>
              </a:r>
            </a:p>
          </p:txBody>
        </p:sp>
      </p:grpSp>
      <p:sp>
        <p:nvSpPr>
          <p:cNvPr id="38" name="ZoneTexte 37">
            <a:extLst>
              <a:ext uri="{FF2B5EF4-FFF2-40B4-BE49-F238E27FC236}">
                <a16:creationId xmlns:a16="http://schemas.microsoft.com/office/drawing/2014/main" id="{B2BDFE39-7E0D-4A02-B395-0ABE338C8523}"/>
              </a:ext>
            </a:extLst>
          </p:cNvPr>
          <p:cNvSpPr txBox="1"/>
          <p:nvPr/>
        </p:nvSpPr>
        <p:spPr>
          <a:xfrm>
            <a:off x="228599" y="1216432"/>
            <a:ext cx="8591869" cy="830997"/>
          </a:xfrm>
          <a:prstGeom prst="rect">
            <a:avLst/>
          </a:prstGeom>
          <a:noFill/>
        </p:spPr>
        <p:txBody>
          <a:bodyPr wrap="square">
            <a:spAutoFit/>
          </a:bodyPr>
          <a:lstStyle/>
          <a:p>
            <a:pPr eaLnBrk="0" hangingPunct="0"/>
            <a:r>
              <a:rPr lang="fr-FR" altLang="fr-FR" dirty="0">
                <a:latin typeface="Comic Sans MS" panose="030F0702030302020204" pitchFamily="66" charset="0"/>
                <a:cs typeface="Times New Roman" panose="02020603050405020304" pitchFamily="18" charset="0"/>
              </a:rPr>
              <a:t>Chaque constituant de la chaîne introduit un retard que l’on représente ainsi :</a:t>
            </a:r>
            <a:endParaRPr lang="fr-FR" altLang="fr-FR" dirty="0">
              <a:latin typeface="Comic Sans MS" panose="030F0702030302020204" pitchFamily="66" charset="0"/>
            </a:endParaRPr>
          </a:p>
        </p:txBody>
      </p:sp>
    </p:spTree>
    <p:extLst>
      <p:ext uri="{BB962C8B-B14F-4D97-AF65-F5344CB8AC3E}">
        <p14:creationId xmlns:p14="http://schemas.microsoft.com/office/powerpoint/2010/main" val="278091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4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Horizontal)">
                                      <p:cBhvr>
                                        <p:cTn id="13" dur="5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42"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Horizontal)">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348</TotalTime>
  <Words>1414</Words>
  <Application>Microsoft Office PowerPoint</Application>
  <PresentationFormat>Affichage à l'écran (4:3)</PresentationFormat>
  <Paragraphs>205</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Comic Sans MS</vt:lpstr>
      <vt:lpstr>Symbol</vt:lpstr>
      <vt:lpstr>Times New Roman</vt:lpstr>
      <vt:lpstr>Modèle par défaut</vt:lpstr>
      <vt:lpstr>Notion de temps de réponse d’une chaîne fonctionnelle</vt:lpstr>
      <vt:lpstr>Fonctionnement dynamique des API</vt:lpstr>
      <vt:lpstr>Traitement Combinatoire</vt:lpstr>
      <vt:lpstr>Traitement sur Interruption</vt:lpstr>
      <vt:lpstr>Traitement numérique cyclique asynchrone</vt:lpstr>
      <vt:lpstr>Traitement numérique cyclique asynchrone</vt:lpstr>
      <vt:lpstr>Traitement cyclique synchrone (ou périodique)</vt:lpstr>
      <vt:lpstr>Mode de traitement et temps de réponse</vt:lpstr>
      <vt:lpstr>Comportement d’un constituant</vt:lpstr>
      <vt:lpstr>Temps de maintien mini d’un événement afin qu’il soit prise en compte par l’API</vt:lpstr>
      <vt:lpstr>Temps de maintien mini d’un événement afin qu’il soit prise en compte par l’API</vt:lpstr>
      <vt:lpstr>temps de réponse d’une CF</vt:lpstr>
      <vt:lpstr>Temps de réponse d’une CF</vt:lpstr>
      <vt:lpstr>Problèmes inhérents au temps réel</vt:lpstr>
      <vt:lpstr>Problèmes inhérents au temps réel</vt:lpstr>
      <vt:lpstr>Problèmes inhérents au temps réel</vt:lpstr>
    </vt:vector>
  </TitlesOfParts>
  <Company>domicile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temps de réponse</dc:title>
  <dc:creator>raymond</dc:creator>
  <cp:lastModifiedBy>Cousin Hub</cp:lastModifiedBy>
  <cp:revision>84</cp:revision>
  <dcterms:created xsi:type="dcterms:W3CDTF">2004-03-18T21:11:31Z</dcterms:created>
  <dcterms:modified xsi:type="dcterms:W3CDTF">2021-04-26T17:24:57Z</dcterms:modified>
</cp:coreProperties>
</file>