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4" r:id="rId17"/>
    <p:sldId id="275" r:id="rId18"/>
    <p:sldId id="287" r:id="rId19"/>
    <p:sldId id="288" r:id="rId20"/>
    <p:sldId id="289" r:id="rId21"/>
    <p:sldId id="276" r:id="rId22"/>
    <p:sldId id="290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286" r:id="rId4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9966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98" autoAdjust="0"/>
    <p:restoredTop sz="94660"/>
  </p:normalViewPr>
  <p:slideViewPr>
    <p:cSldViewPr>
      <p:cViewPr varScale="1">
        <p:scale>
          <a:sx n="109" d="100"/>
          <a:sy n="109" d="100"/>
        </p:scale>
        <p:origin x="17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791DAF5-955D-4B47-8FD2-0B0B506D2DD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7BD7710-0B28-4C5B-A742-A298E634531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FE49E3AC-7B8C-4085-99EA-6AABA3BAFAF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EBF3CF8-42D6-4109-93A3-2D71FED003B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2A3BFE57-F99C-4B4C-9D39-D7B4B043782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68FF10C1-7F31-4A76-A422-636EF3EA5F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28D2C16-693F-4DFB-B0C5-F8DD73F563BE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5862E1E3-F300-4425-934C-00D8CA664D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ACABD5F-2D58-4F4F-BAF8-941B7A1A4B7E}" type="slidenum">
              <a:rPr lang="fr-FR" altLang="fr-FR">
                <a:latin typeface="Arial" panose="020B0604020202020204" pitchFamily="34" charset="0"/>
              </a:rPr>
              <a:pPr eaLnBrk="1" hangingPunct="1"/>
              <a:t>1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30AE8C9C-4CF7-4B4F-B69D-52EE53FB69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60B57908-90C2-47CA-96C4-11DF18CD94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83082184-B5F3-44D1-B861-C3FC9B3880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DC37B25-7F63-4B05-A8E7-2C1A3779AF50}" type="slidenum">
              <a:rPr lang="fr-FR" altLang="fr-FR">
                <a:latin typeface="Arial" panose="020B0604020202020204" pitchFamily="34" charset="0"/>
              </a:rPr>
              <a:pPr eaLnBrk="1" hangingPunct="1"/>
              <a:t>10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9C2B92FE-8936-4D09-B09C-8591EC93E1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9E57F702-F9C1-44A8-A59D-D29401BE70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D55C04D9-5F94-4059-BED4-DC28A83740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031E1AE-40F7-4032-88AD-F8A4A6D6EE5C}" type="slidenum">
              <a:rPr lang="fr-FR" altLang="fr-FR">
                <a:latin typeface="Arial" panose="020B0604020202020204" pitchFamily="34" charset="0"/>
              </a:rPr>
              <a:pPr eaLnBrk="1" hangingPunct="1"/>
              <a:t>11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FFFF71C-B117-4024-81AF-1DB78B3FAF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817CE6B5-AB67-43D2-BEB3-7BD67781CB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8525506E-E562-4D45-BC5C-118F315D30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1B2CBD0-3556-4B7D-A3ED-4020BC314909}" type="slidenum">
              <a:rPr lang="fr-FR" altLang="fr-FR">
                <a:latin typeface="Arial" panose="020B0604020202020204" pitchFamily="34" charset="0"/>
              </a:rPr>
              <a:pPr eaLnBrk="1" hangingPunct="1"/>
              <a:t>12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D3CFD6C0-7DC9-4065-9BA2-CD50104559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3EAA5589-40DF-472F-A41D-96A9C3DC3A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571982A2-2049-41B7-9FCB-EA06E34EA4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14EB429-3019-4608-A728-1B2CDE0F4443}" type="slidenum">
              <a:rPr lang="fr-FR" altLang="fr-FR">
                <a:latin typeface="Arial" panose="020B0604020202020204" pitchFamily="34" charset="0"/>
              </a:rPr>
              <a:pPr eaLnBrk="1" hangingPunct="1"/>
              <a:t>13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3E0B7037-FCEE-49B7-8106-745B8F00BC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8C86A199-1F9B-4177-9AE5-A53B2E6959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31371A25-7BF3-4D31-8D39-3B5FAF7A6A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A1A06F3-726E-4CD5-9133-A70F4135909C}" type="slidenum">
              <a:rPr lang="fr-FR" altLang="fr-FR">
                <a:latin typeface="Arial" panose="020B0604020202020204" pitchFamily="34" charset="0"/>
              </a:rPr>
              <a:pPr eaLnBrk="1" hangingPunct="1"/>
              <a:t>14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0ECA5D77-5D95-4572-A33B-6CAA0494DD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479DD539-AD8B-49F2-B213-DDCB5C827E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957C5A0F-3B07-48C7-A0BD-1F0A2CF6C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E224A96-2FDC-4AA5-AEA7-F6C71F0DBEE2}" type="slidenum">
              <a:rPr lang="fr-FR" altLang="fr-FR">
                <a:latin typeface="Arial" panose="020B0604020202020204" pitchFamily="34" charset="0"/>
              </a:rPr>
              <a:pPr eaLnBrk="1" hangingPunct="1"/>
              <a:t>15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0FF31810-0491-4910-868E-D827E9E731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9BD421CC-B505-4D37-B35E-7882F20AC7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3022F085-CBF0-434B-A391-3ADDC8D7D0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5CEF83C-9E36-4FC9-A709-CCF197E1B8BC}" type="slidenum">
              <a:rPr lang="fr-FR" altLang="fr-FR">
                <a:latin typeface="Arial" panose="020B0604020202020204" pitchFamily="34" charset="0"/>
              </a:rPr>
              <a:pPr eaLnBrk="1" hangingPunct="1"/>
              <a:t>16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AFA481A6-9DFE-4D46-BDE9-E95666B7FC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39FBE6AF-A60A-400B-AEE0-DFE9596631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5576D75D-67E8-4F3B-9C05-0D05AE04B2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E305445-76C3-400C-9AB3-D71943DBF469}" type="slidenum">
              <a:rPr lang="fr-FR" altLang="fr-FR">
                <a:latin typeface="Arial" panose="020B0604020202020204" pitchFamily="34" charset="0"/>
              </a:rPr>
              <a:pPr eaLnBrk="1" hangingPunct="1"/>
              <a:t>17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F58BC52B-1C88-49BE-86C9-A64B1E3407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078870CE-2B01-470F-98A9-28CB181C06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DD0A6549-FE49-4340-91ED-613FE79E04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D3CA5DC-3B1D-44DE-9696-C2DF296BF3DC}" type="slidenum">
              <a:rPr lang="fr-FR" altLang="fr-FR">
                <a:latin typeface="Arial" panose="020B0604020202020204" pitchFamily="34" charset="0"/>
              </a:rPr>
              <a:pPr eaLnBrk="1" hangingPunct="1"/>
              <a:t>21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97673159-7FB1-4816-A9E3-2EA2A507CD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5735FAFA-B154-43E8-891E-B9E83DFD30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0641E95F-0A2A-4ADF-8FFC-4B237A6C0B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40C21CF-ECC0-49BE-B054-A9A305EE7443}" type="slidenum">
              <a:rPr lang="fr-FR" altLang="fr-FR">
                <a:latin typeface="Arial" panose="020B0604020202020204" pitchFamily="34" charset="0"/>
              </a:rPr>
              <a:pPr eaLnBrk="1" hangingPunct="1"/>
              <a:t>23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B558850F-F056-4BBA-BDAF-2FD11CC696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D3301410-C2B6-483D-B4DA-DD7499F3B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0A840456-68FC-42C2-991C-58DE13E963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2184E8A-4407-4328-AB3C-E86C1AAFB891}" type="slidenum">
              <a:rPr lang="fr-FR" altLang="fr-FR">
                <a:latin typeface="Arial" panose="020B0604020202020204" pitchFamily="34" charset="0"/>
              </a:rPr>
              <a:pPr eaLnBrk="1" hangingPunct="1"/>
              <a:t>2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F887ED96-FE0B-4FB3-B73B-F186FE849F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E51C2263-5D0D-4047-A49A-5818B24B07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D08E0FE0-6302-4E75-805F-0B84CDAD51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88FFF1E-955B-4B00-AA30-40996791FE5F}" type="slidenum">
              <a:rPr lang="fr-FR" altLang="fr-FR">
                <a:latin typeface="Arial" panose="020B0604020202020204" pitchFamily="34" charset="0"/>
              </a:rPr>
              <a:pPr eaLnBrk="1" hangingPunct="1"/>
              <a:t>24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5D6F5014-E976-45F6-A9C1-5CEB12F620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854CC13F-E042-42DD-B521-80AC014715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B0A23ED3-69FE-4EA3-8D9E-693855086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BAC5CE7-4B14-49B5-9F12-E0EEDCD48A9D}" type="slidenum">
              <a:rPr lang="fr-FR" altLang="fr-FR">
                <a:latin typeface="Arial" panose="020B0604020202020204" pitchFamily="34" charset="0"/>
              </a:rPr>
              <a:pPr eaLnBrk="1" hangingPunct="1"/>
              <a:t>25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2FF851C3-7BEA-4D21-A205-C09D8E587A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87067E58-ECC1-471A-8EB6-DB026EEAD1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C11BBAAE-1A43-40FA-B892-9B36FA796D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C4EBDAA-2101-4F8C-A380-460ACCFA4EF5}" type="slidenum">
              <a:rPr lang="fr-FR" altLang="fr-FR">
                <a:latin typeface="Arial" panose="020B0604020202020204" pitchFamily="34" charset="0"/>
              </a:rPr>
              <a:pPr eaLnBrk="1" hangingPunct="1"/>
              <a:t>26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DD1FADC8-11A3-4F77-A859-59F47740D9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8EC13BD4-AF05-462C-9000-D56B34695E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8590F91F-16AF-4D7A-A5E9-0C67E42D1C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8A3ECF2-E5B2-4BD3-A5CE-AC14C627FF18}" type="slidenum">
              <a:rPr lang="fr-FR" altLang="fr-FR">
                <a:latin typeface="Arial" panose="020B0604020202020204" pitchFamily="34" charset="0"/>
              </a:rPr>
              <a:pPr eaLnBrk="1" hangingPunct="1"/>
              <a:t>27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871BAB18-E1AE-4410-9723-E1F952F6D4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B34E2475-797A-4579-B47D-DD1F3CB517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887A3E87-23F9-4280-855E-6806C3623C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5D0F5CA-B12A-4E35-B592-372F480EE5B1}" type="slidenum">
              <a:rPr lang="fr-FR" altLang="fr-FR">
                <a:latin typeface="Arial" panose="020B0604020202020204" pitchFamily="34" charset="0"/>
              </a:rPr>
              <a:pPr eaLnBrk="1" hangingPunct="1"/>
              <a:t>28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2DD293ED-57CE-4BEA-92A2-647CA352BF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9F1153EE-E73B-40DD-B159-7930464A07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4780324F-22E5-4666-817F-EBFD5223C1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140F17F-8826-444B-9623-0708C810BB34}" type="slidenum">
              <a:rPr lang="fr-FR" altLang="fr-FR">
                <a:latin typeface="Arial" panose="020B0604020202020204" pitchFamily="34" charset="0"/>
              </a:rPr>
              <a:pPr eaLnBrk="1" hangingPunct="1"/>
              <a:t>29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AD804871-5C4B-420D-A99D-C108E26AE3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ECB898B4-12AA-426E-824A-6F33BBA019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8038119F-3A1F-49F9-8CC9-27B191215E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8BA031C-4FEC-4163-8AD2-874F8AE5803B}" type="slidenum">
              <a:rPr lang="fr-FR" altLang="fr-FR">
                <a:latin typeface="Arial" panose="020B0604020202020204" pitchFamily="34" charset="0"/>
              </a:rPr>
              <a:pPr eaLnBrk="1" hangingPunct="1"/>
              <a:t>30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2BDFA489-61C1-4B33-924E-9A4C9D5F2A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50C913D6-BC0A-41AC-B920-73E52EA923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3BD1ABA3-E66F-482A-A5E1-E3AC2199E1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4BF987B-4C21-4EA1-B939-F321FB1BA969}" type="slidenum">
              <a:rPr lang="fr-FR" altLang="fr-FR">
                <a:latin typeface="Arial" panose="020B0604020202020204" pitchFamily="34" charset="0"/>
              </a:rPr>
              <a:pPr eaLnBrk="1" hangingPunct="1"/>
              <a:t>31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06AB79EE-81AA-4845-8804-62846DC237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DABB4776-1A64-40F6-B58D-A3E2BC5296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DB2C9C7A-CD85-4837-8381-5C6A99B5B0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9A74A58-D235-4EC5-807A-B9B0C9F0D05F}" type="slidenum">
              <a:rPr lang="fr-FR" altLang="fr-FR">
                <a:latin typeface="Arial" panose="020B0604020202020204" pitchFamily="34" charset="0"/>
              </a:rPr>
              <a:pPr eaLnBrk="1" hangingPunct="1"/>
              <a:t>47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0D59E697-AC91-4C86-B7FA-7A5B408423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2D13FE83-15BD-4E47-9E3A-6BFB9F67F4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2DA5B411-3C74-4A44-8264-13761DAE43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6A68285-3C9C-41A2-909B-665E0DE2643D}" type="slidenum">
              <a:rPr lang="fr-FR" altLang="fr-FR">
                <a:latin typeface="Arial" panose="020B0604020202020204" pitchFamily="34" charset="0"/>
              </a:rPr>
              <a:pPr eaLnBrk="1" hangingPunct="1"/>
              <a:t>3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6F16300D-2E4E-4084-9490-21D6EB932C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7EC415B6-5ABD-4817-8C83-631C6F4216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BAE8D46A-AE01-491F-BDE1-E21C4849C6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8512FDA-B855-405A-8804-2330B10B960A}" type="slidenum">
              <a:rPr lang="fr-FR" altLang="fr-FR">
                <a:latin typeface="Arial" panose="020B0604020202020204" pitchFamily="34" charset="0"/>
              </a:rPr>
              <a:pPr eaLnBrk="1" hangingPunct="1"/>
              <a:t>4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0CEE1B6C-2881-4B1E-BCA2-34E5B511AC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ED8E317A-54CC-43B0-B7C5-E69737BE13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AC134912-0FD7-4911-8E14-9B7356E937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3FA033D-D337-4A8B-9140-AFD083F93E22}" type="slidenum">
              <a:rPr lang="fr-FR" altLang="fr-FR">
                <a:latin typeface="Arial" panose="020B0604020202020204" pitchFamily="34" charset="0"/>
              </a:rPr>
              <a:pPr eaLnBrk="1" hangingPunct="1"/>
              <a:t>5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4C06739B-59F8-4125-9C9E-36426E5637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3B3BFCB7-6342-44D6-A074-5582E6B3E1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930E742C-8CCE-47BD-8A0D-76AA0F396C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AC918F7-311C-4674-953B-CE2A969012E1}" type="slidenum">
              <a:rPr lang="fr-FR" altLang="fr-FR">
                <a:latin typeface="Arial" panose="020B0604020202020204" pitchFamily="34" charset="0"/>
              </a:rPr>
              <a:pPr eaLnBrk="1" hangingPunct="1"/>
              <a:t>6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00CA0523-3D77-4249-8E6B-0366CF968F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92C62B7F-B4D3-490B-B32B-AFD0638924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0291420E-82ED-46E1-B838-F069C84F9E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E8B71A0-B412-4B6D-AC00-F9ECCA992AAD}" type="slidenum">
              <a:rPr lang="fr-FR" altLang="fr-FR">
                <a:latin typeface="Arial" panose="020B0604020202020204" pitchFamily="34" charset="0"/>
              </a:rPr>
              <a:pPr eaLnBrk="1" hangingPunct="1"/>
              <a:t>7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1A439D8E-02E7-470A-84DE-B43BE01FE9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1F1B67CC-13D0-456B-A6A5-DDA0F90939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8D551E3A-8293-4D71-A93D-688448C928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E1D5BFA-A93F-4377-B883-81BB6C7431FA}" type="slidenum">
              <a:rPr lang="fr-FR" altLang="fr-FR">
                <a:latin typeface="Arial" panose="020B0604020202020204" pitchFamily="34" charset="0"/>
              </a:rPr>
              <a:pPr eaLnBrk="1" hangingPunct="1"/>
              <a:t>8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DF37770D-A604-4BA7-8BC9-A5E09BCFBA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89FE44D2-C910-4DCD-AE0B-F6354BEDF9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64D23E6B-C3FA-4B56-AD35-91248D9A5B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B79CD9B-300E-4305-9BC6-C94C266C8E97}" type="slidenum">
              <a:rPr lang="fr-FR" altLang="fr-FR">
                <a:latin typeface="Arial" panose="020B0604020202020204" pitchFamily="34" charset="0"/>
              </a:rPr>
              <a:pPr eaLnBrk="1" hangingPunct="1"/>
              <a:t>9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247DF13-CEC8-41DF-8FED-15BA5F9AD0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77C31AE8-767B-42FE-9261-6CFA7D6006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66CC848-28CC-43DC-8F25-92ECEBDD589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97AD43D7-4F07-4854-BC86-3A7BFACBC6E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AB77D2D3-C8ED-4C49-8FE0-8FE97674AE6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E7582E5-44F8-45EA-905B-F52752B5553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87" y="0"/>
              <a:ext cx="2859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1205523-F43B-46B7-9955-5ED4272F1AD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2560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2560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CE3ABFE3-70B5-4649-BD80-368325D0DE8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F534F2E9-92AC-427C-B6FF-97EAF1D02A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EA8E45FC-F4B2-417A-A645-AF9C0E4584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351E3-B1D2-481D-9C9F-9038880B141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73498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FDCF563-FE65-49C0-90E3-32DA53A541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CD7935F6-2B5C-4C8B-82EE-2062CDF5A81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A6B213-F241-4337-A395-9FB49EB02B3B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31F7A954-0137-4291-9BDF-8BFF5C920A0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618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7150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7150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B65DF8B-FFAB-407C-954C-2023244DB8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1E87803D-BD60-41A1-B245-9CB8B21785F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2CE155-11E3-4D36-A4B4-C74BF90B2E26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2F713DCF-6E0F-4A08-AFA5-9F276A37884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8401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9727060-F918-461E-BD87-298584875F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B29E701-18B3-43D0-9DC4-6FFD2FC0036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D8AE28-4151-44CC-8F51-6CECFF6EF341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6C0F319-B15C-4294-B326-6BAC6472604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882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3810000" cy="1981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3810000" cy="1981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105B19F-AF94-4B63-B6EE-DCB01A7AD9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8F63D309-6590-45B4-8372-6854A5352FB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8C6577-543C-4FEC-BFAE-90EDBBAFDC5D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1F39903B-65EC-42D2-A9D9-6B38033447F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048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688095F-5E37-4249-8910-7EB6573AAA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1110ADE-E5F3-48A4-AD76-C511609C145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35D6E-A031-42C5-A851-F10785E6C7FA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7D48B36-1776-406A-86AF-CEB861AB6F4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93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B657A32-1ED6-4DB9-A37B-2905E36EEC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282CA42-BC2D-4D69-94DE-FC2B94A1A7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324129-FDAE-440C-80EE-6F3C0321DD44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2A566EBB-1912-4927-BC86-50A3119DDB5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78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D680CC7-AEC9-4FAB-82CD-AD30C972BD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D930C75C-3C05-4387-BAD5-E543F3FE060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4F5A70-0E68-4C8D-8145-62A071EE130E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801B5342-5780-4DB5-A0CD-3AA8DC47FDC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6598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386E0C3-34FF-4692-9344-60C1650477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910115B-814C-4D4C-82BE-9E4CCF070FE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174DF-F794-4B6E-80A5-058372B0CF78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7B79ABD-CE7C-4CAC-B821-7E0B4ECB766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45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D3E3797D-CD4E-475B-836B-522BE8429B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E68A4ECD-6868-4345-9F1A-430EAE2FFCA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2782DF-8681-4C58-83F4-F98D388B3E1D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28AA062C-A015-4E9A-B2E7-8F21CE461CC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35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737C84E5-5676-40B3-B607-A89DAA0DC2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E7C36860-01E4-401C-AD95-6CACA46AC13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FBEE7-BD5A-46DB-B20C-BD40C44719C3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5840591-5515-4B96-9E4A-28048117F36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905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C5774873-01E9-4B68-9FB4-EFC3890DA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F76DC4DE-F1B0-43C4-9D33-EC0A429C33E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5E0DBA-43A3-435D-B732-0EDAFA5F8123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0AD42B0-FDAC-469C-9595-35734E4745A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165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AAEEE16-562D-4596-B78F-A89DBA0ED3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1BA819A-EE8A-406D-A98B-2CB5123809B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95476-1001-4F3B-8840-191970755FAC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70D274D-BCAC-4A1F-9443-6D57E438871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99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60A5A98-22CF-4AA7-BF05-F60D33DA80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EE12ED3-EA35-41D2-A2F0-E7FDE426925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FA2022-C91D-4EBE-8FCD-827E09639998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5B724850-8B28-4C51-B2CE-FABC99F042D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8534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D2404022-3ED1-4EF8-98D7-8A6BAECAC80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24579" name="Freeform 3">
              <a:extLst>
                <a:ext uri="{FF2B5EF4-FFF2-40B4-BE49-F238E27FC236}">
                  <a16:creationId xmlns:a16="http://schemas.microsoft.com/office/drawing/2014/main" id="{8CFDA3C4-52FE-42D0-8E83-96F140FBBA1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4580" name="Freeform 4">
              <a:extLst>
                <a:ext uri="{FF2B5EF4-FFF2-40B4-BE49-F238E27FC236}">
                  <a16:creationId xmlns:a16="http://schemas.microsoft.com/office/drawing/2014/main" id="{C3D7743B-7FEE-4BAB-9827-F873ABA9545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4581" name="Freeform 5">
              <a:extLst>
                <a:ext uri="{FF2B5EF4-FFF2-40B4-BE49-F238E27FC236}">
                  <a16:creationId xmlns:a16="http://schemas.microsoft.com/office/drawing/2014/main" id="{032896BB-DF0A-45F5-A1EC-58924E7F5AE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87" y="0"/>
              <a:ext cx="2859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4582" name="Freeform 6">
              <a:extLst>
                <a:ext uri="{FF2B5EF4-FFF2-40B4-BE49-F238E27FC236}">
                  <a16:creationId xmlns:a16="http://schemas.microsoft.com/office/drawing/2014/main" id="{1C72D3F4-5580-4DD6-8741-99D632D1C23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24583" name="Rectangle 7">
            <a:extLst>
              <a:ext uri="{FF2B5EF4-FFF2-40B4-BE49-F238E27FC236}">
                <a16:creationId xmlns:a16="http://schemas.microsoft.com/office/drawing/2014/main" id="{9C91FA00-AF29-4055-BC1C-9E7E46BE20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24584" name="Rectangle 8">
            <a:extLst>
              <a:ext uri="{FF2B5EF4-FFF2-40B4-BE49-F238E27FC236}">
                <a16:creationId xmlns:a16="http://schemas.microsoft.com/office/drawing/2014/main" id="{21426C7F-95E7-4B2E-B9FA-2A63B15630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4585" name="Rectangle 9">
            <a:extLst>
              <a:ext uri="{FF2B5EF4-FFF2-40B4-BE49-F238E27FC236}">
                <a16:creationId xmlns:a16="http://schemas.microsoft.com/office/drawing/2014/main" id="{AD7F4FA1-5442-445E-8C1D-C100A6C879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586" name="Rectangle 10">
            <a:extLst>
              <a:ext uri="{FF2B5EF4-FFF2-40B4-BE49-F238E27FC236}">
                <a16:creationId xmlns:a16="http://schemas.microsoft.com/office/drawing/2014/main" id="{17E1E799-E6EE-4BEA-B34A-CCD1D00882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476D94C1-AC45-4683-812E-FC62FAE683E1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24587" name="Rectangle 11">
            <a:extLst>
              <a:ext uri="{FF2B5EF4-FFF2-40B4-BE49-F238E27FC236}">
                <a16:creationId xmlns:a16="http://schemas.microsoft.com/office/drawing/2014/main" id="{6B22F6F9-A260-4787-B8EA-8965050075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/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w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can.ex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CNA.sw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ci17800_4.ex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7.wmf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0.wmf"/><Relationship Id="rId4" Type="http://schemas.openxmlformats.org/officeDocument/2006/relationships/image" Target="../media/image59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3.jpeg"/><Relationship Id="rId4" Type="http://schemas.openxmlformats.org/officeDocument/2006/relationships/image" Target="../media/image6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71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codeur_simulation.exe" TargetMode="External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7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7" Type="http://schemas.openxmlformats.org/officeDocument/2006/relationships/image" Target="../media/image85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84.wmf"/><Relationship Id="rId4" Type="http://schemas.openxmlformats.org/officeDocument/2006/relationships/oleObject" Target="../embeddings/oleObject9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stex1.ex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hyperlink" Target="stex2.exe" TargetMode="External"/><Relationship Id="rId2" Type="http://schemas.openxmlformats.org/officeDocument/2006/relationships/video" Target="file:///F:\__BTS%20MS__\S567%20-%20Etude%20Pluritechnologique%20des%20Syst&#232;mes\S7%20-%20Chaine%20d'information\S7-2%20-%20Acquisition%20de%20l'information\S722%20-%20Nature%20et%20forme%20de%20l'information\Diaporama\Actu008.AVI" TargetMode="External"/><Relationship Id="rId1" Type="http://schemas.microsoft.com/office/2007/relationships/media" Target="file:///F:\__BTS%20MS__\S567%20-%20Etude%20Pluritechnologique%20des%20Syst&#232;mes\S7%20-%20Chaine%20d'information\S7-2%20-%20Acquisition%20de%20l'information\S722%20-%20Nature%20et%20forme%20de%20l'information\Diaporama\Actu008.AVI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10" Type="http://schemas.openxmlformats.org/officeDocument/2006/relationships/image" Target="../media/image6.sv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1D884FB-AC7E-428C-ACC0-C336D7C217E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/>
              <a:t>NATURE D’UNE INFORMATION</a:t>
            </a:r>
          </a:p>
        </p:txBody>
      </p:sp>
      <p:pic>
        <p:nvPicPr>
          <p:cNvPr id="6147" name="Picture 4" descr="anemo1">
            <a:extLst>
              <a:ext uri="{FF2B5EF4-FFF2-40B4-BE49-F238E27FC236}">
                <a16:creationId xmlns:a16="http://schemas.microsoft.com/office/drawing/2014/main" id="{EDAAD942-4B33-4F9F-8EA6-25B6FB2BDF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205038"/>
            <a:ext cx="36750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057D6001-1E0E-4D9A-BA67-FC8F87F8CD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/>
              <a:t>Exemples de capteurs analogiques</a:t>
            </a:r>
          </a:p>
        </p:txBody>
      </p:sp>
      <p:pic>
        <p:nvPicPr>
          <p:cNvPr id="14339" name="Picture 4">
            <a:extLst>
              <a:ext uri="{FF2B5EF4-FFF2-40B4-BE49-F238E27FC236}">
                <a16:creationId xmlns:a16="http://schemas.microsoft.com/office/drawing/2014/main" id="{3A8830C6-6EAC-4355-92AA-F2D458506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20240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5">
            <a:extLst>
              <a:ext uri="{FF2B5EF4-FFF2-40B4-BE49-F238E27FC236}">
                <a16:creationId xmlns:a16="http://schemas.microsoft.com/office/drawing/2014/main" id="{F720275B-CF42-4A3C-BCBF-924EA7A19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811838"/>
            <a:ext cx="20161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/>
              <a:t>Thermomètre à thermistance</a:t>
            </a:r>
          </a:p>
        </p:txBody>
      </p:sp>
      <p:sp>
        <p:nvSpPr>
          <p:cNvPr id="14341" name="Rectangle 9">
            <a:extLst>
              <a:ext uri="{FF2B5EF4-FFF2-40B4-BE49-F238E27FC236}">
                <a16:creationId xmlns:a16="http://schemas.microsoft.com/office/drawing/2014/main" id="{C6507AB6-2499-48E6-95CB-9BF14A7BC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6710363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 sz="2700">
                <a:solidFill>
                  <a:srgbClr val="000000"/>
                </a:solidFill>
              </a:rPr>
              <a:t> </a:t>
            </a:r>
            <a:endParaRPr lang="fr-FR" altLang="fr-FR"/>
          </a:p>
        </p:txBody>
      </p:sp>
      <p:pic>
        <p:nvPicPr>
          <p:cNvPr id="14342" name="Picture 45">
            <a:extLst>
              <a:ext uri="{FF2B5EF4-FFF2-40B4-BE49-F238E27FC236}">
                <a16:creationId xmlns:a16="http://schemas.microsoft.com/office/drawing/2014/main" id="{436967C1-4810-4304-B477-D9F83DA87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341438"/>
            <a:ext cx="291623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47">
            <a:extLst>
              <a:ext uri="{FF2B5EF4-FFF2-40B4-BE49-F238E27FC236}">
                <a16:creationId xmlns:a16="http://schemas.microsoft.com/office/drawing/2014/main" id="{A5BE26BC-4181-4E1F-80BF-6A6B6BA6B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1484313"/>
            <a:ext cx="201612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/>
              <a:t>Thermocouples</a:t>
            </a:r>
          </a:p>
        </p:txBody>
      </p:sp>
      <p:pic>
        <p:nvPicPr>
          <p:cNvPr id="14344" name="Picture 48">
            <a:extLst>
              <a:ext uri="{FF2B5EF4-FFF2-40B4-BE49-F238E27FC236}">
                <a16:creationId xmlns:a16="http://schemas.microsoft.com/office/drawing/2014/main" id="{9A8CA543-CEFC-4DF3-B4F2-AD9426E8D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7" t="8333" b="20802"/>
          <a:stretch>
            <a:fillRect/>
          </a:stretch>
        </p:blipFill>
        <p:spPr bwMode="auto">
          <a:xfrm>
            <a:off x="5219700" y="4365625"/>
            <a:ext cx="95091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49">
            <a:extLst>
              <a:ext uri="{FF2B5EF4-FFF2-40B4-BE49-F238E27FC236}">
                <a16:creationId xmlns:a16="http://schemas.microsoft.com/office/drawing/2014/main" id="{492D7104-A8F0-4B8F-8A0B-9E5DC4047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5084763"/>
            <a:ext cx="201612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/>
              <a:t>Sonde de niveau</a:t>
            </a:r>
          </a:p>
        </p:txBody>
      </p:sp>
      <p:pic>
        <p:nvPicPr>
          <p:cNvPr id="14346" name="Picture 50">
            <a:extLst>
              <a:ext uri="{FF2B5EF4-FFF2-40B4-BE49-F238E27FC236}">
                <a16:creationId xmlns:a16="http://schemas.microsoft.com/office/drawing/2014/main" id="{693F20EF-AE87-430C-A462-B29074140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860800"/>
            <a:ext cx="12319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Text Box 51">
            <a:extLst>
              <a:ext uri="{FF2B5EF4-FFF2-40B4-BE49-F238E27FC236}">
                <a16:creationId xmlns:a16="http://schemas.microsoft.com/office/drawing/2014/main" id="{40FF5E64-AC6D-4C92-83AA-9E0D3D2C9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6092825"/>
            <a:ext cx="20161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/>
              <a:t>Potentiomètre linéaire</a:t>
            </a:r>
          </a:p>
        </p:txBody>
      </p:sp>
      <p:pic>
        <p:nvPicPr>
          <p:cNvPr id="14348" name="Picture 52">
            <a:extLst>
              <a:ext uri="{FF2B5EF4-FFF2-40B4-BE49-F238E27FC236}">
                <a16:creationId xmlns:a16="http://schemas.microsoft.com/office/drawing/2014/main" id="{AAF079DD-5AF8-4783-9BAF-8D59817B3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557338"/>
            <a:ext cx="14287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9" name="Text Box 53">
            <a:extLst>
              <a:ext uri="{FF2B5EF4-FFF2-40B4-BE49-F238E27FC236}">
                <a16:creationId xmlns:a16="http://schemas.microsoft.com/office/drawing/2014/main" id="{02F9CC76-473A-430E-82A1-C98A3A3AC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1700213"/>
            <a:ext cx="2016125" cy="915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/>
              <a:t>Capteur piézoélectrique de pression</a:t>
            </a:r>
          </a:p>
        </p:txBody>
      </p:sp>
      <p:pic>
        <p:nvPicPr>
          <p:cNvPr id="14350" name="Picture 55" descr="http://luziesa.com/images/417.jpg">
            <a:extLst>
              <a:ext uri="{FF2B5EF4-FFF2-40B4-BE49-F238E27FC236}">
                <a16:creationId xmlns:a16="http://schemas.microsoft.com/office/drawing/2014/main" id="{2EDDFB5D-14A5-4BE8-B7B1-8F34C3BDF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3068638"/>
            <a:ext cx="30892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1" name="Text Box 56">
            <a:extLst>
              <a:ext uri="{FF2B5EF4-FFF2-40B4-BE49-F238E27FC236}">
                <a16:creationId xmlns:a16="http://schemas.microsoft.com/office/drawing/2014/main" id="{34A78C34-5D2C-4806-850C-8E5AA5AF8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5300663"/>
            <a:ext cx="2376487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/>
              <a:t>Capteurs ultrasonores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id="{FED304DC-3E4D-485F-9D8B-DD7805A4E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6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>
            <a:extLst>
              <a:ext uri="{FF2B5EF4-FFF2-40B4-BE49-F238E27FC236}">
                <a16:creationId xmlns:a16="http://schemas.microsoft.com/office/drawing/2014/main" id="{92B7C41D-86D7-44A5-9456-4C799F724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5286375"/>
            <a:ext cx="433228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6">
            <a:extLst>
              <a:ext uri="{FF2B5EF4-FFF2-40B4-BE49-F238E27FC236}">
                <a16:creationId xmlns:a16="http://schemas.microsoft.com/office/drawing/2014/main" id="{71F26844-55B7-479A-AB45-199862A49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357563"/>
            <a:ext cx="1785938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7">
            <a:extLst>
              <a:ext uri="{FF2B5EF4-FFF2-40B4-BE49-F238E27FC236}">
                <a16:creationId xmlns:a16="http://schemas.microsoft.com/office/drawing/2014/main" id="{83ED3640-543A-4D81-B635-0F8196728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213100"/>
            <a:ext cx="162877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8">
            <a:extLst>
              <a:ext uri="{FF2B5EF4-FFF2-40B4-BE49-F238E27FC236}">
                <a16:creationId xmlns:a16="http://schemas.microsoft.com/office/drawing/2014/main" id="{D2DB2B2F-BC94-4D45-B7A9-8796A2294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94313"/>
            <a:ext cx="1908175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9">
            <a:extLst>
              <a:ext uri="{FF2B5EF4-FFF2-40B4-BE49-F238E27FC236}">
                <a16:creationId xmlns:a16="http://schemas.microsoft.com/office/drawing/2014/main" id="{A9D95BE7-7650-4146-B561-6F99E730A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3100"/>
            <a:ext cx="4332288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6" name="Rectangle 10">
            <a:extLst>
              <a:ext uri="{FF2B5EF4-FFF2-40B4-BE49-F238E27FC236}">
                <a16:creationId xmlns:a16="http://schemas.microsoft.com/office/drawing/2014/main" id="{3346D235-97DF-4954-8ADA-7E778E3A6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692150"/>
            <a:ext cx="7921625" cy="576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0187" name="Rectangle 11">
            <a:extLst>
              <a:ext uri="{FF2B5EF4-FFF2-40B4-BE49-F238E27FC236}">
                <a16:creationId xmlns:a16="http://schemas.microsoft.com/office/drawing/2014/main" id="{39F5AC94-87E0-4882-81AA-80B73E8B7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268413"/>
            <a:ext cx="7921625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0188" name="Rectangle 12">
            <a:extLst>
              <a:ext uri="{FF2B5EF4-FFF2-40B4-BE49-F238E27FC236}">
                <a16:creationId xmlns:a16="http://schemas.microsoft.com/office/drawing/2014/main" id="{4423AE17-A576-4396-A855-0E0371044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916113"/>
            <a:ext cx="7921625" cy="649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0189" name="Rectangle 13">
            <a:extLst>
              <a:ext uri="{FF2B5EF4-FFF2-40B4-BE49-F238E27FC236}">
                <a16:creationId xmlns:a16="http://schemas.microsoft.com/office/drawing/2014/main" id="{322B7844-6A47-4A97-941A-23463D5E2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565400"/>
            <a:ext cx="7921625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6" grpId="0" animBg="1"/>
      <p:bldP spid="50187" grpId="0" animBg="1"/>
      <p:bldP spid="50188" grpId="0" animBg="1"/>
      <p:bldP spid="501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41E73C46-1DBE-4731-B1D9-CDE582232A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/>
              <a:t>Signal logique</a:t>
            </a:r>
          </a:p>
        </p:txBody>
      </p:sp>
      <p:sp>
        <p:nvSpPr>
          <p:cNvPr id="16387" name="Text Box 4">
            <a:extLst>
              <a:ext uri="{FF2B5EF4-FFF2-40B4-BE49-F238E27FC236}">
                <a16:creationId xmlns:a16="http://schemas.microsoft.com/office/drawing/2014/main" id="{0CDD734A-4014-4766-A382-C930EFBFC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412875"/>
            <a:ext cx="885666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 b="1"/>
              <a:t>Un signal logique ou signal tout ou rien (TOR) ou signal binaire ne présente que 2 niveaux :</a:t>
            </a:r>
          </a:p>
          <a:p>
            <a:pPr lvl="2" eaLnBrk="1" hangingPunct="1">
              <a:buFontTx/>
              <a:buChar char="•"/>
            </a:pPr>
            <a:r>
              <a:rPr lang="fr-FR" altLang="fr-FR" b="1"/>
              <a:t>Un niveau bas (L : Low)</a:t>
            </a:r>
          </a:p>
          <a:p>
            <a:pPr lvl="2" eaLnBrk="1" hangingPunct="1">
              <a:buFontTx/>
              <a:buChar char="•"/>
            </a:pPr>
            <a:r>
              <a:rPr lang="fr-FR" altLang="fr-FR" b="1"/>
              <a:t>Un niveau haut (H : High)</a:t>
            </a:r>
          </a:p>
          <a:p>
            <a:pPr eaLnBrk="1" hangingPunct="1"/>
            <a:r>
              <a:rPr lang="fr-FR" altLang="fr-FR"/>
              <a:t>Le capteur détecte le passage de la température au-dessus d'un seuil (ici 30°) et </a:t>
            </a:r>
            <a:r>
              <a:rPr lang="fr-FR" altLang="fr-FR" b="1"/>
              <a:t>fournit un signal électrique (état 1) lorsque la température est supérieure au seuil</a:t>
            </a:r>
            <a:r>
              <a:rPr lang="fr-FR" altLang="fr-FR"/>
              <a:t>. </a:t>
            </a:r>
          </a:p>
        </p:txBody>
      </p:sp>
      <p:pic>
        <p:nvPicPr>
          <p:cNvPr id="16388" name="Picture 7" descr="c04-representationinformation-01.jpg (57 Ko)">
            <a:extLst>
              <a:ext uri="{FF2B5EF4-FFF2-40B4-BE49-F238E27FC236}">
                <a16:creationId xmlns:a16="http://schemas.microsoft.com/office/drawing/2014/main" id="{8E1991CD-7557-4054-9EBC-8A97FD19C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222625"/>
            <a:ext cx="5545138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2" name="Line 8">
            <a:extLst>
              <a:ext uri="{FF2B5EF4-FFF2-40B4-BE49-F238E27FC236}">
                <a16:creationId xmlns:a16="http://schemas.microsoft.com/office/drawing/2014/main" id="{19A62554-E904-4531-9F49-40986B8BD6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438" y="6308725"/>
            <a:ext cx="1511300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233" name="Line 9">
            <a:extLst>
              <a:ext uri="{FF2B5EF4-FFF2-40B4-BE49-F238E27FC236}">
                <a16:creationId xmlns:a16="http://schemas.microsoft.com/office/drawing/2014/main" id="{0BA75E60-4CD1-4D4F-BE3F-F57E2300A0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95738" y="4724400"/>
            <a:ext cx="0" cy="1584325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234" name="Line 10">
            <a:extLst>
              <a:ext uri="{FF2B5EF4-FFF2-40B4-BE49-F238E27FC236}">
                <a16:creationId xmlns:a16="http://schemas.microsoft.com/office/drawing/2014/main" id="{4F466D0C-E27B-4C3D-ADDB-F833098FCC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5738" y="4760913"/>
            <a:ext cx="1800225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235" name="Line 11">
            <a:extLst>
              <a:ext uri="{FF2B5EF4-FFF2-40B4-BE49-F238E27FC236}">
                <a16:creationId xmlns:a16="http://schemas.microsoft.com/office/drawing/2014/main" id="{EC5852AA-39C7-497C-ABD6-FA6A6373F7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5963" y="4724400"/>
            <a:ext cx="0" cy="1584325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236" name="Line 12">
            <a:extLst>
              <a:ext uri="{FF2B5EF4-FFF2-40B4-BE49-F238E27FC236}">
                <a16:creationId xmlns:a16="http://schemas.microsoft.com/office/drawing/2014/main" id="{7C43FDA0-41A4-4811-9806-0EE31B8D49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5963" y="6308725"/>
            <a:ext cx="684212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237" name="Text Box 13">
            <a:extLst>
              <a:ext uri="{FF2B5EF4-FFF2-40B4-BE49-F238E27FC236}">
                <a16:creationId xmlns:a16="http://schemas.microsoft.com/office/drawing/2014/main" id="{5A6F1BE9-5970-43B6-BE40-8AC549DA8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609282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 b="1">
                <a:solidFill>
                  <a:srgbClr val="339966"/>
                </a:solidFill>
              </a:rPr>
              <a:t>0</a:t>
            </a:r>
          </a:p>
        </p:txBody>
      </p:sp>
      <p:sp>
        <p:nvSpPr>
          <p:cNvPr id="52238" name="Line 14">
            <a:extLst>
              <a:ext uri="{FF2B5EF4-FFF2-40B4-BE49-F238E27FC236}">
                <a16:creationId xmlns:a16="http://schemas.microsoft.com/office/drawing/2014/main" id="{0DC4AAF4-BCF1-43DF-9AA2-C06ECE9505B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9363" y="4760913"/>
            <a:ext cx="1511300" cy="0"/>
          </a:xfrm>
          <a:prstGeom prst="line">
            <a:avLst/>
          </a:prstGeom>
          <a:noFill/>
          <a:ln w="28575">
            <a:solidFill>
              <a:srgbClr val="3399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239" name="Text Box 15">
            <a:extLst>
              <a:ext uri="{FF2B5EF4-FFF2-40B4-BE49-F238E27FC236}">
                <a16:creationId xmlns:a16="http://schemas.microsoft.com/office/drawing/2014/main" id="{73298B1D-EFE1-4E50-A2CE-5E9D2E19E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454501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 b="1">
                <a:solidFill>
                  <a:srgbClr val="339966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7" grpId="0"/>
      <p:bldP spid="522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C7DC2251-2843-4E13-953F-DA5F4FDC80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/>
              <a:t>Exemples de capteurs TOR</a:t>
            </a:r>
          </a:p>
        </p:txBody>
      </p:sp>
      <p:pic>
        <p:nvPicPr>
          <p:cNvPr id="17411" name="Picture 5" descr="titel_n1">
            <a:extLst>
              <a:ext uri="{FF2B5EF4-FFF2-40B4-BE49-F238E27FC236}">
                <a16:creationId xmlns:a16="http://schemas.microsoft.com/office/drawing/2014/main" id="{EF6F511F-3198-4D8A-9197-06ED3E1B3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84313"/>
            <a:ext cx="401796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7">
            <a:extLst>
              <a:ext uri="{FF2B5EF4-FFF2-40B4-BE49-F238E27FC236}">
                <a16:creationId xmlns:a16="http://schemas.microsoft.com/office/drawing/2014/main" id="{A996A7D6-AB4A-4816-8EB2-95597328E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1665288"/>
            <a:ext cx="20161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/>
              <a:t>Détecteurs de niveau</a:t>
            </a:r>
          </a:p>
        </p:txBody>
      </p:sp>
      <p:pic>
        <p:nvPicPr>
          <p:cNvPr id="17413" name="Picture 9">
            <a:extLst>
              <a:ext uri="{FF2B5EF4-FFF2-40B4-BE49-F238E27FC236}">
                <a16:creationId xmlns:a16="http://schemas.microsoft.com/office/drawing/2014/main" id="{B6519068-7371-4581-A409-5EDC6F66E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1484313"/>
            <a:ext cx="1960563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10">
            <a:extLst>
              <a:ext uri="{FF2B5EF4-FFF2-40B4-BE49-F238E27FC236}">
                <a16:creationId xmlns:a16="http://schemas.microsoft.com/office/drawing/2014/main" id="{53E5F7C8-94E3-4ABF-B45B-D52F96A95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150" y="4400550"/>
            <a:ext cx="2016125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/>
              <a:t>Pressostat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altLang="fr-FR"/>
              <a:t>Vacuostat</a:t>
            </a:r>
          </a:p>
        </p:txBody>
      </p:sp>
      <p:pic>
        <p:nvPicPr>
          <p:cNvPr id="17415" name="Picture 12" descr="http://www.rapazfreres.ch/images/Solaire/Detecteur%202.jpg">
            <a:extLst>
              <a:ext uri="{FF2B5EF4-FFF2-40B4-BE49-F238E27FC236}">
                <a16:creationId xmlns:a16="http://schemas.microsoft.com/office/drawing/2014/main" id="{C48CE37C-3DDE-454C-BA8F-5D48C2BA3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484313"/>
            <a:ext cx="2779712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 Box 13">
            <a:extLst>
              <a:ext uri="{FF2B5EF4-FFF2-40B4-BE49-F238E27FC236}">
                <a16:creationId xmlns:a16="http://schemas.microsoft.com/office/drawing/2014/main" id="{29D38348-A932-4C39-8386-E9E0D9671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638" y="5084763"/>
            <a:ext cx="20161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/>
              <a:t>Détecteur de mouvement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EC4C5070-20DA-4D90-A6FA-300A0850EB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A66E7B51-CBAB-4ED4-9385-0BA6E4FD6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D3D5724A-21DD-4235-A033-0ADC427BF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70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>
            <a:extLst>
              <a:ext uri="{FF2B5EF4-FFF2-40B4-BE49-F238E27FC236}">
                <a16:creationId xmlns:a16="http://schemas.microsoft.com/office/drawing/2014/main" id="{AFC63B79-EFC3-4320-8485-B49FE80BC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0"/>
            <a:ext cx="22542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>
            <a:extLst>
              <a:ext uri="{FF2B5EF4-FFF2-40B4-BE49-F238E27FC236}">
                <a16:creationId xmlns:a16="http://schemas.microsoft.com/office/drawing/2014/main" id="{CE0EF456-DC53-4967-AE49-E7740AC10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644900"/>
            <a:ext cx="392430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7">
            <a:extLst>
              <a:ext uri="{FF2B5EF4-FFF2-40B4-BE49-F238E27FC236}">
                <a16:creationId xmlns:a16="http://schemas.microsoft.com/office/drawing/2014/main" id="{5CCF6376-6E3E-4E86-A6CA-2084B63D1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783138"/>
            <a:ext cx="3132138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8">
            <a:extLst>
              <a:ext uri="{FF2B5EF4-FFF2-40B4-BE49-F238E27FC236}">
                <a16:creationId xmlns:a16="http://schemas.microsoft.com/office/drawing/2014/main" id="{36045B0B-2240-41A3-8063-D28668BFA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4332288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9">
            <a:extLst>
              <a:ext uri="{FF2B5EF4-FFF2-40B4-BE49-F238E27FC236}">
                <a16:creationId xmlns:a16="http://schemas.microsoft.com/office/drawing/2014/main" id="{130DD63B-B36B-409D-ACF0-3969BAE90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497388"/>
            <a:ext cx="1404938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2" name="Rectangle 10">
            <a:extLst>
              <a:ext uri="{FF2B5EF4-FFF2-40B4-BE49-F238E27FC236}">
                <a16:creationId xmlns:a16="http://schemas.microsoft.com/office/drawing/2014/main" id="{183A9F16-6320-4F52-AD49-320323AE0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412875"/>
            <a:ext cx="6121400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4283" name="Rectangle 11">
            <a:extLst>
              <a:ext uri="{FF2B5EF4-FFF2-40B4-BE49-F238E27FC236}">
                <a16:creationId xmlns:a16="http://schemas.microsoft.com/office/drawing/2014/main" id="{3FC3DA71-2904-45D8-8337-7309DB7F0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773238"/>
            <a:ext cx="6121400" cy="503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4284" name="Rectangle 12">
            <a:extLst>
              <a:ext uri="{FF2B5EF4-FFF2-40B4-BE49-F238E27FC236}">
                <a16:creationId xmlns:a16="http://schemas.microsoft.com/office/drawing/2014/main" id="{ACB0DAA4-BEED-42F0-A144-E169605CF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205038"/>
            <a:ext cx="6121400" cy="503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2" grpId="0" animBg="1"/>
      <p:bldP spid="54283" grpId="0" animBg="1"/>
      <p:bldP spid="5428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367003FD-8B9B-4211-8E6D-42C2E9C500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/>
              <a:t>Signal numérique</a:t>
            </a:r>
          </a:p>
        </p:txBody>
      </p:sp>
      <p:sp>
        <p:nvSpPr>
          <p:cNvPr id="19459" name="Text Box 4">
            <a:extLst>
              <a:ext uri="{FF2B5EF4-FFF2-40B4-BE49-F238E27FC236}">
                <a16:creationId xmlns:a16="http://schemas.microsoft.com/office/drawing/2014/main" id="{2AE3C094-3387-4D41-BF42-A08AAA861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304925"/>
            <a:ext cx="885666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 b="1"/>
              <a:t>Un signal numérique est un signal composé d’une combinaison de niveaux bas et de niveaux hauts auxquels sont affectés les états logiques 0 et 1.</a:t>
            </a:r>
            <a:r>
              <a:rPr lang="fr-FR" altLang="fr-FR"/>
              <a:t> </a:t>
            </a:r>
          </a:p>
          <a:p>
            <a:pPr eaLnBrk="1" hangingPunct="1"/>
            <a:r>
              <a:rPr lang="fr-FR" altLang="fr-FR"/>
              <a:t>Le capteur fournit un </a:t>
            </a:r>
            <a:r>
              <a:rPr lang="fr-FR" altLang="fr-FR" b="1"/>
              <a:t>nombre codé en binaire qui caractérise la température</a:t>
            </a:r>
            <a:r>
              <a:rPr lang="fr-FR" altLang="fr-FR"/>
              <a:t>. La précision de l'information dépend de la </a:t>
            </a:r>
            <a:r>
              <a:rPr lang="fr-FR" altLang="fr-FR" b="1"/>
              <a:t>résolution</a:t>
            </a:r>
            <a:r>
              <a:rPr lang="fr-FR" altLang="fr-FR"/>
              <a:t> du capteur (nb de codes possibles). La courbe ci-dessous est la représentation de l'information donnée par un capteur codant sur 3 bits. L'incrémentation du code correspond à une augmentation de 6°. </a:t>
            </a:r>
          </a:p>
        </p:txBody>
      </p:sp>
      <p:pic>
        <p:nvPicPr>
          <p:cNvPr id="19460" name="Picture 6" descr="c04-representationinformation-01.jpg (57 Ko)">
            <a:extLst>
              <a:ext uri="{FF2B5EF4-FFF2-40B4-BE49-F238E27FC236}">
                <a16:creationId xmlns:a16="http://schemas.microsoft.com/office/drawing/2014/main" id="{C17E793B-4C33-4B55-8613-4C85CA867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3030538"/>
            <a:ext cx="6157913" cy="382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8" descr="c04-representationinformation-04.jpg (31 Ko)">
            <a:extLst>
              <a:ext uri="{FF2B5EF4-FFF2-40B4-BE49-F238E27FC236}">
                <a16:creationId xmlns:a16="http://schemas.microsoft.com/office/drawing/2014/main" id="{1135E2DE-9C37-4810-9ED2-B4DBCCB21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3013075"/>
            <a:ext cx="6157913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E0C589D6-7E3C-43D9-8572-F284A1AFDA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/>
              <a:t>Exemples de capteurs numériques</a:t>
            </a:r>
          </a:p>
        </p:txBody>
      </p:sp>
      <p:sp>
        <p:nvSpPr>
          <p:cNvPr id="68612" name="Text Box 4">
            <a:extLst>
              <a:ext uri="{FF2B5EF4-FFF2-40B4-BE49-F238E27FC236}">
                <a16:creationId xmlns:a16="http://schemas.microsoft.com/office/drawing/2014/main" id="{141A902C-36A5-4309-9A00-69F092A88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1588" y="1481138"/>
            <a:ext cx="3962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 sz="2400" b="1">
                <a:latin typeface="Arial" panose="020B0604020202020204" pitchFamily="34" charset="0"/>
              </a:rPr>
              <a:t>Lecteurs de codes à barre</a:t>
            </a:r>
          </a:p>
        </p:txBody>
      </p:sp>
      <p:sp>
        <p:nvSpPr>
          <p:cNvPr id="68613" name="Text Box 5">
            <a:extLst>
              <a:ext uri="{FF2B5EF4-FFF2-40B4-BE49-F238E27FC236}">
                <a16:creationId xmlns:a16="http://schemas.microsoft.com/office/drawing/2014/main" id="{293E76BC-2EC8-4770-ABFE-7156C9E5C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388" y="4376738"/>
            <a:ext cx="4648200" cy="822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 sz="2400" b="1">
                <a:latin typeface="Arial" panose="020B0604020202020204" pitchFamily="34" charset="0"/>
              </a:rPr>
              <a:t>Systèmes de lecture écriture          inductive</a:t>
            </a:r>
          </a:p>
        </p:txBody>
      </p:sp>
      <p:pic>
        <p:nvPicPr>
          <p:cNvPr id="68614" name="Picture 6" descr="barcode 1">
            <a:extLst>
              <a:ext uri="{FF2B5EF4-FFF2-40B4-BE49-F238E27FC236}">
                <a16:creationId xmlns:a16="http://schemas.microsoft.com/office/drawing/2014/main" id="{632FB685-B56E-4C95-B1FC-1836A7B88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23622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7" descr="lecture induct">
            <a:extLst>
              <a:ext uri="{FF2B5EF4-FFF2-40B4-BE49-F238E27FC236}">
                <a16:creationId xmlns:a16="http://schemas.microsoft.com/office/drawing/2014/main" id="{1576C5A7-E2E1-4515-B1FE-66B50E61C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4300538"/>
            <a:ext cx="35814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>
            <a:extLst>
              <a:ext uri="{FF2B5EF4-FFF2-40B4-BE49-F238E27FC236}">
                <a16:creationId xmlns:a16="http://schemas.microsoft.com/office/drawing/2014/main" id="{4E0ABB15-5B59-4CF9-A251-821A97F5BD2C}"/>
              </a:ext>
            </a:extLst>
          </p:cNvPr>
          <p:cNvGrpSpPr>
            <a:grpSpLocks/>
          </p:cNvGrpSpPr>
          <p:nvPr/>
        </p:nvGrpSpPr>
        <p:grpSpPr bwMode="auto">
          <a:xfrm>
            <a:off x="3354388" y="2014538"/>
            <a:ext cx="2209800" cy="1295400"/>
            <a:chOff x="1968" y="1776"/>
            <a:chExt cx="1392" cy="816"/>
          </a:xfrm>
        </p:grpSpPr>
        <p:sp>
          <p:nvSpPr>
            <p:cNvPr id="20489" name="Rectangle 9">
              <a:extLst>
                <a:ext uri="{FF2B5EF4-FFF2-40B4-BE49-F238E27FC236}">
                  <a16:creationId xmlns:a16="http://schemas.microsoft.com/office/drawing/2014/main" id="{69D51892-5638-45A4-AF54-D4B3F4698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776"/>
              <a:ext cx="1392" cy="8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20490" name="Picture 10" descr="lecteur code a barre">
              <a:extLst>
                <a:ext uri="{FF2B5EF4-FFF2-40B4-BE49-F238E27FC236}">
                  <a16:creationId xmlns:a16="http://schemas.microsoft.com/office/drawing/2014/main" id="{63B15ABA-5AC0-46E7-9C6A-E1E044421E0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824"/>
              <a:ext cx="1344" cy="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8619" name="Picture 11" descr="lecturecode anime">
            <a:extLst>
              <a:ext uri="{FF2B5EF4-FFF2-40B4-BE49-F238E27FC236}">
                <a16:creationId xmlns:a16="http://schemas.microsoft.com/office/drawing/2014/main" id="{82F3DFD9-9659-4153-BB1C-813C40EB05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2014538"/>
            <a:ext cx="1524000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nimBg="1" autoUpdateAnimBg="0"/>
      <p:bldP spid="68613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A9494D05-617D-4416-B196-F7A20C9CB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/>
              <a:t>Exemples de capteurs numériques : capteurs de position</a:t>
            </a: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D47E1D5A-4ABF-47F0-BC32-D24A6A2A66D7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133600"/>
            <a:ext cx="8382000" cy="2209800"/>
            <a:chOff x="336" y="1344"/>
            <a:chExt cx="5280" cy="1392"/>
          </a:xfrm>
        </p:grpSpPr>
        <p:sp>
          <p:nvSpPr>
            <p:cNvPr id="21514" name="Rectangle 6">
              <a:extLst>
                <a:ext uri="{FF2B5EF4-FFF2-40B4-BE49-F238E27FC236}">
                  <a16:creationId xmlns:a16="http://schemas.microsoft.com/office/drawing/2014/main" id="{01368B2C-0DA7-4E48-AE82-651C8D10D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344"/>
              <a:ext cx="5280" cy="1392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AAAA88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1515" name="Text Box 7">
              <a:extLst>
                <a:ext uri="{FF2B5EF4-FFF2-40B4-BE49-F238E27FC236}">
                  <a16:creationId xmlns:a16="http://schemas.microsoft.com/office/drawing/2014/main" id="{62C365F1-472E-4EAB-B33E-F321F3F6A5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1392"/>
              <a:ext cx="351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fr-FR" altLang="fr-FR" sz="3200" b="1">
                  <a:latin typeface="Arial" panose="020B0604020202020204" pitchFamily="34" charset="0"/>
                </a:rPr>
                <a:t> Les codeurs incrémentaux</a:t>
              </a:r>
            </a:p>
          </p:txBody>
        </p:sp>
        <p:pic>
          <p:nvPicPr>
            <p:cNvPr id="21516" name="Picture 8" descr="Codeur 4">
              <a:extLst>
                <a:ext uri="{FF2B5EF4-FFF2-40B4-BE49-F238E27FC236}">
                  <a16:creationId xmlns:a16="http://schemas.microsoft.com/office/drawing/2014/main" id="{7103D248-8737-422B-B31A-99EF601F85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1392"/>
              <a:ext cx="1296" cy="1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7" name="Picture 9" descr="Codeur 7">
              <a:extLst>
                <a:ext uri="{FF2B5EF4-FFF2-40B4-BE49-F238E27FC236}">
                  <a16:creationId xmlns:a16="http://schemas.microsoft.com/office/drawing/2014/main" id="{792A0E60-62C0-4326-8B6D-D6BE30D5D1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776"/>
              <a:ext cx="1152" cy="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6">
            <a:extLst>
              <a:ext uri="{FF2B5EF4-FFF2-40B4-BE49-F238E27FC236}">
                <a16:creationId xmlns:a16="http://schemas.microsoft.com/office/drawing/2014/main" id="{27CE5057-63BE-4C17-94F7-2255FD95509C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4495800"/>
            <a:ext cx="8382000" cy="2209800"/>
            <a:chOff x="96" y="2832"/>
            <a:chExt cx="5280" cy="1392"/>
          </a:xfrm>
        </p:grpSpPr>
        <p:sp>
          <p:nvSpPr>
            <p:cNvPr id="21509" name="Rectangle 11">
              <a:extLst>
                <a:ext uri="{FF2B5EF4-FFF2-40B4-BE49-F238E27FC236}">
                  <a16:creationId xmlns:a16="http://schemas.microsoft.com/office/drawing/2014/main" id="{AC957F47-E1B7-41B2-BB67-3C6BD1F05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2832"/>
              <a:ext cx="5280" cy="1392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AAAA88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1510" name="Text Box 12">
              <a:extLst>
                <a:ext uri="{FF2B5EF4-FFF2-40B4-BE49-F238E27FC236}">
                  <a16:creationId xmlns:a16="http://schemas.microsoft.com/office/drawing/2014/main" id="{9E755CC0-1803-437B-8B4C-C8CFF732BA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2832"/>
              <a:ext cx="281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fr-FR" altLang="fr-FR" sz="3200" b="1">
                  <a:latin typeface="Arial" panose="020B0604020202020204" pitchFamily="34" charset="0"/>
                </a:rPr>
                <a:t> Les codeurs absolus</a:t>
              </a:r>
            </a:p>
          </p:txBody>
        </p:sp>
        <p:pic>
          <p:nvPicPr>
            <p:cNvPr id="21511" name="Picture 13" descr="codeurs 1">
              <a:extLst>
                <a:ext uri="{FF2B5EF4-FFF2-40B4-BE49-F238E27FC236}">
                  <a16:creationId xmlns:a16="http://schemas.microsoft.com/office/drawing/2014/main" id="{258C4753-DF6A-4EE6-A37D-9660593B37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880"/>
              <a:ext cx="1296" cy="1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Picture 14" descr="imagecod abs">
              <a:extLst>
                <a:ext uri="{FF2B5EF4-FFF2-40B4-BE49-F238E27FC236}">
                  <a16:creationId xmlns:a16="http://schemas.microsoft.com/office/drawing/2014/main" id="{E7F56278-E47F-41B5-BE2D-3237F6DC11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9" y="3216"/>
              <a:ext cx="932" cy="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" name="Picture 15" descr="codliné1">
              <a:extLst>
                <a:ext uri="{FF2B5EF4-FFF2-40B4-BE49-F238E27FC236}">
                  <a16:creationId xmlns:a16="http://schemas.microsoft.com/office/drawing/2014/main" id="{D8C7F287-C6C5-4AC7-98A3-C0E221DA1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" y="3158"/>
              <a:ext cx="2112" cy="1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1D6A5D1-F8E8-4085-A94B-FDBFE79C0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91" y="411103"/>
            <a:ext cx="9144000" cy="603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14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33E2FBA-8545-46C0-88CE-969E699E7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5045"/>
            <a:ext cx="9144000" cy="624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78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83252FB-2AF8-4BAB-9BFE-294EC645B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/>
              <a:t>LA CHAÎNE D’INFORMATION</a:t>
            </a:r>
          </a:p>
        </p:txBody>
      </p:sp>
      <p:pic>
        <p:nvPicPr>
          <p:cNvPr id="7171" name="Picture 4">
            <a:extLst>
              <a:ext uri="{FF2B5EF4-FFF2-40B4-BE49-F238E27FC236}">
                <a16:creationId xmlns:a16="http://schemas.microsoft.com/office/drawing/2014/main" id="{4E163341-C314-4A93-AE0C-4A113A420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" t="4358"/>
          <a:stretch>
            <a:fillRect/>
          </a:stretch>
        </p:blipFill>
        <p:spPr bwMode="auto">
          <a:xfrm>
            <a:off x="323850" y="1268413"/>
            <a:ext cx="85693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Oval 5">
            <a:extLst>
              <a:ext uri="{FF2B5EF4-FFF2-40B4-BE49-F238E27FC236}">
                <a16:creationId xmlns:a16="http://schemas.microsoft.com/office/drawing/2014/main" id="{A75EC748-9CAF-4C31-B2E9-2E6830B03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2060575"/>
            <a:ext cx="4681538" cy="1439863"/>
          </a:xfrm>
          <a:prstGeom prst="ellipse">
            <a:avLst/>
          </a:prstGeom>
          <a:solidFill>
            <a:srgbClr val="FFFF99">
              <a:alpha val="39999"/>
            </a:srgb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9DB7D45-6EE9-42E7-A57E-AAC8C864A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922"/>
            <a:ext cx="9144000" cy="664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10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AB8BB3BE-88CB-4371-9FB3-D6D2B95D49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/>
              <a:t>Conversion de signaux : conversion analogique </a:t>
            </a:r>
            <a:r>
              <a:rPr lang="fr-FR" sz="4000">
                <a:sym typeface="Wingdings" pitchFamily="2" charset="2"/>
              </a:rPr>
              <a:t> numérique</a:t>
            </a:r>
            <a:endParaRPr lang="fr-FR" sz="4000"/>
          </a:p>
        </p:txBody>
      </p:sp>
      <p:pic>
        <p:nvPicPr>
          <p:cNvPr id="3" name="Image 2">
            <a:hlinkClick r:id="rId3" action="ppaction://hlinkfile"/>
            <a:extLst>
              <a:ext uri="{FF2B5EF4-FFF2-40B4-BE49-F238E27FC236}">
                <a16:creationId xmlns:a16="http://schemas.microsoft.com/office/drawing/2014/main" id="{A4F1D7D0-6C5B-40CA-BD81-F6A481ACB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81" y="1455649"/>
            <a:ext cx="8418437" cy="5278685"/>
          </a:xfrm>
          <a:prstGeom prst="rect">
            <a:avLst/>
          </a:prstGeom>
        </p:spPr>
      </p:pic>
      <p:pic>
        <p:nvPicPr>
          <p:cNvPr id="6" name="Graphique 5" descr="Souris avec un remplissage uni">
            <a:extLst>
              <a:ext uri="{FF2B5EF4-FFF2-40B4-BE49-F238E27FC236}">
                <a16:creationId xmlns:a16="http://schemas.microsoft.com/office/drawing/2014/main" id="{22659D20-8E18-4665-A7B9-926F3E2DB3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9933" y="409499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B424CCE-2D41-4E09-85B2-822B88B80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049"/>
            <a:ext cx="9144000" cy="628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75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5A52B727-973E-416B-BFD8-0DC4DA3E14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/>
              <a:t>Conversion de signaux : conversion numérique </a:t>
            </a:r>
            <a:r>
              <a:rPr lang="fr-FR" sz="4000">
                <a:sym typeface="Wingdings" pitchFamily="2" charset="2"/>
              </a:rPr>
              <a:t> analogique</a:t>
            </a:r>
            <a:endParaRPr lang="fr-FR" sz="4000"/>
          </a:p>
        </p:txBody>
      </p:sp>
      <p:pic>
        <p:nvPicPr>
          <p:cNvPr id="3" name="Image 2">
            <a:hlinkClick r:id="rId3" action="ppaction://hlinkfile"/>
            <a:extLst>
              <a:ext uri="{FF2B5EF4-FFF2-40B4-BE49-F238E27FC236}">
                <a16:creationId xmlns:a16="http://schemas.microsoft.com/office/drawing/2014/main" id="{B3E1A6FA-7114-4097-8B5B-A52D00A1C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49" y="1447800"/>
            <a:ext cx="8431902" cy="5288115"/>
          </a:xfrm>
          <a:prstGeom prst="rect">
            <a:avLst/>
          </a:prstGeom>
        </p:spPr>
      </p:pic>
      <p:pic>
        <p:nvPicPr>
          <p:cNvPr id="6" name="Graphique 5" descr="Souris avec un remplissage uni">
            <a:extLst>
              <a:ext uri="{FF2B5EF4-FFF2-40B4-BE49-F238E27FC236}">
                <a16:creationId xmlns:a16="http://schemas.microsoft.com/office/drawing/2014/main" id="{A0A71D3E-2018-43AB-AF09-097C384E6B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6783" y="3537012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F064F16E-44B8-4E2C-8CDA-6D44D4B009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/>
              <a:t>Chaîne d’acquisition de données de la fonction ACQUERIR</a:t>
            </a:r>
          </a:p>
        </p:txBody>
      </p:sp>
      <p:pic>
        <p:nvPicPr>
          <p:cNvPr id="24579" name="Picture 4" descr="chaine acquisition donnees">
            <a:extLst>
              <a:ext uri="{FF2B5EF4-FFF2-40B4-BE49-F238E27FC236}">
                <a16:creationId xmlns:a16="http://schemas.microsoft.com/office/drawing/2014/main" id="{E353E5B6-1401-40A5-9AE6-3462BFF6F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51025"/>
            <a:ext cx="8821737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hlinkClick r:id="rId3" action="ppaction://hlinkfile"/>
            <a:extLst>
              <a:ext uri="{FF2B5EF4-FFF2-40B4-BE49-F238E27FC236}">
                <a16:creationId xmlns:a16="http://schemas.microsoft.com/office/drawing/2014/main" id="{84736F77-E8CB-4D0F-A55B-F0781FD4A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943" y="1952836"/>
            <a:ext cx="6838095" cy="3123809"/>
          </a:xfrm>
          <a:prstGeom prst="rect">
            <a:avLst/>
          </a:prstGeom>
        </p:spPr>
      </p:pic>
      <p:sp>
        <p:nvSpPr>
          <p:cNvPr id="81922" name="Rectangle 2">
            <a:extLst>
              <a:ext uri="{FF2B5EF4-FFF2-40B4-BE49-F238E27FC236}">
                <a16:creationId xmlns:a16="http://schemas.microsoft.com/office/drawing/2014/main" id="{A65F22DC-8BE9-477D-8B51-7FCAB2FF51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/>
              <a:t>TDs – Exercice N°1</a:t>
            </a:r>
          </a:p>
        </p:txBody>
      </p:sp>
      <p:sp>
        <p:nvSpPr>
          <p:cNvPr id="81925" name="AutoShape 5">
            <a:extLst>
              <a:ext uri="{FF2B5EF4-FFF2-40B4-BE49-F238E27FC236}">
                <a16:creationId xmlns:a16="http://schemas.microsoft.com/office/drawing/2014/main" id="{49E73C32-21C2-433E-A082-0E996AA8945C}"/>
              </a:ext>
            </a:extLst>
          </p:cNvPr>
          <p:cNvSpPr>
            <a:spLocks/>
          </p:cNvSpPr>
          <p:nvPr/>
        </p:nvSpPr>
        <p:spPr bwMode="auto">
          <a:xfrm>
            <a:off x="539750" y="5805488"/>
            <a:ext cx="1543050" cy="609600"/>
          </a:xfrm>
          <a:prstGeom prst="borderCallout1">
            <a:avLst>
              <a:gd name="adj1" fmla="val 18750"/>
              <a:gd name="adj2" fmla="val 104940"/>
              <a:gd name="adj3" fmla="val -200782"/>
              <a:gd name="adj4" fmla="val 167903"/>
            </a:avLst>
          </a:prstGeom>
          <a:solidFill>
            <a:schemeClr val="bg1"/>
          </a:solidFill>
          <a:ln w="25400">
            <a:solidFill>
              <a:srgbClr val="00FF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fr-FR" altLang="fr-FR"/>
              <a:t>Information TOR</a:t>
            </a:r>
          </a:p>
        </p:txBody>
      </p:sp>
      <p:sp>
        <p:nvSpPr>
          <p:cNvPr id="81926" name="AutoShape 6">
            <a:extLst>
              <a:ext uri="{FF2B5EF4-FFF2-40B4-BE49-F238E27FC236}">
                <a16:creationId xmlns:a16="http://schemas.microsoft.com/office/drawing/2014/main" id="{6F56D15D-F455-4DA4-86BB-76A104565BFE}"/>
              </a:ext>
            </a:extLst>
          </p:cNvPr>
          <p:cNvSpPr>
            <a:spLocks/>
          </p:cNvSpPr>
          <p:nvPr/>
        </p:nvSpPr>
        <p:spPr bwMode="auto">
          <a:xfrm>
            <a:off x="468313" y="1196975"/>
            <a:ext cx="1543050" cy="684213"/>
          </a:xfrm>
          <a:prstGeom prst="borderCallout1">
            <a:avLst>
              <a:gd name="adj1" fmla="val 16704"/>
              <a:gd name="adj2" fmla="val 104940"/>
              <a:gd name="adj3" fmla="val 226218"/>
              <a:gd name="adj4" fmla="val 177162"/>
            </a:avLst>
          </a:prstGeom>
          <a:solidFill>
            <a:schemeClr val="bg1"/>
          </a:solidFill>
          <a:ln w="25400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fr-FR" altLang="fr-FR"/>
              <a:t>Information Analogique</a:t>
            </a:r>
          </a:p>
        </p:txBody>
      </p:sp>
      <p:sp>
        <p:nvSpPr>
          <p:cNvPr id="81927" name="AutoShape 7">
            <a:extLst>
              <a:ext uri="{FF2B5EF4-FFF2-40B4-BE49-F238E27FC236}">
                <a16:creationId xmlns:a16="http://schemas.microsoft.com/office/drawing/2014/main" id="{DF0056B4-9077-4637-B895-8DB1E3D06BA1}"/>
              </a:ext>
            </a:extLst>
          </p:cNvPr>
          <p:cNvSpPr>
            <a:spLocks/>
          </p:cNvSpPr>
          <p:nvPr/>
        </p:nvSpPr>
        <p:spPr bwMode="auto">
          <a:xfrm>
            <a:off x="7275513" y="1160463"/>
            <a:ext cx="1543050" cy="684212"/>
          </a:xfrm>
          <a:prstGeom prst="borderCallout1">
            <a:avLst>
              <a:gd name="adj1" fmla="val 16704"/>
              <a:gd name="adj2" fmla="val -4940"/>
              <a:gd name="adj3" fmla="val 463111"/>
              <a:gd name="adj4" fmla="val -79731"/>
            </a:avLst>
          </a:prstGeom>
          <a:solidFill>
            <a:schemeClr val="bg1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fr-FR" altLang="fr-FR"/>
              <a:t>Information Numérique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 animBg="1"/>
      <p:bldP spid="81926" grpId="0" animBg="1"/>
      <p:bldP spid="819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CF9FBAC9-B994-4B9C-8DFD-D55A93664F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/>
              <a:t>TDs – Exercice N°2</a:t>
            </a:r>
          </a:p>
        </p:txBody>
      </p:sp>
      <p:graphicFrame>
        <p:nvGraphicFramePr>
          <p:cNvPr id="83994" name="Group 26">
            <a:extLst>
              <a:ext uri="{FF2B5EF4-FFF2-40B4-BE49-F238E27FC236}">
                <a16:creationId xmlns:a16="http://schemas.microsoft.com/office/drawing/2014/main" id="{93F23D1A-C122-4F0F-9B97-7ADD30AB18E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1828800"/>
          <a:ext cx="7772400" cy="4384675"/>
        </p:xfrm>
        <a:graphic>
          <a:graphicData uri="http://schemas.openxmlformats.org/drawingml/2006/table">
            <a:tbl>
              <a:tblPr/>
              <a:tblGrid>
                <a:gridCol w="3094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7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Situation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Phénomène physique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Image Informationnelle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2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Niveau d’eau dans une cuve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Signal TOR image du niveau haut de la cuve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3996" name="Rectangle 28">
            <a:extLst>
              <a:ext uri="{FF2B5EF4-FFF2-40B4-BE49-F238E27FC236}">
                <a16:creationId xmlns:a16="http://schemas.microsoft.com/office/drawing/2014/main" id="{98C0E1CB-5453-456E-9809-65351D26D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2997200"/>
            <a:ext cx="1979613" cy="3132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83997" name="Rectangle 29">
            <a:extLst>
              <a:ext uri="{FF2B5EF4-FFF2-40B4-BE49-F238E27FC236}">
                <a16:creationId xmlns:a16="http://schemas.microsoft.com/office/drawing/2014/main" id="{D6D1CB04-B900-4FC8-ABAB-2A3026FF0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3913" y="2997200"/>
            <a:ext cx="2447925" cy="3132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83998" name="Picture 30" descr="detecteur">
            <a:extLst>
              <a:ext uri="{FF2B5EF4-FFF2-40B4-BE49-F238E27FC236}">
                <a16:creationId xmlns:a16="http://schemas.microsoft.com/office/drawing/2014/main" id="{0D960223-9B2E-4E7D-98DF-11651CCBCB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2997200"/>
            <a:ext cx="3024187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99" name="Picture 31">
            <a:extLst>
              <a:ext uri="{FF2B5EF4-FFF2-40B4-BE49-F238E27FC236}">
                <a16:creationId xmlns:a16="http://schemas.microsoft.com/office/drawing/2014/main" id="{A2244CCC-84BC-4280-90D1-8D27108C1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2997200"/>
            <a:ext cx="3024187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32">
            <a:extLst>
              <a:ext uri="{FF2B5EF4-FFF2-40B4-BE49-F238E27FC236}">
                <a16:creationId xmlns:a16="http://schemas.microsoft.com/office/drawing/2014/main" id="{A57493B9-338F-41C9-8347-49DCDA4C7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80963"/>
            <a:ext cx="969962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3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83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3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3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96" grpId="0" animBg="1"/>
      <p:bldP spid="8399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C374B1C6-B855-4F94-8D15-A73DBD257C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/>
              <a:t>TDs – Exercice N°2</a:t>
            </a:r>
          </a:p>
        </p:txBody>
      </p:sp>
      <p:graphicFrame>
        <p:nvGraphicFramePr>
          <p:cNvPr id="87043" name="Group 3">
            <a:extLst>
              <a:ext uri="{FF2B5EF4-FFF2-40B4-BE49-F238E27FC236}">
                <a16:creationId xmlns:a16="http://schemas.microsoft.com/office/drawing/2014/main" id="{62E468C0-FC35-4E9A-B31F-4FA98D58BFE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1828800"/>
          <a:ext cx="7772400" cy="4384675"/>
        </p:xfrm>
        <a:graphic>
          <a:graphicData uri="http://schemas.openxmlformats.org/drawingml/2006/table">
            <a:tbl>
              <a:tblPr/>
              <a:tblGrid>
                <a:gridCol w="3094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7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Situation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Phénomène physique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Image Informationnelle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2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Niveau d’eau dans une cuve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Signal analogique en tension image du niveau réel de la cuve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7057" name="Rectangle 17">
            <a:extLst>
              <a:ext uri="{FF2B5EF4-FFF2-40B4-BE49-F238E27FC236}">
                <a16:creationId xmlns:a16="http://schemas.microsoft.com/office/drawing/2014/main" id="{AFD1C573-7100-4836-8D8F-4581B3F5A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2997200"/>
            <a:ext cx="1979613" cy="3132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87058" name="Rectangle 18">
            <a:extLst>
              <a:ext uri="{FF2B5EF4-FFF2-40B4-BE49-F238E27FC236}">
                <a16:creationId xmlns:a16="http://schemas.microsoft.com/office/drawing/2014/main" id="{9C8B3793-98CF-48ED-83D6-CCFF2E8FF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997200"/>
            <a:ext cx="2447925" cy="3132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87062" name="Picture 22">
            <a:extLst>
              <a:ext uri="{FF2B5EF4-FFF2-40B4-BE49-F238E27FC236}">
                <a16:creationId xmlns:a16="http://schemas.microsoft.com/office/drawing/2014/main" id="{2187FB87-6A8C-4398-8A8E-8A44FAF4C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97200"/>
            <a:ext cx="2987675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3" name="Picture 23" descr="capteur">
            <a:extLst>
              <a:ext uri="{FF2B5EF4-FFF2-40B4-BE49-F238E27FC236}">
                <a16:creationId xmlns:a16="http://schemas.microsoft.com/office/drawing/2014/main" id="{22D16B82-4E7F-4EF5-AE05-D1F1C871BF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97200"/>
            <a:ext cx="3024188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24">
            <a:extLst>
              <a:ext uri="{FF2B5EF4-FFF2-40B4-BE49-F238E27FC236}">
                <a16:creationId xmlns:a16="http://schemas.microsoft.com/office/drawing/2014/main" id="{0848E27E-250D-439A-989F-DCCF274A1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80963"/>
            <a:ext cx="12382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7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87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7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7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7" grpId="0" animBg="1"/>
      <p:bldP spid="8705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ED85C05E-269B-4238-8100-75F1A7F92B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/>
              <a:t>TDs – Exercice N°2</a:t>
            </a:r>
          </a:p>
        </p:txBody>
      </p:sp>
      <p:graphicFrame>
        <p:nvGraphicFramePr>
          <p:cNvPr id="89091" name="Group 3">
            <a:extLst>
              <a:ext uri="{FF2B5EF4-FFF2-40B4-BE49-F238E27FC236}">
                <a16:creationId xmlns:a16="http://schemas.microsoft.com/office/drawing/2014/main" id="{642AB2D6-4DF5-4A35-8A00-8DEDF933040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1828800"/>
          <a:ext cx="7772400" cy="4384675"/>
        </p:xfrm>
        <a:graphic>
          <a:graphicData uri="http://schemas.openxmlformats.org/drawingml/2006/table">
            <a:tbl>
              <a:tblPr/>
              <a:tblGrid>
                <a:gridCol w="3094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7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Situation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Phénomène physique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Image Informationnelle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2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Niveau d’eau dans une cuve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Information numérique image de différents niveaux de la cuve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9105" name="Rectangle 17">
            <a:extLst>
              <a:ext uri="{FF2B5EF4-FFF2-40B4-BE49-F238E27FC236}">
                <a16:creationId xmlns:a16="http://schemas.microsoft.com/office/drawing/2014/main" id="{11D40969-FC0E-4D46-AE1F-0252320F0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2997200"/>
            <a:ext cx="1979613" cy="3132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89106" name="Rectangle 18">
            <a:extLst>
              <a:ext uri="{FF2B5EF4-FFF2-40B4-BE49-F238E27FC236}">
                <a16:creationId xmlns:a16="http://schemas.microsoft.com/office/drawing/2014/main" id="{9F969FA1-2890-4979-9320-B18DF71F4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3913" y="2997200"/>
            <a:ext cx="2447925" cy="3132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89109" name="Picture 21">
            <a:extLst>
              <a:ext uri="{FF2B5EF4-FFF2-40B4-BE49-F238E27FC236}">
                <a16:creationId xmlns:a16="http://schemas.microsoft.com/office/drawing/2014/main" id="{163CA8D5-A568-40EC-AA69-4C549B035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97200"/>
            <a:ext cx="2987675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10" name="Picture 22" descr="codeur">
            <a:extLst>
              <a:ext uri="{FF2B5EF4-FFF2-40B4-BE49-F238E27FC236}">
                <a16:creationId xmlns:a16="http://schemas.microsoft.com/office/drawing/2014/main" id="{F7A3BB66-65B9-42B8-A369-D81CA2E6D3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97200"/>
            <a:ext cx="2987675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24" descr="http://www.usinenouvelle.com/expo/medias/0/9/2/000005290_4.jpg">
            <a:extLst>
              <a:ext uri="{FF2B5EF4-FFF2-40B4-BE49-F238E27FC236}">
                <a16:creationId xmlns:a16="http://schemas.microsoft.com/office/drawing/2014/main" id="{FBA0E0DD-E19D-49FB-A00A-7896AA493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5" y="52388"/>
            <a:ext cx="6667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9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9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9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5" grpId="0" animBg="1"/>
      <p:bldP spid="8910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000BAD18-3A9D-4B9F-80EE-C4E469C3B9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/>
              <a:t>TDs – Exercice 3</a:t>
            </a:r>
            <a:br>
              <a:rPr lang="fr-FR" sz="4000"/>
            </a:br>
            <a:r>
              <a:rPr lang="fr-FR" sz="4000"/>
              <a:t>Capteur d’effort</a:t>
            </a:r>
          </a:p>
        </p:txBody>
      </p:sp>
      <p:sp>
        <p:nvSpPr>
          <p:cNvPr id="2052" name="Rectangle 5">
            <a:extLst>
              <a:ext uri="{FF2B5EF4-FFF2-40B4-BE49-F238E27FC236}">
                <a16:creationId xmlns:a16="http://schemas.microsoft.com/office/drawing/2014/main" id="{A2C40210-60FC-44F2-BF66-E08FD3933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aphicFrame>
        <p:nvGraphicFramePr>
          <p:cNvPr id="2050" name="Object 4">
            <a:extLst>
              <a:ext uri="{FF2B5EF4-FFF2-40B4-BE49-F238E27FC236}">
                <a16:creationId xmlns:a16="http://schemas.microsoft.com/office/drawing/2014/main" id="{12CCC96D-318A-420B-A801-B43A8B9DEE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88" y="2708275"/>
          <a:ext cx="8828087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6827859" imgH="3048000" progId="Visio.Drawing.11">
                  <p:embed/>
                </p:oleObj>
              </mc:Choice>
              <mc:Fallback>
                <p:oleObj name="Visio" r:id="rId3" imgW="6827859" imgH="304800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708275"/>
                        <a:ext cx="8828087" cy="393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2" name="Text Box 6">
            <a:extLst>
              <a:ext uri="{FF2B5EF4-FFF2-40B4-BE49-F238E27FC236}">
                <a16:creationId xmlns:a16="http://schemas.microsoft.com/office/drawing/2014/main" id="{00ADACE7-D710-44A2-BB8B-BE0E13A0A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8" y="1685925"/>
            <a:ext cx="79962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/>
              <a:t>Phénomène physique mesuré : effort en daN</a:t>
            </a:r>
          </a:p>
          <a:p>
            <a:pPr eaLnBrk="1" hangingPunct="1"/>
            <a:r>
              <a:rPr lang="fr-FR" altLang="fr-FR"/>
              <a:t>Image transmise par le capteur : information TOR : =0 si F&lt;60daN ; =1 si F&gt;=60daN</a:t>
            </a:r>
          </a:p>
        </p:txBody>
      </p:sp>
      <p:sp>
        <p:nvSpPr>
          <p:cNvPr id="91143" name="Line 7">
            <a:extLst>
              <a:ext uri="{FF2B5EF4-FFF2-40B4-BE49-F238E27FC236}">
                <a16:creationId xmlns:a16="http://schemas.microsoft.com/office/drawing/2014/main" id="{32B16623-98A8-4F10-A6B8-6ED640380B59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113" y="6165850"/>
            <a:ext cx="971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1144" name="Line 8">
            <a:extLst>
              <a:ext uri="{FF2B5EF4-FFF2-40B4-BE49-F238E27FC236}">
                <a16:creationId xmlns:a16="http://schemas.microsoft.com/office/drawing/2014/main" id="{4A71FDD0-FBC9-4636-913D-33C6E0D82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71663" y="4508500"/>
            <a:ext cx="0" cy="1657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1145" name="Line 9">
            <a:extLst>
              <a:ext uri="{FF2B5EF4-FFF2-40B4-BE49-F238E27FC236}">
                <a16:creationId xmlns:a16="http://schemas.microsoft.com/office/drawing/2014/main" id="{CEBE55F2-85AE-4135-A843-A6ED2348A5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55875" y="4508500"/>
            <a:ext cx="0" cy="1657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1146" name="Line 10">
            <a:extLst>
              <a:ext uri="{FF2B5EF4-FFF2-40B4-BE49-F238E27FC236}">
                <a16:creationId xmlns:a16="http://schemas.microsoft.com/office/drawing/2014/main" id="{64D08F9E-21DD-4A22-BD19-ED51372349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24300" y="4508500"/>
            <a:ext cx="0" cy="1657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1147" name="Line 11">
            <a:extLst>
              <a:ext uri="{FF2B5EF4-FFF2-40B4-BE49-F238E27FC236}">
                <a16:creationId xmlns:a16="http://schemas.microsoft.com/office/drawing/2014/main" id="{2B75786B-9B17-4C6E-96A4-32137B1926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11750" y="4508500"/>
            <a:ext cx="0" cy="1657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1148" name="Line 12">
            <a:extLst>
              <a:ext uri="{FF2B5EF4-FFF2-40B4-BE49-F238E27FC236}">
                <a16:creationId xmlns:a16="http://schemas.microsoft.com/office/drawing/2014/main" id="{53A7BF03-26A7-48B6-9CA9-D29F86C6E3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5963" y="4508500"/>
            <a:ext cx="0" cy="1657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1149" name="Line 13">
            <a:extLst>
              <a:ext uri="{FF2B5EF4-FFF2-40B4-BE49-F238E27FC236}">
                <a16:creationId xmlns:a16="http://schemas.microsoft.com/office/drawing/2014/main" id="{4905365C-AC88-4572-824F-A1973C547C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00788" y="4508500"/>
            <a:ext cx="0" cy="1657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1150" name="Line 14">
            <a:extLst>
              <a:ext uri="{FF2B5EF4-FFF2-40B4-BE49-F238E27FC236}">
                <a16:creationId xmlns:a16="http://schemas.microsoft.com/office/drawing/2014/main" id="{E33CC9B7-1D85-47D5-B4C6-B033192EBA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48488" y="4508500"/>
            <a:ext cx="0" cy="1657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1151" name="Line 15">
            <a:extLst>
              <a:ext uri="{FF2B5EF4-FFF2-40B4-BE49-F238E27FC236}">
                <a16:creationId xmlns:a16="http://schemas.microsoft.com/office/drawing/2014/main" id="{E636892F-0D1E-4178-BFE8-61C7FEFC2F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24750" y="4508500"/>
            <a:ext cx="0" cy="1657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1152" name="Line 16">
            <a:extLst>
              <a:ext uri="{FF2B5EF4-FFF2-40B4-BE49-F238E27FC236}">
                <a16:creationId xmlns:a16="http://schemas.microsoft.com/office/drawing/2014/main" id="{6EE9E091-7D2A-4E81-A4D8-B4FA114AF77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1663" y="4508500"/>
            <a:ext cx="6842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1153" name="Line 17">
            <a:extLst>
              <a:ext uri="{FF2B5EF4-FFF2-40B4-BE49-F238E27FC236}">
                <a16:creationId xmlns:a16="http://schemas.microsoft.com/office/drawing/2014/main" id="{CF121CBB-3FA1-4CD0-9FAA-8203CF48C63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5875" y="6129338"/>
            <a:ext cx="13684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1154" name="Line 18">
            <a:extLst>
              <a:ext uri="{FF2B5EF4-FFF2-40B4-BE49-F238E27FC236}">
                <a16:creationId xmlns:a16="http://schemas.microsoft.com/office/drawing/2014/main" id="{6FE61713-94B2-4182-8436-01CB0DB9D69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00" y="4545013"/>
            <a:ext cx="11874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1155" name="Line 19">
            <a:extLst>
              <a:ext uri="{FF2B5EF4-FFF2-40B4-BE49-F238E27FC236}">
                <a16:creationId xmlns:a16="http://schemas.microsoft.com/office/drawing/2014/main" id="{A2104368-5B5D-4F0D-A02C-2F472C058D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1750" y="6129338"/>
            <a:ext cx="6842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1156" name="Line 20">
            <a:extLst>
              <a:ext uri="{FF2B5EF4-FFF2-40B4-BE49-F238E27FC236}">
                <a16:creationId xmlns:a16="http://schemas.microsoft.com/office/drawing/2014/main" id="{A017A9CA-EC0C-494E-9373-22A8D3DAF7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5963" y="4545013"/>
            <a:ext cx="5397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1157" name="Line 21">
            <a:extLst>
              <a:ext uri="{FF2B5EF4-FFF2-40B4-BE49-F238E27FC236}">
                <a16:creationId xmlns:a16="http://schemas.microsoft.com/office/drawing/2014/main" id="{22A77A8B-5BC8-4741-91B7-A5F4773ECE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0788" y="6165850"/>
            <a:ext cx="6111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1158" name="Line 22">
            <a:extLst>
              <a:ext uri="{FF2B5EF4-FFF2-40B4-BE49-F238E27FC236}">
                <a16:creationId xmlns:a16="http://schemas.microsoft.com/office/drawing/2014/main" id="{FA5DEE79-1586-4D16-B63E-2CCFA8345E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1975" y="4508500"/>
            <a:ext cx="6477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1159" name="Line 23">
            <a:extLst>
              <a:ext uri="{FF2B5EF4-FFF2-40B4-BE49-F238E27FC236}">
                <a16:creationId xmlns:a16="http://schemas.microsoft.com/office/drawing/2014/main" id="{11867BAB-B6C3-4A54-B0AC-3EBCD3840D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4750" y="6165850"/>
            <a:ext cx="7921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1160" name="Text Box 24">
            <a:extLst>
              <a:ext uri="{FF2B5EF4-FFF2-40B4-BE49-F238E27FC236}">
                <a16:creationId xmlns:a16="http://schemas.microsoft.com/office/drawing/2014/main" id="{840D10C4-E90B-4035-BE32-F72B49433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5949950"/>
            <a:ext cx="2984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91161" name="Text Box 25">
            <a:extLst>
              <a:ext uri="{FF2B5EF4-FFF2-40B4-BE49-F238E27FC236}">
                <a16:creationId xmlns:a16="http://schemas.microsoft.com/office/drawing/2014/main" id="{83B2FC1A-A53E-4D7E-BFCC-1CF736208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4365625"/>
            <a:ext cx="2984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 b="1">
                <a:solidFill>
                  <a:srgbClr val="FF3300"/>
                </a:solidFill>
              </a:rPr>
              <a:t>1</a:t>
            </a:r>
          </a:p>
        </p:txBody>
      </p:sp>
      <p:pic>
        <p:nvPicPr>
          <p:cNvPr id="2073" name="Picture 28" descr="http://www.audin.fr/images/gefran/capteurs/pression/tkf.jpg">
            <a:extLst>
              <a:ext uri="{FF2B5EF4-FFF2-40B4-BE49-F238E27FC236}">
                <a16:creationId xmlns:a16="http://schemas.microsoft.com/office/drawing/2014/main" id="{579EF787-928A-4A4B-88E4-A5340A181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52400"/>
            <a:ext cx="2581275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91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91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AE9C248-468B-4394-8E46-AA1026DBA6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/>
              <a:t>LA CHAÎNE D’INFORMATION</a:t>
            </a:r>
          </a:p>
        </p:txBody>
      </p:sp>
      <p:pic>
        <p:nvPicPr>
          <p:cNvPr id="28677" name="Picture 5">
            <a:extLst>
              <a:ext uri="{FF2B5EF4-FFF2-40B4-BE49-F238E27FC236}">
                <a16:creationId xmlns:a16="http://schemas.microsoft.com/office/drawing/2014/main" id="{0CE4913A-6DB7-4840-97CE-DDD3EA004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76363"/>
            <a:ext cx="8569325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12027431-BB68-452A-801A-1772A257C0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/>
              <a:t>TDs – Exercice 3</a:t>
            </a:r>
            <a:br>
              <a:rPr lang="fr-FR" sz="4000"/>
            </a:br>
            <a:r>
              <a:rPr lang="fr-FR" sz="4000"/>
              <a:t>Capteur de température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80AF9C9-1DE2-4D42-8EF0-FB2510B1D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93189" name="Text Box 5">
            <a:extLst>
              <a:ext uri="{FF2B5EF4-FFF2-40B4-BE49-F238E27FC236}">
                <a16:creationId xmlns:a16="http://schemas.microsoft.com/office/drawing/2014/main" id="{18087C1E-A000-4889-96FD-3F895AC35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8" y="1685925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/>
              <a:t>Phénomène physique mesuré : température en degrés.</a:t>
            </a:r>
          </a:p>
          <a:p>
            <a:pPr eaLnBrk="1" hangingPunct="1"/>
            <a:r>
              <a:rPr lang="fr-FR" altLang="fr-FR"/>
              <a:t>Image transmise par le capteur : information numérique image de la température</a:t>
            </a:r>
          </a:p>
        </p:txBody>
      </p:sp>
      <p:pic>
        <p:nvPicPr>
          <p:cNvPr id="29701" name="Picture 25">
            <a:extLst>
              <a:ext uri="{FF2B5EF4-FFF2-40B4-BE49-F238E27FC236}">
                <a16:creationId xmlns:a16="http://schemas.microsoft.com/office/drawing/2014/main" id="{83BCCF40-25A7-4A48-AEAF-0C428CDC2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" b="8333"/>
          <a:stretch>
            <a:fillRect/>
          </a:stretch>
        </p:blipFill>
        <p:spPr bwMode="auto">
          <a:xfrm>
            <a:off x="863600" y="2336800"/>
            <a:ext cx="7705725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0" name="Picture 26">
            <a:extLst>
              <a:ext uri="{FF2B5EF4-FFF2-40B4-BE49-F238E27FC236}">
                <a16:creationId xmlns:a16="http://schemas.microsoft.com/office/drawing/2014/main" id="{E9758F94-5434-485D-8C40-86B6932C4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9"/>
          <a:stretch>
            <a:fillRect/>
          </a:stretch>
        </p:blipFill>
        <p:spPr bwMode="auto">
          <a:xfrm>
            <a:off x="863600" y="2409825"/>
            <a:ext cx="7704138" cy="433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28" descr="http://www.freelug.org/IMG/cache-580x296/thsensor-580x296.jpg">
            <a:extLst>
              <a:ext uri="{FF2B5EF4-FFF2-40B4-BE49-F238E27FC236}">
                <a16:creationId xmlns:a16="http://schemas.microsoft.com/office/drawing/2014/main" id="{995378FF-4B6A-4A2B-90B4-A5F267005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80963"/>
            <a:ext cx="2016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3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BC254072-AE44-4420-B463-624758F078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/>
              <a:t>TDs – Exercice 3</a:t>
            </a:r>
            <a:br>
              <a:rPr lang="fr-FR" sz="4000"/>
            </a:br>
            <a:r>
              <a:rPr lang="fr-FR" sz="4000"/>
              <a:t>Anémomètre</a:t>
            </a:r>
          </a:p>
        </p:txBody>
      </p:sp>
      <p:sp>
        <p:nvSpPr>
          <p:cNvPr id="3077" name="Rectangle 3">
            <a:extLst>
              <a:ext uri="{FF2B5EF4-FFF2-40B4-BE49-F238E27FC236}">
                <a16:creationId xmlns:a16="http://schemas.microsoft.com/office/drawing/2014/main" id="{A9A8CF3C-DDEA-4105-8ADC-3959CDC2D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95236" name="Text Box 4">
            <a:extLst>
              <a:ext uri="{FF2B5EF4-FFF2-40B4-BE49-F238E27FC236}">
                <a16:creationId xmlns:a16="http://schemas.microsoft.com/office/drawing/2014/main" id="{9260AC12-3FDA-4290-8201-4B80460AC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8" y="1685925"/>
            <a:ext cx="81930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/>
              <a:t>Phénomène physique mesuré : vitesse du vent.</a:t>
            </a:r>
          </a:p>
          <a:p>
            <a:pPr eaLnBrk="1" hangingPunct="1"/>
            <a:r>
              <a:rPr lang="fr-FR" altLang="fr-FR"/>
              <a:t>Image transmise par le capteur : information analogique en V proportionnelle à la fréquence de rotation de l’anémomètre en tr/min</a:t>
            </a:r>
          </a:p>
          <a:p>
            <a:pPr eaLnBrk="1" hangingPunct="1"/>
            <a:r>
              <a:rPr lang="fr-FR" altLang="fr-FR"/>
              <a:t>Il faut effectuer une conversion analogique </a:t>
            </a:r>
            <a:r>
              <a:rPr lang="fr-FR" altLang="fr-FR">
                <a:sym typeface="Wingdings" panose="05000000000000000000" pitchFamily="2" charset="2"/>
              </a:rPr>
              <a:t> numérique.</a:t>
            </a:r>
            <a:endParaRPr lang="fr-FR" altLang="fr-FR"/>
          </a:p>
        </p:txBody>
      </p:sp>
      <p:sp>
        <p:nvSpPr>
          <p:cNvPr id="3079" name="Rectangle 8">
            <a:extLst>
              <a:ext uri="{FF2B5EF4-FFF2-40B4-BE49-F238E27FC236}">
                <a16:creationId xmlns:a16="http://schemas.microsoft.com/office/drawing/2014/main" id="{6D30A2AB-4AD3-470C-B272-85606AE90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33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aphicFrame>
        <p:nvGraphicFramePr>
          <p:cNvPr id="95239" name="Object 7">
            <a:extLst>
              <a:ext uri="{FF2B5EF4-FFF2-40B4-BE49-F238E27FC236}">
                <a16:creationId xmlns:a16="http://schemas.microsoft.com/office/drawing/2014/main" id="{CAE4FD39-4F88-4809-AF43-E0062255F5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2889250"/>
          <a:ext cx="8496300" cy="375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6768921" imgH="2994784" progId="Visio.Drawing.11">
                  <p:embed/>
                </p:oleObj>
              </mc:Choice>
              <mc:Fallback>
                <p:oleObj name="Visio" r:id="rId3" imgW="6768921" imgH="2994784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889250"/>
                        <a:ext cx="8496300" cy="3752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1" name="Object 9">
            <a:extLst>
              <a:ext uri="{FF2B5EF4-FFF2-40B4-BE49-F238E27FC236}">
                <a16:creationId xmlns:a16="http://schemas.microsoft.com/office/drawing/2014/main" id="{611F7D44-820F-4DC8-B698-1D3593A45194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468313" y="2959100"/>
          <a:ext cx="8497887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6768931" imgH="2994829" progId="Visio.Drawing.11">
                  <p:embed/>
                </p:oleObj>
              </mc:Choice>
              <mc:Fallback>
                <p:oleObj name="Visio" r:id="rId5" imgW="6768931" imgH="2994829" progId="Visio.Drawing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959100"/>
                        <a:ext cx="8497887" cy="367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0" name="Picture 11" descr="anemoPM">
            <a:extLst>
              <a:ext uri="{FF2B5EF4-FFF2-40B4-BE49-F238E27FC236}">
                <a16:creationId xmlns:a16="http://schemas.microsoft.com/office/drawing/2014/main" id="{10EC9B2C-1593-495D-9864-1E70943B32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152400"/>
            <a:ext cx="1614488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614F14-5EF0-44A3-8568-45AB369C1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Capteur incrémental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1C57EC8-0691-44C6-8D92-C4F1F9F1A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0828"/>
            <a:ext cx="4990976" cy="4212468"/>
          </a:xfrm>
        </p:spPr>
      </p:pic>
      <p:pic>
        <p:nvPicPr>
          <p:cNvPr id="7" name="Image 6">
            <a:hlinkClick r:id="rId3" action="ppaction://hlinkfile"/>
            <a:extLst>
              <a:ext uri="{FF2B5EF4-FFF2-40B4-BE49-F238E27FC236}">
                <a16:creationId xmlns:a16="http://schemas.microsoft.com/office/drawing/2014/main" id="{66592AA9-8D77-43FB-8A3F-F556555F03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45" b="18745"/>
          <a:stretch/>
        </p:blipFill>
        <p:spPr>
          <a:xfrm>
            <a:off x="5337121" y="1880828"/>
            <a:ext cx="3810000" cy="2088232"/>
          </a:xfrm>
          <a:prstGeom prst="rect">
            <a:avLst/>
          </a:prstGeom>
        </p:spPr>
      </p:pic>
      <p:pic>
        <p:nvPicPr>
          <p:cNvPr id="8" name="Graphique 7" descr="Souris avec un remplissage uni">
            <a:extLst>
              <a:ext uri="{FF2B5EF4-FFF2-40B4-BE49-F238E27FC236}">
                <a16:creationId xmlns:a16="http://schemas.microsoft.com/office/drawing/2014/main" id="{90F0D32B-77C6-4D25-814E-1B78D742E1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76456" y="2096852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6C5E6F-5219-420A-A9AA-255EBB017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codeur incrémental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AE52BA-8251-4B21-A7D8-D4415FC14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60748"/>
            <a:ext cx="7772400" cy="1924236"/>
          </a:xfrm>
        </p:spPr>
        <p:txBody>
          <a:bodyPr/>
          <a:lstStyle/>
          <a:p>
            <a:pPr marL="100330" algn="just">
              <a:spcBef>
                <a:spcPts val="215"/>
              </a:spcBef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 capteur incrémental, appelé fréquemment codeur incrémental, est un capteur numérique permettant dans la majorité des cas de connaitre la position d’un mobile au cours de son déplacement.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 capteur étudié est un capteur à 180 points par tour.</a:t>
            </a:r>
          </a:p>
          <a:p>
            <a:pPr marL="342900" lvl="0" indent="-342900" algn="just">
              <a:spcBef>
                <a:spcPts val="215"/>
              </a:spcBef>
              <a:buFont typeface="+mj-lt"/>
              <a:buAutoNum type="arabicPeriod"/>
            </a:pPr>
            <a:r>
              <a:rPr lang="fr-FR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Déterminer la résolution du capteur ; c'est-à-dire la plus petite variation angulaire mesurable par le capteur.</a:t>
            </a: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14DA7AC-7A6F-4DAF-9A78-F0169FFB113B}"/>
              </a:ext>
            </a:extLst>
          </p:cNvPr>
          <p:cNvSpPr txBox="1"/>
          <p:nvPr/>
        </p:nvSpPr>
        <p:spPr>
          <a:xfrm>
            <a:off x="827584" y="297697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180 points </a:t>
            </a:r>
            <a:r>
              <a:rPr lang="fr-FR" dirty="0">
                <a:sym typeface="Wingdings" panose="05000000000000000000" pitchFamily="2" charset="2"/>
              </a:rPr>
              <a:t> 360° (1 tour)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99232C4-3112-4DF8-B18A-C3F775D5A835}"/>
              </a:ext>
            </a:extLst>
          </p:cNvPr>
          <p:cNvSpPr txBox="1"/>
          <p:nvPr/>
        </p:nvSpPr>
        <p:spPr>
          <a:xfrm>
            <a:off x="827584" y="3363517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point </a:t>
            </a:r>
            <a:r>
              <a:rPr lang="fr-FR" dirty="0">
                <a:sym typeface="Wingdings" panose="05000000000000000000" pitchFamily="2" charset="2"/>
              </a:rPr>
              <a:t> 1 x 360 / 180 = 2°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703989F-1519-4EF1-B5DC-DE336208BCC6}"/>
              </a:ext>
            </a:extLst>
          </p:cNvPr>
          <p:cNvSpPr txBox="1"/>
          <p:nvPr/>
        </p:nvSpPr>
        <p:spPr>
          <a:xfrm>
            <a:off x="840768" y="3758355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Résolution du codeur = 2° </a:t>
            </a:r>
            <a:r>
              <a:rPr lang="fr-FR" dirty="0">
                <a:sym typeface="Wingdings" panose="05000000000000000000" pitchFamily="2" charset="2"/>
              </a:rPr>
              <a:t> le plus petit déplacement angulaire mesurable par le codeur est de 2°.</a:t>
            </a:r>
            <a:endParaRPr lang="fr-F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3F83B64-0E42-4EDB-B023-75018636E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196" y="4478972"/>
            <a:ext cx="6295172" cy="229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320B7E5E-A224-40B4-925A-59CF89909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499" y="4478972"/>
            <a:ext cx="6121857" cy="229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40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DC56C6-36A8-45B8-8B55-72F3D5656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Conversion Analogique </a:t>
            </a:r>
            <a:r>
              <a:rPr lang="fr-FR" dirty="0">
                <a:sym typeface="Wingdings" panose="05000000000000000000" pitchFamily="2" charset="2"/>
              </a:rPr>
              <a:t> Numérique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1FECA1-247D-4422-8A17-4CDB29039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1492188"/>
          </a:xfrm>
        </p:spPr>
        <p:txBody>
          <a:bodyPr/>
          <a:lstStyle/>
          <a:p>
            <a:pPr marL="100330" algn="just">
              <a:spcBef>
                <a:spcPts val="215"/>
              </a:spcBef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 appelle quantification l’opération qui consiste à associer une valeur analogique à la plus petite variation mesurable entre 2 valeurs codées distinctes en sortie. Cette valeur appelée résolution est la plus petite variation analogique (V) qui entraîne une variation de « 1bit ». La résolution croit avec le nombre de bits.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0C9FCDE-5A2A-4073-8034-119F312CC8D7}"/>
              </a:ext>
            </a:extLst>
          </p:cNvPr>
          <p:cNvSpPr txBox="1"/>
          <p:nvPr/>
        </p:nvSpPr>
        <p:spPr>
          <a:xfrm>
            <a:off x="863588" y="3517322"/>
            <a:ext cx="1332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Résolution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FB82236-225A-49B1-ACA3-D7F2C17FD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024" y="3677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73A2BED6-4401-401B-9DA1-7A8B6413AA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37957"/>
              </p:ext>
            </p:extLst>
          </p:nvPr>
        </p:nvGraphicFramePr>
        <p:xfrm>
          <a:off x="2195736" y="3166685"/>
          <a:ext cx="1908212" cy="1090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600" imgH="419100" progId="Equation.DSMT4">
                  <p:embed/>
                </p:oleObj>
              </mc:Choice>
              <mc:Fallback>
                <p:oleObj name="Equation" r:id="rId2" imgW="736600" imgH="419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166685"/>
                        <a:ext cx="1908212" cy="10904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802E82BD-CC4A-4ED7-9D1D-7206F298F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543" y="4490515"/>
            <a:ext cx="7134225" cy="191452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CF1A42D-7E34-4EBD-993E-29FB4048EF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656" y="4789283"/>
            <a:ext cx="2115565" cy="149089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8831630-0F71-49E4-8949-0CA0A9855A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1920" y="4830175"/>
            <a:ext cx="2052228" cy="140746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F72AC114-1A45-4701-9F56-C2A3189CCB8D}"/>
              </a:ext>
            </a:extLst>
          </p:cNvPr>
          <p:cNvSpPr txBox="1"/>
          <p:nvPr/>
        </p:nvSpPr>
        <p:spPr>
          <a:xfrm>
            <a:off x="6084168" y="5049180"/>
            <a:ext cx="2052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2</a:t>
            </a:r>
            <a:r>
              <a:rPr lang="fr-FR" sz="2800" baseline="30000" dirty="0"/>
              <a:t>8</a:t>
            </a:r>
            <a:r>
              <a:rPr lang="fr-FR" sz="2800" dirty="0"/>
              <a:t> = 256 valeurs</a:t>
            </a:r>
          </a:p>
        </p:txBody>
      </p:sp>
    </p:spTree>
    <p:extLst>
      <p:ext uri="{BB962C8B-B14F-4D97-AF65-F5344CB8AC3E}">
        <p14:creationId xmlns:p14="http://schemas.microsoft.com/office/powerpoint/2010/main" val="389595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12C83E-2D16-431A-8AC2-BB2EBFEAF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Acquisition par thermocouple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3F3E69-9E8C-40D8-A084-58489EB53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447800"/>
            <a:ext cx="7772400" cy="1585156"/>
          </a:xfrm>
        </p:spPr>
        <p:txBody>
          <a:bodyPr/>
          <a:lstStyle/>
          <a:p>
            <a:pPr marL="0" indent="0" algn="just">
              <a:spcBef>
                <a:spcPts val="215"/>
              </a:spcBef>
              <a:buNone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 thermocouple est un capteur analogique de température qui fournit un signal électrique proportionnel à la température mesurée. Pour être traitée par un API, cette information électrique doit être convertie en information numérique.</a:t>
            </a:r>
          </a:p>
          <a:p>
            <a:pPr marL="0" indent="0" algn="just">
              <a:spcBef>
                <a:spcPts val="215"/>
              </a:spcBef>
              <a:buNone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 désire coder une tension analogique V à l’aide d’un CAN à 3 bits.</a:t>
            </a: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FE858CF-CF60-4D05-BA58-70380B70D038}"/>
              </a:ext>
            </a:extLst>
          </p:cNvPr>
          <p:cNvSpPr txBox="1"/>
          <p:nvPr/>
        </p:nvSpPr>
        <p:spPr>
          <a:xfrm>
            <a:off x="755576" y="3032956"/>
            <a:ext cx="5112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215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fr-F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Combien de valeurs de V peut-on coder ?</a:t>
            </a: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9D50AA1-B0A4-4998-8E59-C02D86DAE06B}"/>
              </a:ext>
            </a:extLst>
          </p:cNvPr>
          <p:cNvSpPr txBox="1"/>
          <p:nvPr/>
        </p:nvSpPr>
        <p:spPr>
          <a:xfrm>
            <a:off x="5684776" y="2936078"/>
            <a:ext cx="335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2</a:t>
            </a:r>
            <a:r>
              <a:rPr lang="fr-FR" sz="2800" b="1" baseline="30000" dirty="0">
                <a:solidFill>
                  <a:srgbClr val="FF0000"/>
                </a:solidFill>
              </a:rPr>
              <a:t>3</a:t>
            </a:r>
            <a:r>
              <a:rPr lang="fr-FR" sz="2800" b="1" dirty="0">
                <a:solidFill>
                  <a:srgbClr val="FF0000"/>
                </a:solidFill>
              </a:rPr>
              <a:t> = 8 valeurs (0 à 7)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2B97802-E6A6-404A-A72D-5F31B3746314}"/>
              </a:ext>
            </a:extLst>
          </p:cNvPr>
          <p:cNvSpPr txBox="1"/>
          <p:nvPr/>
        </p:nvSpPr>
        <p:spPr>
          <a:xfrm>
            <a:off x="763198" y="3452319"/>
            <a:ext cx="47144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215"/>
              </a:spcBef>
              <a:buFont typeface="+mj-lt"/>
              <a:buAutoNum type="arabicPeriod" startAt="2"/>
              <a:tabLst>
                <a:tab pos="457200" algn="l"/>
              </a:tabLst>
            </a:pPr>
            <a:r>
              <a:rPr lang="fr-F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Représenter sur un graphe l’image numérique du signal analogique (abscisse : valeurs binaires, ordonnée : tension V1, V2, V3, etc.)</a:t>
            </a: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12021EC-111F-46DE-9F86-17B4DADA3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147" y="3509329"/>
            <a:ext cx="3553349" cy="329559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EEB7138-41AA-49AC-AC63-881005D80803}"/>
              </a:ext>
            </a:extLst>
          </p:cNvPr>
          <p:cNvSpPr txBox="1"/>
          <p:nvPr/>
        </p:nvSpPr>
        <p:spPr>
          <a:xfrm>
            <a:off x="763198" y="469260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215"/>
              </a:spcBef>
              <a:buFont typeface="+mj-lt"/>
              <a:buAutoNum type="arabicPeriod" startAt="3"/>
              <a:tabLst>
                <a:tab pos="457200" algn="l"/>
              </a:tabLst>
            </a:pPr>
            <a:r>
              <a:rPr lang="fr-F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déduire le nombre de pas et la résolution si la tension totale est U.</a:t>
            </a: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14" name="Objet 13">
            <a:extLst>
              <a:ext uri="{FF2B5EF4-FFF2-40B4-BE49-F238E27FC236}">
                <a16:creationId xmlns:a16="http://schemas.microsoft.com/office/drawing/2014/main" id="{36B6B158-46F1-4F0D-ACCF-B68BA5B58C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619902"/>
              </p:ext>
            </p:extLst>
          </p:nvPr>
        </p:nvGraphicFramePr>
        <p:xfrm>
          <a:off x="996327" y="5446315"/>
          <a:ext cx="4375151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88760" imgH="419040" progId="Equation.DSMT4">
                  <p:embed/>
                </p:oleObj>
              </mc:Choice>
              <mc:Fallback>
                <p:oleObj name="Equation" r:id="rId3" imgW="1688760" imgH="419040" progId="Equation.DSMT4">
                  <p:embed/>
                  <p:pic>
                    <p:nvPicPr>
                      <p:cNvPr id="6" name="Objet 5">
                        <a:extLst>
                          <a:ext uri="{FF2B5EF4-FFF2-40B4-BE49-F238E27FC236}">
                            <a16:creationId xmlns:a16="http://schemas.microsoft.com/office/drawing/2014/main" id="{73A2BED6-4401-401B-9DA1-7A8B6413AA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27" y="5446315"/>
                        <a:ext cx="4375151" cy="1090613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495DA4C6-32BE-43F8-AD95-712D7C5ACB4A}"/>
              </a:ext>
            </a:extLst>
          </p:cNvPr>
          <p:cNvCxnSpPr/>
          <p:nvPr/>
        </p:nvCxnSpPr>
        <p:spPr>
          <a:xfrm>
            <a:off x="7128284" y="5841268"/>
            <a:ext cx="360040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291CCB2-81CB-4998-9C7A-9F5351CD1AE2}"/>
              </a:ext>
            </a:extLst>
          </p:cNvPr>
          <p:cNvSpPr/>
          <p:nvPr/>
        </p:nvSpPr>
        <p:spPr>
          <a:xfrm>
            <a:off x="6919650" y="5546405"/>
            <a:ext cx="2268252" cy="215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Pas = 2</a:t>
            </a:r>
            <a:r>
              <a:rPr lang="fr-FR" sz="2400" baseline="30000" dirty="0">
                <a:solidFill>
                  <a:srgbClr val="FF0000"/>
                </a:solidFill>
              </a:rPr>
              <a:t>3</a:t>
            </a:r>
            <a:r>
              <a:rPr lang="fr-FR" sz="2400" dirty="0">
                <a:solidFill>
                  <a:srgbClr val="FF0000"/>
                </a:solidFill>
              </a:rPr>
              <a:t> – 1 = 7</a:t>
            </a:r>
          </a:p>
        </p:txBody>
      </p:sp>
    </p:spTree>
    <p:extLst>
      <p:ext uri="{BB962C8B-B14F-4D97-AF65-F5344CB8AC3E}">
        <p14:creationId xmlns:p14="http://schemas.microsoft.com/office/powerpoint/2010/main" val="244265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6A8D52F-DF36-4D72-8C41-158E14FDA7CB}"/>
              </a:ext>
            </a:extLst>
          </p:cNvPr>
          <p:cNvSpPr txBox="1"/>
          <p:nvPr/>
        </p:nvSpPr>
        <p:spPr>
          <a:xfrm>
            <a:off x="359532" y="260648"/>
            <a:ext cx="84969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On désire convertir une tension qui varie entre 0 et 10 volts à l’aide d’un CAN à 4 bits.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AD3D5FD-C254-4FA1-A976-B277A9EB198B}"/>
              </a:ext>
            </a:extLst>
          </p:cNvPr>
          <p:cNvSpPr txBox="1"/>
          <p:nvPr/>
        </p:nvSpPr>
        <p:spPr>
          <a:xfrm>
            <a:off x="431540" y="2580904"/>
            <a:ext cx="7344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5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Faire un tableau de correspondance code binaire - tension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14FE53F-419A-4F25-B353-EE258C9595A3}"/>
              </a:ext>
            </a:extLst>
          </p:cNvPr>
          <p:cNvSpPr txBox="1"/>
          <p:nvPr/>
        </p:nvSpPr>
        <p:spPr>
          <a:xfrm>
            <a:off x="431540" y="924725"/>
            <a:ext cx="5976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215"/>
              </a:spcBef>
              <a:buFont typeface="+mj-lt"/>
              <a:buAutoNum type="arabicPeriod" startAt="4"/>
              <a:tabLst>
                <a:tab pos="557530" algn="l"/>
              </a:tabLst>
            </a:pPr>
            <a:r>
              <a:rPr lang="fr-F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Déterminer la résolution de la conversion</a:t>
            </a:r>
            <a:endParaRPr lang="fr-FR" sz="2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12" name="Objet 11">
            <a:extLst>
              <a:ext uri="{FF2B5EF4-FFF2-40B4-BE49-F238E27FC236}">
                <a16:creationId xmlns:a16="http://schemas.microsoft.com/office/drawing/2014/main" id="{656F1E0C-D033-48F2-8F01-E1BA1A2D3E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566222"/>
              </p:ext>
            </p:extLst>
          </p:nvPr>
        </p:nvGraphicFramePr>
        <p:xfrm>
          <a:off x="1726406" y="1378096"/>
          <a:ext cx="5691187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97080" imgH="419040" progId="Equation.DSMT4">
                  <p:embed/>
                </p:oleObj>
              </mc:Choice>
              <mc:Fallback>
                <p:oleObj name="Equation" r:id="rId2" imgW="2197080" imgH="419040" progId="Equation.DSMT4">
                  <p:embed/>
                  <p:pic>
                    <p:nvPicPr>
                      <p:cNvPr id="14" name="Objet 13">
                        <a:extLst>
                          <a:ext uri="{FF2B5EF4-FFF2-40B4-BE49-F238E27FC236}">
                            <a16:creationId xmlns:a16="http://schemas.microsoft.com/office/drawing/2014/main" id="{36B6B158-46F1-4F0D-ACCF-B68BA5B58C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6406" y="1378096"/>
                        <a:ext cx="5691187" cy="1090613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62D021F6-E128-4959-807F-BA5EAE811B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735894"/>
              </p:ext>
            </p:extLst>
          </p:nvPr>
        </p:nvGraphicFramePr>
        <p:xfrm>
          <a:off x="1523999" y="3041440"/>
          <a:ext cx="6096000" cy="333756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94021438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8391037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367096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4457028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95338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9029592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3796842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0104234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6538233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666871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U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751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530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205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37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788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50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362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054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438183"/>
                  </a:ext>
                </a:extLst>
              </a:tr>
            </a:tbl>
          </a:graphicData>
        </a:graphic>
      </p:graphicFrame>
      <p:graphicFrame>
        <p:nvGraphicFramePr>
          <p:cNvPr id="13" name="Tableau 13">
            <a:extLst>
              <a:ext uri="{FF2B5EF4-FFF2-40B4-BE49-F238E27FC236}">
                <a16:creationId xmlns:a16="http://schemas.microsoft.com/office/drawing/2014/main" id="{DAFFFE8D-62C7-45DE-9F83-2B8772E96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399711"/>
              </p:ext>
            </p:extLst>
          </p:nvPr>
        </p:nvGraphicFramePr>
        <p:xfrm>
          <a:off x="1511660" y="3041440"/>
          <a:ext cx="6096000" cy="333756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94021438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8391037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367096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4457028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95338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9029592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3796842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0104234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6538233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666871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U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751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2060"/>
                          </a:solidFill>
                        </a:rPr>
                        <a:t>5,34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530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2060"/>
                          </a:solidFill>
                        </a:rPr>
                        <a:t>0,67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2060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205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2060"/>
                          </a:solidFill>
                        </a:rPr>
                        <a:t>1,34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2060"/>
                          </a:solidFill>
                        </a:rPr>
                        <a:t>6,67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37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2060"/>
                          </a:solidFill>
                        </a:rPr>
                        <a:t>7,34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788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2060"/>
                          </a:solidFill>
                        </a:rPr>
                        <a:t>2,67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2060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50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2060"/>
                          </a:solidFill>
                        </a:rPr>
                        <a:t>3,34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2060"/>
                          </a:solidFill>
                        </a:rPr>
                        <a:t>8,67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362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2060"/>
                          </a:solidFill>
                        </a:rPr>
                        <a:t>9,34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054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2060"/>
                          </a:solidFill>
                        </a:rPr>
                        <a:t>4,67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206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438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89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891EBB-4183-447B-B789-B1512326E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4644"/>
            <a:ext cx="7772400" cy="1080120"/>
          </a:xfrm>
        </p:spPr>
        <p:txBody>
          <a:bodyPr/>
          <a:lstStyle/>
          <a:p>
            <a:pPr marL="342900" lvl="0" indent="-342900" algn="just">
              <a:spcBef>
                <a:spcPts val="215"/>
              </a:spcBef>
              <a:buFont typeface="+mj-lt"/>
              <a:buAutoNum type="arabicPeriod" startAt="6"/>
              <a:tabLst>
                <a:tab pos="457200" algn="l"/>
              </a:tabLst>
            </a:pPr>
            <a:r>
              <a:rPr lang="fr-F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 désire obtenir une résolution de 0,01 volts. Déterminer le nombre de bits que devra posséder le CAN pour obtenir cette résolution.</a:t>
            </a: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fr-FR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E9A3D89-E103-48D7-B8A3-7CCF5C4C8082}"/>
              </a:ext>
            </a:extLst>
          </p:cNvPr>
          <p:cNvSpPr txBox="1"/>
          <p:nvPr/>
        </p:nvSpPr>
        <p:spPr>
          <a:xfrm>
            <a:off x="899592" y="4792450"/>
            <a:ext cx="3586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CAN à 10 bits</a:t>
            </a:r>
          </a:p>
        </p:txBody>
      </p:sp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C3077B46-8E57-4716-85B5-D194794AA3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662385"/>
              </p:ext>
            </p:extLst>
          </p:nvPr>
        </p:nvGraphicFramePr>
        <p:xfrm>
          <a:off x="1043608" y="1260858"/>
          <a:ext cx="4670425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03240" imgH="419040" progId="Equation.DSMT4">
                  <p:embed/>
                </p:oleObj>
              </mc:Choice>
              <mc:Fallback>
                <p:oleObj name="Equation" r:id="rId2" imgW="1803240" imgH="419040" progId="Equation.DSMT4">
                  <p:embed/>
                  <p:pic>
                    <p:nvPicPr>
                      <p:cNvPr id="14" name="Objet 13">
                        <a:extLst>
                          <a:ext uri="{FF2B5EF4-FFF2-40B4-BE49-F238E27FC236}">
                            <a16:creationId xmlns:a16="http://schemas.microsoft.com/office/drawing/2014/main" id="{36B6B158-46F1-4F0D-ACCF-B68BA5B58C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260858"/>
                        <a:ext cx="4670425" cy="1090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2540E379-BD02-4AAC-A770-BB59B79B6C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320042"/>
              </p:ext>
            </p:extLst>
          </p:nvPr>
        </p:nvGraphicFramePr>
        <p:xfrm>
          <a:off x="1043608" y="2393694"/>
          <a:ext cx="6380162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63480" imgH="431640" progId="Equation.DSMT4">
                  <p:embed/>
                </p:oleObj>
              </mc:Choice>
              <mc:Fallback>
                <p:oleObj name="Equation" r:id="rId4" imgW="2463480" imgH="431640" progId="Equation.DSMT4">
                  <p:embed/>
                  <p:pic>
                    <p:nvPicPr>
                      <p:cNvPr id="7" name="Objet 6">
                        <a:extLst>
                          <a:ext uri="{FF2B5EF4-FFF2-40B4-BE49-F238E27FC236}">
                            <a16:creationId xmlns:a16="http://schemas.microsoft.com/office/drawing/2014/main" id="{C3077B46-8E57-4716-85B5-D194794AA3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393694"/>
                        <a:ext cx="6380162" cy="112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96B4C47C-8CF8-4E9B-82F5-DE4D8D3E61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668405"/>
              </p:ext>
            </p:extLst>
          </p:nvPr>
        </p:nvGraphicFramePr>
        <p:xfrm>
          <a:off x="997645" y="3344185"/>
          <a:ext cx="1841500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1000" imgH="482400" progId="Equation.DSMT4">
                  <p:embed/>
                </p:oleObj>
              </mc:Choice>
              <mc:Fallback>
                <p:oleObj name="Equation" r:id="rId6" imgW="711000" imgH="482400" progId="Equation.DSMT4">
                  <p:embed/>
                  <p:pic>
                    <p:nvPicPr>
                      <p:cNvPr id="8" name="Objet 7">
                        <a:extLst>
                          <a:ext uri="{FF2B5EF4-FFF2-40B4-BE49-F238E27FC236}">
                            <a16:creationId xmlns:a16="http://schemas.microsoft.com/office/drawing/2014/main" id="{2540E379-BD02-4AAC-A770-BB59B79B6C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7645" y="3344185"/>
                        <a:ext cx="1841500" cy="1255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019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74D72E-EDB3-4FA9-A126-B0C5E1066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Carte d’entrée analogique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422745-751B-4F95-B5FF-BF7F1A39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580" y="1242486"/>
            <a:ext cx="7772400" cy="1841376"/>
          </a:xfrm>
        </p:spPr>
        <p:txBody>
          <a:bodyPr/>
          <a:lstStyle/>
          <a:p>
            <a:pPr marL="0" indent="0" algn="just">
              <a:spcBef>
                <a:spcPts val="215"/>
              </a:spcBef>
              <a:buNone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Sur un automate, on peut monter un module d’acquisition de données analogiques. La carte d’entrées analogiques est en fait un CAN qui reçoit une tension analogique U.</a:t>
            </a:r>
          </a:p>
          <a:p>
            <a:pPr marL="0" indent="0" algn="just">
              <a:spcBef>
                <a:spcPts val="215"/>
              </a:spcBef>
              <a:buNone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 constructeur indique que la résolution est de 10 mV ; c’est à dire qu’à chaque fois que la tension U varie de 10 mV, le nombre N varie de 1. Lorsque la tension est nulle, le nombre N vaut 0.</a:t>
            </a: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2449107-5E11-4204-8F50-B2921146563C}"/>
              </a:ext>
            </a:extLst>
          </p:cNvPr>
          <p:cNvSpPr txBox="1"/>
          <p:nvPr/>
        </p:nvSpPr>
        <p:spPr>
          <a:xfrm>
            <a:off x="791580" y="3011854"/>
            <a:ext cx="6408712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215"/>
              </a:spcBef>
              <a:buFont typeface="+mj-lt"/>
              <a:buAutoNum type="arabicPeriod"/>
              <a:tabLst>
                <a:tab pos="557530" algn="l"/>
              </a:tabLst>
            </a:pPr>
            <a:r>
              <a:rPr lang="fr-F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Combien vaut U si N vaut 1 ?</a:t>
            </a: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215"/>
              </a:spcBef>
              <a:buFont typeface="+mj-lt"/>
              <a:buAutoNum type="arabicPeriod"/>
              <a:tabLst>
                <a:tab pos="557530" algn="l"/>
              </a:tabLst>
            </a:pPr>
            <a:r>
              <a:rPr lang="fr-F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Combien vaut U si N vaut 2 ?</a:t>
            </a: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6D95D96-DFA6-4462-AC52-420F92349ADB}"/>
              </a:ext>
            </a:extLst>
          </p:cNvPr>
          <p:cNvSpPr txBox="1"/>
          <p:nvPr/>
        </p:nvSpPr>
        <p:spPr>
          <a:xfrm>
            <a:off x="4427984" y="3020928"/>
            <a:ext cx="8280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215"/>
              </a:spcBef>
              <a:tabLst>
                <a:tab pos="557530" algn="l"/>
              </a:tabLst>
            </a:pPr>
            <a:r>
              <a:rPr lang="fr-F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10mv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2FCFF76-250B-4FF1-A4E4-5C1041923E54}"/>
              </a:ext>
            </a:extLst>
          </p:cNvPr>
          <p:cNvSpPr txBox="1"/>
          <p:nvPr/>
        </p:nvSpPr>
        <p:spPr>
          <a:xfrm>
            <a:off x="4427984" y="3314501"/>
            <a:ext cx="8280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215"/>
              </a:spcBef>
              <a:tabLst>
                <a:tab pos="557530" algn="l"/>
              </a:tabLst>
            </a:pPr>
            <a:r>
              <a:rPr lang="fr-F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20mv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DE15604-A5A3-430C-ACFB-8B3EBFEABA6D}"/>
              </a:ext>
            </a:extLst>
          </p:cNvPr>
          <p:cNvSpPr txBox="1"/>
          <p:nvPr/>
        </p:nvSpPr>
        <p:spPr>
          <a:xfrm>
            <a:off x="575556" y="3683833"/>
            <a:ext cx="5904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0330" algn="just">
              <a:spcBef>
                <a:spcPts val="215"/>
              </a:spcBef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 CAN fournit un nombre N écrit sur un format 11 bits.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E3D47D6-5ACC-4A28-8D71-F17806D7E9CE}"/>
              </a:ext>
            </a:extLst>
          </p:cNvPr>
          <p:cNvSpPr txBox="1"/>
          <p:nvPr/>
        </p:nvSpPr>
        <p:spPr>
          <a:xfrm>
            <a:off x="791580" y="4053165"/>
            <a:ext cx="5904656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215"/>
              </a:spcBef>
              <a:buFont typeface="+mj-lt"/>
              <a:buAutoNum type="arabicPeriod" startAt="3"/>
              <a:tabLst>
                <a:tab pos="557530" algn="l"/>
              </a:tabLst>
            </a:pPr>
            <a:r>
              <a:rPr lang="fr-F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Quel est, en binaire, la plus grande valeur de N ?</a:t>
            </a: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215"/>
              </a:spcBef>
              <a:buFont typeface="+mj-lt"/>
              <a:buAutoNum type="arabicPeriod" startAt="3"/>
              <a:tabLst>
                <a:tab pos="557530" algn="l"/>
              </a:tabLst>
            </a:pPr>
            <a:r>
              <a:rPr lang="fr-F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Combien vaut ce nombre en base 10 ?</a:t>
            </a: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379E4BC-7E92-4976-917C-6F3D90D96DB8}"/>
              </a:ext>
            </a:extLst>
          </p:cNvPr>
          <p:cNvSpPr txBox="1"/>
          <p:nvPr/>
        </p:nvSpPr>
        <p:spPr>
          <a:xfrm>
            <a:off x="6626932" y="4053165"/>
            <a:ext cx="1710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215"/>
              </a:spcBef>
              <a:tabLst>
                <a:tab pos="557530" algn="l"/>
              </a:tabLst>
            </a:pPr>
            <a:r>
              <a:rPr lang="fr-F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111 1111 1111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DC90377-3075-434F-9749-ED16A517052C}"/>
              </a:ext>
            </a:extLst>
          </p:cNvPr>
          <p:cNvSpPr txBox="1"/>
          <p:nvPr/>
        </p:nvSpPr>
        <p:spPr>
          <a:xfrm>
            <a:off x="5492833" y="4355812"/>
            <a:ext cx="1710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215"/>
              </a:spcBef>
              <a:tabLst>
                <a:tab pos="557530" algn="l"/>
              </a:tabLst>
            </a:pPr>
            <a:r>
              <a:rPr lang="fr-F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fr-FR" sz="1800" b="1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11</a:t>
            </a:r>
            <a:r>
              <a:rPr lang="fr-F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1 = 2047</a:t>
            </a:r>
          </a:p>
        </p:txBody>
      </p:sp>
    </p:spTree>
    <p:extLst>
      <p:ext uri="{BB962C8B-B14F-4D97-AF65-F5344CB8AC3E}">
        <p14:creationId xmlns:p14="http://schemas.microsoft.com/office/powerpoint/2010/main" val="144581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/>
      <p:bldP spid="12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AFB7822-5F4C-49A3-AAC7-91FD11D15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872038"/>
              </p:ext>
            </p:extLst>
          </p:nvPr>
        </p:nvGraphicFramePr>
        <p:xfrm>
          <a:off x="647564" y="750858"/>
          <a:ext cx="7848872" cy="5666472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3541704">
                  <a:extLst>
                    <a:ext uri="{9D8B030D-6E8A-4147-A177-3AD203B41FA5}">
                      <a16:colId xmlns:a16="http://schemas.microsoft.com/office/drawing/2014/main" val="2910189144"/>
                    </a:ext>
                  </a:extLst>
                </a:gridCol>
                <a:gridCol w="4307168">
                  <a:extLst>
                    <a:ext uri="{9D8B030D-6E8A-4147-A177-3AD203B41FA5}">
                      <a16:colId xmlns:a16="http://schemas.microsoft.com/office/drawing/2014/main" val="2543121744"/>
                    </a:ext>
                  </a:extLst>
                </a:gridCol>
              </a:tblGrid>
              <a:tr h="629608">
                <a:tc>
                  <a:txBody>
                    <a:bodyPr/>
                    <a:lstStyle/>
                    <a:p>
                      <a:pPr marL="100965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fr-F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 la tension U vaut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100965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fr-F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valeur numérique N vaut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38109082"/>
                  </a:ext>
                </a:extLst>
              </a:tr>
              <a:tr h="629608">
                <a:tc>
                  <a:txBody>
                    <a:bodyPr/>
                    <a:lstStyle/>
                    <a:p>
                      <a:pPr marL="100965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mV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100965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fr-F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91234842"/>
                  </a:ext>
                </a:extLst>
              </a:tr>
              <a:tr h="629608">
                <a:tc>
                  <a:txBody>
                    <a:bodyPr/>
                    <a:lstStyle/>
                    <a:p>
                      <a:pPr marL="100965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fr-F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 V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100965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fr-F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71210369"/>
                  </a:ext>
                </a:extLst>
              </a:tr>
              <a:tr h="629608">
                <a:tc>
                  <a:txBody>
                    <a:bodyPr/>
                    <a:lstStyle/>
                    <a:p>
                      <a:pPr marL="100965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fr-F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mV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100965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74646772"/>
                  </a:ext>
                </a:extLst>
              </a:tr>
              <a:tr h="629608">
                <a:tc>
                  <a:txBody>
                    <a:bodyPr/>
                    <a:lstStyle/>
                    <a:p>
                      <a:pPr marL="100965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fr-F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100965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fr-F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21782579"/>
                  </a:ext>
                </a:extLst>
              </a:tr>
              <a:tr h="629608">
                <a:tc>
                  <a:txBody>
                    <a:bodyPr/>
                    <a:lstStyle/>
                    <a:p>
                      <a:pPr marL="100965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mV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100965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93030649"/>
                  </a:ext>
                </a:extLst>
              </a:tr>
              <a:tr h="629608">
                <a:tc>
                  <a:txBody>
                    <a:bodyPr/>
                    <a:lstStyle/>
                    <a:p>
                      <a:pPr marL="100965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fr-F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V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100965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fr-F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09594922"/>
                  </a:ext>
                </a:extLst>
              </a:tr>
              <a:tr h="629608">
                <a:tc>
                  <a:txBody>
                    <a:bodyPr/>
                    <a:lstStyle/>
                    <a:p>
                      <a:pPr marL="100965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100965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fr-F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2047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94343554"/>
                  </a:ext>
                </a:extLst>
              </a:tr>
              <a:tr h="629608">
                <a:tc>
                  <a:txBody>
                    <a:bodyPr/>
                    <a:lstStyle/>
                    <a:p>
                      <a:pPr marL="100965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V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100965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97597541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749D8B5E-1A6B-41E1-8F9E-A131F98ECDE3}"/>
              </a:ext>
            </a:extLst>
          </p:cNvPr>
          <p:cNvSpPr txBox="1"/>
          <p:nvPr/>
        </p:nvSpPr>
        <p:spPr>
          <a:xfrm>
            <a:off x="467544" y="256004"/>
            <a:ext cx="6552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215"/>
              </a:spcBef>
              <a:spcAft>
                <a:spcPts val="600"/>
              </a:spcAft>
              <a:buFont typeface="+mj-lt"/>
              <a:buAutoNum type="arabicPeriod" startAt="5"/>
              <a:tabLst>
                <a:tab pos="557530" algn="l"/>
              </a:tabLst>
            </a:pPr>
            <a:r>
              <a:rPr lang="fr-F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Étant donné N maxi, compléter le tableau suivant.</a:t>
            </a: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225613E-ADA1-462F-A40D-1682BB8423D0}"/>
              </a:ext>
            </a:extLst>
          </p:cNvPr>
          <p:cNvSpPr txBox="1"/>
          <p:nvPr/>
        </p:nvSpPr>
        <p:spPr>
          <a:xfrm>
            <a:off x="5940152" y="2744924"/>
            <a:ext cx="8280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215"/>
              </a:spcBef>
              <a:tabLst>
                <a:tab pos="557530" algn="l"/>
              </a:tabLst>
            </a:pPr>
            <a:r>
              <a:rPr lang="fr-F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5DA9FB3-A276-4B7D-A32F-23E349501473}"/>
              </a:ext>
            </a:extLst>
          </p:cNvPr>
          <p:cNvSpPr txBox="1"/>
          <p:nvPr/>
        </p:nvSpPr>
        <p:spPr>
          <a:xfrm>
            <a:off x="2051720" y="3399428"/>
            <a:ext cx="1008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215"/>
              </a:spcBef>
              <a:tabLst>
                <a:tab pos="557530" algn="l"/>
              </a:tabLst>
            </a:pPr>
            <a:r>
              <a:rPr lang="fr-F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 mV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4957356-A9F5-4C6C-81BE-97FC5A8F6A3F}"/>
              </a:ext>
            </a:extLst>
          </p:cNvPr>
          <p:cNvSpPr txBox="1"/>
          <p:nvPr/>
        </p:nvSpPr>
        <p:spPr>
          <a:xfrm>
            <a:off x="5940152" y="4005064"/>
            <a:ext cx="8280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215"/>
              </a:spcBef>
              <a:tabLst>
                <a:tab pos="557530" algn="l"/>
              </a:tabLst>
            </a:pPr>
            <a:r>
              <a:rPr lang="fr-F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A1B1099-BE7B-4F22-B1D9-8C1B1E9C60F3}"/>
              </a:ext>
            </a:extLst>
          </p:cNvPr>
          <p:cNvSpPr txBox="1"/>
          <p:nvPr/>
        </p:nvSpPr>
        <p:spPr>
          <a:xfrm>
            <a:off x="5940152" y="4653136"/>
            <a:ext cx="8280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215"/>
              </a:spcBef>
              <a:tabLst>
                <a:tab pos="557530" algn="l"/>
              </a:tabLst>
            </a:pPr>
            <a:r>
              <a:rPr lang="fr-F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45C37B5-43F7-4966-A532-8EEB3C8295F6}"/>
              </a:ext>
            </a:extLst>
          </p:cNvPr>
          <p:cNvSpPr txBox="1"/>
          <p:nvPr/>
        </p:nvSpPr>
        <p:spPr>
          <a:xfrm>
            <a:off x="2051720" y="5265204"/>
            <a:ext cx="8280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215"/>
              </a:spcBef>
              <a:tabLst>
                <a:tab pos="557530" algn="l"/>
              </a:tabLst>
            </a:pPr>
            <a:r>
              <a:rPr lang="fr-F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 V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4007288-A9D3-422F-AE3A-12E66100C7B8}"/>
              </a:ext>
            </a:extLst>
          </p:cNvPr>
          <p:cNvSpPr txBox="1"/>
          <p:nvPr/>
        </p:nvSpPr>
        <p:spPr>
          <a:xfrm>
            <a:off x="5940152" y="5841268"/>
            <a:ext cx="8280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215"/>
              </a:spcBef>
              <a:tabLst>
                <a:tab pos="557530" algn="l"/>
              </a:tabLst>
            </a:pPr>
            <a:r>
              <a:rPr lang="fr-F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2047</a:t>
            </a:r>
          </a:p>
        </p:txBody>
      </p:sp>
    </p:spTree>
    <p:extLst>
      <p:ext uri="{BB962C8B-B14F-4D97-AF65-F5344CB8AC3E}">
        <p14:creationId xmlns:p14="http://schemas.microsoft.com/office/powerpoint/2010/main" val="20798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D43F0D0-3112-4722-B963-45B2DFEA11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/>
              <a:t>IMAGE INFORMATIONNELLE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6167F27-7537-436D-8B3F-3CFA42E92A4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2800"/>
              <a:t>Grandeurs physiques</a:t>
            </a:r>
          </a:p>
        </p:txBody>
      </p:sp>
      <p:sp>
        <p:nvSpPr>
          <p:cNvPr id="30730" name="Text Box 10">
            <a:extLst>
              <a:ext uri="{FF2B5EF4-FFF2-40B4-BE49-F238E27FC236}">
                <a16:creationId xmlns:a16="http://schemas.microsoft.com/office/drawing/2014/main" id="{836424D6-A6CA-41B6-8595-914A60C4F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1628775"/>
            <a:ext cx="410527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 sz="2000" b="1"/>
              <a:t>Espace et Temps </a:t>
            </a:r>
            <a:r>
              <a:rPr lang="fr-FR" altLang="fr-FR" sz="2000"/>
              <a:t>: Longueur (position, déplacement) - Surface - Volume -Temps - Vitesse – Vitesse angulaire – Accélération ;</a:t>
            </a:r>
            <a:endParaRPr lang="fr-FR" altLang="fr-FR" sz="2000" b="1"/>
          </a:p>
          <a:p>
            <a:pPr eaLnBrk="1" hangingPunct="1"/>
            <a:r>
              <a:rPr lang="fr-FR" altLang="fr-FR" sz="2000" b="1"/>
              <a:t>Périodiques </a:t>
            </a:r>
            <a:r>
              <a:rPr lang="fr-FR" altLang="fr-FR" sz="2000"/>
              <a:t>: Période - Fréquence - Pulsation - Déphasage</a:t>
            </a:r>
            <a:endParaRPr lang="fr-FR" altLang="fr-FR" sz="2000" b="1"/>
          </a:p>
          <a:p>
            <a:pPr eaLnBrk="1" hangingPunct="1"/>
            <a:r>
              <a:rPr lang="fr-FR" altLang="fr-FR" sz="2000" b="1"/>
              <a:t>Mécaniques </a:t>
            </a:r>
            <a:r>
              <a:rPr lang="fr-FR" altLang="fr-FR" sz="2000"/>
              <a:t>: Masse - Force - Pression - Débit</a:t>
            </a:r>
            <a:endParaRPr lang="fr-FR" altLang="fr-FR" sz="2000" b="1"/>
          </a:p>
          <a:p>
            <a:pPr eaLnBrk="1" hangingPunct="1"/>
            <a:r>
              <a:rPr lang="fr-FR" altLang="fr-FR" sz="2000" b="1"/>
              <a:t>Thermiques </a:t>
            </a:r>
            <a:r>
              <a:rPr lang="fr-FR" altLang="fr-FR" sz="2000"/>
              <a:t>: Température</a:t>
            </a:r>
            <a:endParaRPr lang="fr-FR" altLang="fr-FR" sz="2000" b="1"/>
          </a:p>
          <a:p>
            <a:pPr eaLnBrk="1" hangingPunct="1"/>
            <a:r>
              <a:rPr lang="fr-FR" altLang="fr-FR" sz="2000" b="1"/>
              <a:t>Electriques et magnétiques </a:t>
            </a:r>
            <a:r>
              <a:rPr lang="fr-FR" altLang="fr-FR" sz="2000"/>
              <a:t>: Courant - Tension - Puissance - Résistance - Induction magnétique – Champ Electrique </a:t>
            </a:r>
            <a:endParaRPr lang="fr-FR" altLang="fr-FR" sz="2000" b="1"/>
          </a:p>
          <a:p>
            <a:pPr eaLnBrk="1" hangingPunct="1"/>
            <a:r>
              <a:rPr lang="fr-FR" altLang="fr-FR" sz="2000" b="1"/>
              <a:t>Optiques et de rayonnement </a:t>
            </a:r>
            <a:r>
              <a:rPr lang="fr-FR" altLang="fr-FR" sz="2000"/>
              <a:t>: Intensité lumineuse - Flux lumineux - Eclairement</a:t>
            </a:r>
          </a:p>
        </p:txBody>
      </p:sp>
      <p:pic>
        <p:nvPicPr>
          <p:cNvPr id="3" name="Image 2">
            <a:hlinkClick r:id="rId3" action="ppaction://hlinkfile"/>
            <a:extLst>
              <a:ext uri="{FF2B5EF4-FFF2-40B4-BE49-F238E27FC236}">
                <a16:creationId xmlns:a16="http://schemas.microsoft.com/office/drawing/2014/main" id="{50B8F508-24F5-474D-A827-0CB0410D8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05" y="2600908"/>
            <a:ext cx="4476190" cy="3879144"/>
          </a:xfrm>
          <a:prstGeom prst="rect">
            <a:avLst/>
          </a:prstGeom>
        </p:spPr>
      </p:pic>
      <p:pic>
        <p:nvPicPr>
          <p:cNvPr id="5" name="Graphique 4" descr="Souris avec un remplissage uni">
            <a:extLst>
              <a:ext uri="{FF2B5EF4-FFF2-40B4-BE49-F238E27FC236}">
                <a16:creationId xmlns:a16="http://schemas.microsoft.com/office/drawing/2014/main" id="{6352267D-0C72-4407-9FD4-2B736F1695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14495" y="2672916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7229E0-0CAB-44FA-B9CF-FB87EE3F1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Chaine d’acquisition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3BC753-A874-473F-8797-69F389450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47800"/>
            <a:ext cx="7772400" cy="3097324"/>
          </a:xfrm>
        </p:spPr>
        <p:txBody>
          <a:bodyPr/>
          <a:lstStyle/>
          <a:p>
            <a:pPr marL="0" indent="0" algn="just">
              <a:spcBef>
                <a:spcPts val="215"/>
              </a:spcBef>
              <a:buNone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Soit une chaîne d'acquisition de données de tension U. La sortie numérique N se fait sur 10 bits.</a:t>
            </a:r>
          </a:p>
          <a:p>
            <a:pPr marL="342900" lvl="0" indent="-342900" algn="just">
              <a:spcBef>
                <a:spcPts val="215"/>
              </a:spcBef>
              <a:spcAft>
                <a:spcPts val="1800"/>
              </a:spcAft>
              <a:buFont typeface="+mj-lt"/>
              <a:buAutoNum type="arabicPeriod"/>
              <a:tabLst>
                <a:tab pos="557530" algn="l"/>
              </a:tabLst>
            </a:pPr>
            <a:r>
              <a:rPr lang="fr-F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Quel est le plus grand nombre binaire codé sur 10 bits ?</a:t>
            </a: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215"/>
              </a:spcBef>
              <a:spcAft>
                <a:spcPts val="1800"/>
              </a:spcAft>
              <a:buFont typeface="+mj-lt"/>
              <a:buAutoNum type="arabicPeriod"/>
              <a:tabLst>
                <a:tab pos="557530" algn="l"/>
              </a:tabLst>
            </a:pPr>
            <a:r>
              <a:rPr lang="fr-F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Quel est le plus grand nombre décimal codé sur 10 bits ?</a:t>
            </a: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215"/>
              </a:spcBef>
              <a:spcAft>
                <a:spcPts val="1800"/>
              </a:spcAft>
              <a:buFont typeface="+mj-lt"/>
              <a:buAutoNum type="arabicPeriod"/>
              <a:tabLst>
                <a:tab pos="557530" algn="l"/>
              </a:tabLst>
            </a:pPr>
            <a:r>
              <a:rPr lang="fr-F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Quel est le poids du LSB de cette conversion analogique/numérique ?</a:t>
            </a: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215"/>
              </a:spcBef>
              <a:spcAft>
                <a:spcPts val="1800"/>
              </a:spcAft>
              <a:buFont typeface="+mj-lt"/>
              <a:buAutoNum type="arabicPeriod"/>
              <a:tabLst>
                <a:tab pos="557530" algn="l"/>
              </a:tabLst>
            </a:pPr>
            <a:r>
              <a:rPr lang="fr-F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Quelle image transmet le LSB si la résolution est de 20 mV ?</a:t>
            </a: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215"/>
              </a:spcBef>
              <a:spcAft>
                <a:spcPts val="1800"/>
              </a:spcAft>
              <a:buFont typeface="+mj-lt"/>
              <a:buAutoNum type="arabicPeriod"/>
              <a:tabLst>
                <a:tab pos="557530" algn="l"/>
              </a:tabLst>
            </a:pPr>
            <a:r>
              <a:rPr lang="fr-F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Quel est le poids du MSB de cette conversion analogique/numérique ?</a:t>
            </a: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215"/>
              </a:spcBef>
              <a:spcAft>
                <a:spcPts val="1800"/>
              </a:spcAft>
              <a:buFont typeface="+mj-lt"/>
              <a:buAutoNum type="arabicPeriod"/>
              <a:tabLst>
                <a:tab pos="557530" algn="l"/>
              </a:tabLst>
            </a:pPr>
            <a:r>
              <a:rPr lang="fr-F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Quelle image transmet le bit de poids 7 ?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7E0CD6E-F07D-4667-8C0F-67DF1097D6BD}"/>
              </a:ext>
            </a:extLst>
          </p:cNvPr>
          <p:cNvSpPr txBox="1"/>
          <p:nvPr/>
        </p:nvSpPr>
        <p:spPr>
          <a:xfrm>
            <a:off x="6948264" y="2024844"/>
            <a:ext cx="1710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215"/>
              </a:spcBef>
              <a:tabLst>
                <a:tab pos="557530" algn="l"/>
              </a:tabLst>
            </a:pPr>
            <a:r>
              <a:rPr lang="fr-F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11 1111 1111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89EEC2E-A20C-48A8-A91C-66A47B160F53}"/>
              </a:ext>
            </a:extLst>
          </p:cNvPr>
          <p:cNvSpPr txBox="1"/>
          <p:nvPr/>
        </p:nvSpPr>
        <p:spPr>
          <a:xfrm>
            <a:off x="6948264" y="2596770"/>
            <a:ext cx="1710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215"/>
              </a:spcBef>
              <a:tabLst>
                <a:tab pos="557530" algn="l"/>
              </a:tabLst>
            </a:pPr>
            <a:r>
              <a:rPr lang="fr-F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fr-FR" sz="1800" b="1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</a:t>
            </a:r>
            <a:r>
              <a:rPr lang="fr-F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1 = 1023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A775B4F-002F-4258-82CA-C7B7029D2CE1}"/>
              </a:ext>
            </a:extLst>
          </p:cNvPr>
          <p:cNvSpPr txBox="1"/>
          <p:nvPr/>
        </p:nvSpPr>
        <p:spPr>
          <a:xfrm>
            <a:off x="3455876" y="3429000"/>
            <a:ext cx="1008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215"/>
              </a:spcBef>
              <a:tabLst>
                <a:tab pos="557530" algn="l"/>
              </a:tabLst>
            </a:pPr>
            <a:r>
              <a:rPr lang="fr-F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Poids 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C4DC719-121B-41F8-BC4B-2FF5AD7713E4}"/>
              </a:ext>
            </a:extLst>
          </p:cNvPr>
          <p:cNvSpPr txBox="1"/>
          <p:nvPr/>
        </p:nvSpPr>
        <p:spPr>
          <a:xfrm>
            <a:off x="7333075" y="3891899"/>
            <a:ext cx="1008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215"/>
              </a:spcBef>
              <a:tabLst>
                <a:tab pos="557530" algn="l"/>
              </a:tabLst>
            </a:pPr>
            <a:r>
              <a:rPr lang="fr-F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 mV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DEE0CD7-636E-4AC1-AD24-F84E398E93D2}"/>
              </a:ext>
            </a:extLst>
          </p:cNvPr>
          <p:cNvSpPr txBox="1"/>
          <p:nvPr/>
        </p:nvSpPr>
        <p:spPr>
          <a:xfrm>
            <a:off x="678286" y="5579658"/>
            <a:ext cx="5441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215"/>
              </a:spcBef>
              <a:tabLst>
                <a:tab pos="557530" algn="l"/>
              </a:tabLst>
            </a:pPr>
            <a:r>
              <a:rPr lang="fr-F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0010000000 </a:t>
            </a:r>
            <a:r>
              <a:rPr lang="fr-F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 2</a:t>
            </a:r>
            <a:r>
              <a:rPr lang="fr-FR" sz="1800" b="1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7</a:t>
            </a:r>
            <a:r>
              <a:rPr lang="fr-F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 = 128  128 x 20 = 2560 mv </a:t>
            </a:r>
            <a:endParaRPr lang="fr-FR" sz="18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4632730-94E9-4AA0-9655-04ADBAB9C46C}"/>
              </a:ext>
            </a:extLst>
          </p:cNvPr>
          <p:cNvSpPr txBox="1"/>
          <p:nvPr/>
        </p:nvSpPr>
        <p:spPr>
          <a:xfrm>
            <a:off x="3487588" y="4733854"/>
            <a:ext cx="1008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215"/>
              </a:spcBef>
              <a:tabLst>
                <a:tab pos="557530" algn="l"/>
              </a:tabLst>
            </a:pPr>
            <a:r>
              <a:rPr lang="fr-F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Poids 9</a:t>
            </a:r>
          </a:p>
        </p:txBody>
      </p:sp>
    </p:spTree>
    <p:extLst>
      <p:ext uri="{BB962C8B-B14F-4D97-AF65-F5344CB8AC3E}">
        <p14:creationId xmlns:p14="http://schemas.microsoft.com/office/powerpoint/2010/main" val="384712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C0FE9C6-CE4F-4FE9-859F-0B643710F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52636"/>
            <a:ext cx="11144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C8D505E-5221-4A27-963D-452BCEE28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017" y="0"/>
            <a:ext cx="6073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963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8B41067-FE98-4927-904F-4A0D4D95D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3" y="352425"/>
            <a:ext cx="9044057" cy="401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22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2BDD58-2B19-48F1-961B-B337A32CE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Régulation de température d’un four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A742D8E-7021-47C5-9D04-495214E14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628800"/>
            <a:ext cx="669607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407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2A92856-A0A4-47B7-ABC5-7B6217697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89529"/>
            <a:ext cx="7029450" cy="32289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F3BDB64-130A-4629-BFD8-5B49F0368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314666"/>
            <a:ext cx="71532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947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694A3DC-378B-4F72-8FFE-74A3B4097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748" y="-7068"/>
            <a:ext cx="70285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375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15D3BB7-0978-4C7B-BE65-F9CAA6FEF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548" y="0"/>
            <a:ext cx="52969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128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j0286930">
            <a:extLst>
              <a:ext uri="{FF2B5EF4-FFF2-40B4-BE49-F238E27FC236}">
                <a16:creationId xmlns:a16="http://schemas.microsoft.com/office/drawing/2014/main" id="{4A31A549-34AC-4EA3-B041-872CCEAE2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68300"/>
            <a:ext cx="6097588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3E3FF23-FB9F-4F55-961A-4F7E7830E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/>
              <a:t>IMAGE INFORMATIONNELLE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8CC3855-A239-4164-B2EB-7DB2AC3D4DD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2800"/>
              <a:t>Etats physiques</a:t>
            </a:r>
          </a:p>
        </p:txBody>
      </p:sp>
      <p:pic>
        <p:nvPicPr>
          <p:cNvPr id="32774" name="Picture 6" descr="Image_arceau_anim">
            <a:extLst>
              <a:ext uri="{FF2B5EF4-FFF2-40B4-BE49-F238E27FC236}">
                <a16:creationId xmlns:a16="http://schemas.microsoft.com/office/drawing/2014/main" id="{882B37E2-1269-4CF6-BCF0-7D2C79AADF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49500"/>
            <a:ext cx="3024188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Actu008.AVI">
            <a:hlinkClick r:id="" action="ppaction://media"/>
            <a:extLst>
              <a:ext uri="{FF2B5EF4-FFF2-40B4-BE49-F238E27FC236}">
                <a16:creationId xmlns:a16="http://schemas.microsoft.com/office/drawing/2014/main" id="{0D3D4E40-FFF8-403C-86BA-D7D78E283F0F}"/>
              </a:ext>
            </a:extLst>
          </p:cNvPr>
          <p:cNvPicPr>
            <a:picLocks noGrp="1" noChangeAspect="1" noChangeArrowheads="1"/>
          </p:cNvPicPr>
          <p:nvPr>
            <p:ph sz="quarter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4464050"/>
            <a:ext cx="7345362" cy="2187575"/>
          </a:xfrm>
        </p:spPr>
      </p:pic>
      <p:pic>
        <p:nvPicPr>
          <p:cNvPr id="3" name="Image 2">
            <a:hlinkClick r:id="rId7" action="ppaction://hlinkfile"/>
            <a:extLst>
              <a:ext uri="{FF2B5EF4-FFF2-40B4-BE49-F238E27FC236}">
                <a16:creationId xmlns:a16="http://schemas.microsoft.com/office/drawing/2014/main" id="{86EF0AB5-B87C-457D-9EC0-DC77A48636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5876" y="1912768"/>
            <a:ext cx="5457143" cy="2444920"/>
          </a:xfrm>
          <a:prstGeom prst="rect">
            <a:avLst/>
          </a:prstGeom>
        </p:spPr>
      </p:pic>
      <p:pic>
        <p:nvPicPr>
          <p:cNvPr id="9" name="Graphique 8" descr="Souris avec un remplissage uni">
            <a:extLst>
              <a:ext uri="{FF2B5EF4-FFF2-40B4-BE49-F238E27FC236}">
                <a16:creationId xmlns:a16="http://schemas.microsoft.com/office/drawing/2014/main" id="{BC9A9E4D-8A8E-4B63-BD7C-3FBCF05E8C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06457" y="1988840"/>
            <a:ext cx="914400" cy="914400"/>
          </a:xfrm>
          <a:prstGeom prst="rect">
            <a:avLst/>
          </a:prstGeom>
        </p:spPr>
      </p:pic>
      <p:pic>
        <p:nvPicPr>
          <p:cNvPr id="10" name="Graphique 9" descr="Souris avec un remplissage uni">
            <a:extLst>
              <a:ext uri="{FF2B5EF4-FFF2-40B4-BE49-F238E27FC236}">
                <a16:creationId xmlns:a16="http://schemas.microsoft.com/office/drawing/2014/main" id="{A5CB6AEE-DF3D-4D63-8990-0E546C7A29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52120" y="4725144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277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410E2D6C-5059-40D7-A4F5-1F4B009371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/>
              <a:t>Du phénomène physique vers l’image informationnelle</a:t>
            </a:r>
          </a:p>
        </p:txBody>
      </p:sp>
      <p:sp>
        <p:nvSpPr>
          <p:cNvPr id="1028" name="Rectangle 5">
            <a:extLst>
              <a:ext uri="{FF2B5EF4-FFF2-40B4-BE49-F238E27FC236}">
                <a16:creationId xmlns:a16="http://schemas.microsoft.com/office/drawing/2014/main" id="{C8783379-CFFB-4B78-9901-FCADD24A7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aphicFrame>
        <p:nvGraphicFramePr>
          <p:cNvPr id="37892" name="Object 4">
            <a:extLst>
              <a:ext uri="{FF2B5EF4-FFF2-40B4-BE49-F238E27FC236}">
                <a16:creationId xmlns:a16="http://schemas.microsoft.com/office/drawing/2014/main" id="{B1F78A6F-811A-46F5-9A57-46D21C5FDD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1700213"/>
          <a:ext cx="8497887" cy="189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7179733" imgH="1598507" progId="Visio.Drawing.11">
                  <p:embed/>
                </p:oleObj>
              </mc:Choice>
              <mc:Fallback>
                <p:oleObj name="Visio" r:id="rId3" imgW="7179733" imgH="1598507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700213"/>
                        <a:ext cx="8497887" cy="189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900" name="Picture 12" descr="http://www.schneiderelectric.com.tr/Schneider_tr/images/press/global_detection/bdef_globDetec_jpg_files/bdef_globDetec.jpg">
            <a:extLst>
              <a:ext uri="{FF2B5EF4-FFF2-40B4-BE49-F238E27FC236}">
                <a16:creationId xmlns:a16="http://schemas.microsoft.com/office/drawing/2014/main" id="{AD9C9618-0206-4A9A-86E3-027D04C50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3644900"/>
            <a:ext cx="43434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0214033-DC66-41DE-833B-D0A955637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8" y="155812"/>
            <a:ext cx="9101806" cy="65855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12A1452-14D1-4065-ABEC-D1BC90F1E7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/>
              <a:t>Formes d’un signal</a:t>
            </a:r>
          </a:p>
        </p:txBody>
      </p:sp>
      <p:pic>
        <p:nvPicPr>
          <p:cNvPr id="11267" name="Picture 4" descr="formes - dimensions signal">
            <a:extLst>
              <a:ext uri="{FF2B5EF4-FFF2-40B4-BE49-F238E27FC236}">
                <a16:creationId xmlns:a16="http://schemas.microsoft.com/office/drawing/2014/main" id="{4E2401FD-AEE0-4B33-827F-BD1A256CA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24038"/>
            <a:ext cx="8280400" cy="434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8195063B-3C83-4DAE-900F-8616364B22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/>
              <a:t>Signal analogique</a:t>
            </a:r>
          </a:p>
        </p:txBody>
      </p:sp>
      <p:sp>
        <p:nvSpPr>
          <p:cNvPr id="13315" name="Text Box 5">
            <a:extLst>
              <a:ext uri="{FF2B5EF4-FFF2-40B4-BE49-F238E27FC236}">
                <a16:creationId xmlns:a16="http://schemas.microsoft.com/office/drawing/2014/main" id="{86CB42C0-FBF5-4325-9354-FB549E961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412875"/>
            <a:ext cx="885666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 b="1"/>
              <a:t>La loi de variation du signal analogique est l’image fidèle de la loi de variation de la grandeur physique.</a:t>
            </a:r>
            <a:r>
              <a:rPr lang="fr-FR" altLang="fr-FR"/>
              <a:t> </a:t>
            </a:r>
          </a:p>
          <a:p>
            <a:pPr eaLnBrk="1" hangingPunct="1"/>
            <a:r>
              <a:rPr lang="fr-FR" altLang="fr-FR"/>
              <a:t>La courbe ci-dessous représente la </a:t>
            </a:r>
            <a:r>
              <a:rPr lang="fr-FR" altLang="fr-FR" b="1"/>
              <a:t>variation de la température dans un four en fonction du temps</a:t>
            </a:r>
            <a:r>
              <a:rPr lang="fr-FR" altLang="fr-FR"/>
              <a:t>. Le capteur fournit un </a:t>
            </a:r>
            <a:r>
              <a:rPr lang="fr-FR" altLang="fr-FR" b="1"/>
              <a:t>signal électrique dont la tension varie proportionnellement à la variation de la température</a:t>
            </a:r>
            <a:r>
              <a:rPr lang="fr-FR" altLang="fr-FR"/>
              <a:t>. Ici, une variation de 2° entraîne une variation de la tension de 1V. </a:t>
            </a:r>
          </a:p>
        </p:txBody>
      </p:sp>
      <p:pic>
        <p:nvPicPr>
          <p:cNvPr id="13316" name="Picture 7" descr="c04-representationinformation-01.jpg (57 Ko)">
            <a:extLst>
              <a:ext uri="{FF2B5EF4-FFF2-40B4-BE49-F238E27FC236}">
                <a16:creationId xmlns:a16="http://schemas.microsoft.com/office/drawing/2014/main" id="{8FA31103-42D5-4341-8FE9-799F4B9EB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924175"/>
            <a:ext cx="6121400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9" descr="c04-representationinformation-03.jpg (57 Ko)">
            <a:extLst>
              <a:ext uri="{FF2B5EF4-FFF2-40B4-BE49-F238E27FC236}">
                <a16:creationId xmlns:a16="http://schemas.microsoft.com/office/drawing/2014/main" id="{5C1594FF-17ED-4FF9-8E2E-CEC2C0DD6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906713"/>
            <a:ext cx="612140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LEGANT">
  <a:themeElements>
    <a:clrScheme name="ELEGANT 3">
      <a:dk1>
        <a:srgbClr val="000000"/>
      </a:dk1>
      <a:lt1>
        <a:srgbClr val="FFFFFF"/>
      </a:lt1>
      <a:dk2>
        <a:srgbClr val="000000"/>
      </a:dk2>
      <a:lt2>
        <a:srgbClr val="CECECE"/>
      </a:lt2>
      <a:accent1>
        <a:srgbClr val="DADADA"/>
      </a:accent1>
      <a:accent2>
        <a:srgbClr val="676767"/>
      </a:accent2>
      <a:accent3>
        <a:srgbClr val="FFFFFF"/>
      </a:accent3>
      <a:accent4>
        <a:srgbClr val="000000"/>
      </a:accent4>
      <a:accent5>
        <a:srgbClr val="EAEAEA"/>
      </a:accent5>
      <a:accent6>
        <a:srgbClr val="5D5D5D"/>
      </a:accent6>
      <a:hlink>
        <a:srgbClr val="474747"/>
      </a:hlink>
      <a:folHlink>
        <a:srgbClr val="919191"/>
      </a:folHlink>
    </a:clrScheme>
    <a:fontScheme name="ELEG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LEGANT 1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EGANT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EGANT 3">
        <a:dk1>
          <a:srgbClr val="000000"/>
        </a:dk1>
        <a:lt1>
          <a:srgbClr val="FFFFFF"/>
        </a:lt1>
        <a:dk2>
          <a:srgbClr val="000000"/>
        </a:dk2>
        <a:lt2>
          <a:srgbClr val="CECECE"/>
        </a:lt2>
        <a:accent1>
          <a:srgbClr val="DADADA"/>
        </a:accent1>
        <a:accent2>
          <a:srgbClr val="676767"/>
        </a:accent2>
        <a:accent3>
          <a:srgbClr val="FFFFFF"/>
        </a:accent3>
        <a:accent4>
          <a:srgbClr val="000000"/>
        </a:accent4>
        <a:accent5>
          <a:srgbClr val="EAEAEA"/>
        </a:accent5>
        <a:accent6>
          <a:srgbClr val="5D5D5D"/>
        </a:accent6>
        <a:hlink>
          <a:srgbClr val="474747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ELEGANT</Template>
  <TotalTime>828</TotalTime>
  <Words>1474</Words>
  <Application>Microsoft Office PowerPoint</Application>
  <PresentationFormat>Affichage à l'écran (4:3)</PresentationFormat>
  <Paragraphs>358</Paragraphs>
  <Slides>47</Slides>
  <Notes>28</Notes>
  <HiddenSlides>0</HiddenSlides>
  <MMClips>1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47</vt:i4>
      </vt:variant>
    </vt:vector>
  </HeadingPairs>
  <TitlesOfParts>
    <vt:vector size="52" baseType="lpstr">
      <vt:lpstr>Arial</vt:lpstr>
      <vt:lpstr>Times New Roman</vt:lpstr>
      <vt:lpstr>ELEGANT</vt:lpstr>
      <vt:lpstr>Visio</vt:lpstr>
      <vt:lpstr>Equation</vt:lpstr>
      <vt:lpstr>NATURE D’UNE INFORMATION</vt:lpstr>
      <vt:lpstr>LA CHAÎNE D’INFORMATION</vt:lpstr>
      <vt:lpstr>LA CHAÎNE D’INFORMATION</vt:lpstr>
      <vt:lpstr>IMAGE INFORMATIONNELLE</vt:lpstr>
      <vt:lpstr>IMAGE INFORMATIONNELLE</vt:lpstr>
      <vt:lpstr>Du phénomène physique vers l’image informationnelle</vt:lpstr>
      <vt:lpstr>Présentation PowerPoint</vt:lpstr>
      <vt:lpstr>Formes d’un signal</vt:lpstr>
      <vt:lpstr>Signal analogique</vt:lpstr>
      <vt:lpstr>Exemples de capteurs analogiques</vt:lpstr>
      <vt:lpstr>Présentation PowerPoint</vt:lpstr>
      <vt:lpstr>Signal logique</vt:lpstr>
      <vt:lpstr>Exemples de capteurs TOR</vt:lpstr>
      <vt:lpstr>Présentation PowerPoint</vt:lpstr>
      <vt:lpstr>Signal numérique</vt:lpstr>
      <vt:lpstr>Exemples de capteurs numériques</vt:lpstr>
      <vt:lpstr>Exemples de capteurs numériques : capteurs de position</vt:lpstr>
      <vt:lpstr>Présentation PowerPoint</vt:lpstr>
      <vt:lpstr>Présentation PowerPoint</vt:lpstr>
      <vt:lpstr>Présentation PowerPoint</vt:lpstr>
      <vt:lpstr>Conversion de signaux : conversion analogique  numérique</vt:lpstr>
      <vt:lpstr>Présentation PowerPoint</vt:lpstr>
      <vt:lpstr>Conversion de signaux : conversion numérique  analogique</vt:lpstr>
      <vt:lpstr>Chaîne d’acquisition de données de la fonction ACQUERIR</vt:lpstr>
      <vt:lpstr>TDs – Exercice N°1</vt:lpstr>
      <vt:lpstr>TDs – Exercice N°2</vt:lpstr>
      <vt:lpstr>TDs – Exercice N°2</vt:lpstr>
      <vt:lpstr>TDs – Exercice N°2</vt:lpstr>
      <vt:lpstr>TDs – Exercice 3 Capteur d’effort</vt:lpstr>
      <vt:lpstr>TDs – Exercice 3 Capteur de température</vt:lpstr>
      <vt:lpstr>TDs – Exercice 3 Anémomètre</vt:lpstr>
      <vt:lpstr>Exemple Capteur incrémental</vt:lpstr>
      <vt:lpstr>Exemple codeur incrémental</vt:lpstr>
      <vt:lpstr>Conversion Analogique  Numérique</vt:lpstr>
      <vt:lpstr>Acquisition par thermocouple</vt:lpstr>
      <vt:lpstr>Présentation PowerPoint</vt:lpstr>
      <vt:lpstr>Présentation PowerPoint</vt:lpstr>
      <vt:lpstr>Carte d’entrée analogique</vt:lpstr>
      <vt:lpstr>Présentation PowerPoint</vt:lpstr>
      <vt:lpstr>Chaine d’acquisition</vt:lpstr>
      <vt:lpstr>Présentation PowerPoint</vt:lpstr>
      <vt:lpstr>Présentation PowerPoint</vt:lpstr>
      <vt:lpstr>Régulation de température d’un four</vt:lpstr>
      <vt:lpstr>Présentation PowerPoint</vt:lpstr>
      <vt:lpstr>Présentation PowerPoint</vt:lpstr>
      <vt:lpstr>Présentation PowerPoint</vt:lpstr>
      <vt:lpstr>Présentation PowerPoint</vt:lpstr>
    </vt:vector>
  </TitlesOfParts>
  <Company>DAMAGE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 D’UNE INFORMATION</dc:title>
  <dc:creator>FAIGNER H.</dc:creator>
  <cp:lastModifiedBy>Cousin Hub</cp:lastModifiedBy>
  <cp:revision>79</cp:revision>
  <dcterms:created xsi:type="dcterms:W3CDTF">2007-12-13T15:38:11Z</dcterms:created>
  <dcterms:modified xsi:type="dcterms:W3CDTF">2021-04-13T05:26:01Z</dcterms:modified>
</cp:coreProperties>
</file>