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29"/>
  </p:notesMasterIdLst>
  <p:sldIdLst>
    <p:sldId id="256" r:id="rId2"/>
    <p:sldId id="257" r:id="rId3"/>
    <p:sldId id="261" r:id="rId4"/>
    <p:sldId id="259" r:id="rId5"/>
    <p:sldId id="260" r:id="rId6"/>
    <p:sldId id="262" r:id="rId7"/>
    <p:sldId id="263" r:id="rId8"/>
    <p:sldId id="264" r:id="rId9"/>
    <p:sldId id="267" r:id="rId10"/>
    <p:sldId id="268" r:id="rId11"/>
    <p:sldId id="265" r:id="rId12"/>
    <p:sldId id="271" r:id="rId13"/>
    <p:sldId id="269" r:id="rId14"/>
    <p:sldId id="270" r:id="rId15"/>
    <p:sldId id="272" r:id="rId16"/>
    <p:sldId id="281" r:id="rId17"/>
    <p:sldId id="274" r:id="rId18"/>
    <p:sldId id="275" r:id="rId19"/>
    <p:sldId id="276" r:id="rId20"/>
    <p:sldId id="266" r:id="rId21"/>
    <p:sldId id="277" r:id="rId22"/>
    <p:sldId id="279" r:id="rId23"/>
    <p:sldId id="278" r:id="rId24"/>
    <p:sldId id="282" r:id="rId25"/>
    <p:sldId id="283" r:id="rId26"/>
    <p:sldId id="284" r:id="rId27"/>
    <p:sldId id="280" r:id="rId28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3300"/>
    <a:srgbClr val="009900"/>
    <a:srgbClr val="33CC33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044" autoAdjust="0"/>
    <p:restoredTop sz="94617" autoAdjust="0"/>
  </p:normalViewPr>
  <p:slideViewPr>
    <p:cSldViewPr>
      <p:cViewPr varScale="1">
        <p:scale>
          <a:sx n="109" d="100"/>
          <a:sy n="109" d="100"/>
        </p:scale>
        <p:origin x="130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>
            <a:extLst>
              <a:ext uri="{FF2B5EF4-FFF2-40B4-BE49-F238E27FC236}">
                <a16:creationId xmlns:a16="http://schemas.microsoft.com/office/drawing/2014/main" id="{BCB50AC7-3DA1-4AF9-AC81-76EE2A5B120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158723" name="Rectangle 3">
            <a:extLst>
              <a:ext uri="{FF2B5EF4-FFF2-40B4-BE49-F238E27FC236}">
                <a16:creationId xmlns:a16="http://schemas.microsoft.com/office/drawing/2014/main" id="{06FBEE78-CF9A-4409-9F4E-ADDF144A885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88B6D2F9-27D3-47BF-B46F-48B31AD5DEE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8725" name="Rectangle 5">
            <a:extLst>
              <a:ext uri="{FF2B5EF4-FFF2-40B4-BE49-F238E27FC236}">
                <a16:creationId xmlns:a16="http://schemas.microsoft.com/office/drawing/2014/main" id="{A06B349C-22CF-4E9D-B82F-EB72A3A5E00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/>
              <a:t>Cliquez pour modifier les styles du texte du masque</a:t>
            </a:r>
          </a:p>
          <a:p>
            <a:pPr lvl="1"/>
            <a:r>
              <a:rPr lang="fr-FR" altLang="fr-FR" noProof="0"/>
              <a:t>Deuxième niveau</a:t>
            </a:r>
          </a:p>
          <a:p>
            <a:pPr lvl="2"/>
            <a:r>
              <a:rPr lang="fr-FR" altLang="fr-FR" noProof="0"/>
              <a:t>Troisième niveau</a:t>
            </a:r>
          </a:p>
          <a:p>
            <a:pPr lvl="3"/>
            <a:r>
              <a:rPr lang="fr-FR" altLang="fr-FR" noProof="0"/>
              <a:t>Quatrième niveau</a:t>
            </a:r>
          </a:p>
          <a:p>
            <a:pPr lvl="4"/>
            <a:r>
              <a:rPr lang="fr-FR" altLang="fr-FR" noProof="0"/>
              <a:t>Cinquième niveau</a:t>
            </a:r>
          </a:p>
        </p:txBody>
      </p:sp>
      <p:sp>
        <p:nvSpPr>
          <p:cNvPr id="158726" name="Rectangle 6">
            <a:extLst>
              <a:ext uri="{FF2B5EF4-FFF2-40B4-BE49-F238E27FC236}">
                <a16:creationId xmlns:a16="http://schemas.microsoft.com/office/drawing/2014/main" id="{7351A2B5-2C54-47D6-91E8-7A4EDD1AFCE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158727" name="Rectangle 7">
            <a:extLst>
              <a:ext uri="{FF2B5EF4-FFF2-40B4-BE49-F238E27FC236}">
                <a16:creationId xmlns:a16="http://schemas.microsoft.com/office/drawing/2014/main" id="{9585D5A0-DFE5-4551-8CDE-6F2C6EDBD05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A5B1C37C-CB4B-4E27-9B6B-0567113F283B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C5A0AB08-8E01-4C99-A337-ACE67E0145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00AC7B35-D0FD-417F-9985-FADDA2EE2073}" type="slidenum">
              <a:rPr lang="fr-FR" altLang="fr-FR">
                <a:latin typeface="Arial" panose="020B0604020202020204" pitchFamily="34" charset="0"/>
              </a:rPr>
              <a:pPr/>
              <a:t>1</a:t>
            </a:fld>
            <a:endParaRPr lang="fr-FR" altLang="fr-FR">
              <a:latin typeface="Arial" panose="020B0604020202020204" pitchFamily="34" charset="0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0C82183A-BCD7-4DE3-BADE-F18D5C53F37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6C476B90-8B8E-45D5-8851-714AF1464D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BB1535E7-88A3-4E4C-A06B-E92DB31316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175C3643-9557-480C-930E-674DCD006B4C}" type="slidenum">
              <a:rPr lang="fr-FR" altLang="fr-FR">
                <a:latin typeface="Arial" panose="020B0604020202020204" pitchFamily="34" charset="0"/>
              </a:rPr>
              <a:pPr/>
              <a:t>10</a:t>
            </a:fld>
            <a:endParaRPr lang="fr-FR" altLang="fr-FR">
              <a:latin typeface="Arial" panose="020B0604020202020204" pitchFamily="34" charset="0"/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F5FBD4E0-715E-42FB-98BB-4F4C38C243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8BF41233-979E-4146-A6CA-54632917ED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4F8F7C27-96B0-4F1F-8514-5F68323F6D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FFAB88BD-2B4C-4EC5-9F34-6ADF5C5DAC82}" type="slidenum">
              <a:rPr lang="fr-FR" altLang="fr-FR">
                <a:latin typeface="Arial" panose="020B0604020202020204" pitchFamily="34" charset="0"/>
              </a:rPr>
              <a:pPr/>
              <a:t>11</a:t>
            </a:fld>
            <a:endParaRPr lang="fr-FR" altLang="fr-FR">
              <a:latin typeface="Arial" panose="020B0604020202020204" pitchFamily="34" charset="0"/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103806F5-B5A0-42B7-89E7-AFC66CFB11E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5D8162D6-E672-42C4-838C-38C92B7033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A279BF3B-7328-400B-8FA3-82CA7B165D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82B9328F-4E00-403D-9E73-3C20A7AFDB5C}" type="slidenum">
              <a:rPr lang="fr-FR" altLang="fr-FR">
                <a:latin typeface="Arial" panose="020B0604020202020204" pitchFamily="34" charset="0"/>
              </a:rPr>
              <a:pPr/>
              <a:t>12</a:t>
            </a:fld>
            <a:endParaRPr lang="fr-FR" altLang="fr-FR">
              <a:latin typeface="Arial" panose="020B0604020202020204" pitchFamily="34" charset="0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2B840696-F1CA-4E9F-8B49-D2F37CA483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3A2BB74E-E17C-4F5B-A007-815F40A873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3427D278-C0E6-4A15-8FF0-94CB177A40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3418DC76-6B58-4262-86C7-D6AF593F756D}" type="slidenum">
              <a:rPr lang="fr-FR" altLang="fr-FR">
                <a:latin typeface="Arial" panose="020B0604020202020204" pitchFamily="34" charset="0"/>
              </a:rPr>
              <a:pPr/>
              <a:t>13</a:t>
            </a:fld>
            <a:endParaRPr lang="fr-FR" altLang="fr-FR">
              <a:latin typeface="Arial" panose="020B0604020202020204" pitchFamily="34" charset="0"/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C51EF7B1-87C7-4412-9873-E759705948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161E99C4-413A-4304-B88B-C1AEDC63D1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BA07A5E2-6FC5-4F67-BFAD-38AA4B8085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2E61290B-210C-4867-97E9-3F2E92379CBC}" type="slidenum">
              <a:rPr lang="fr-FR" altLang="fr-FR">
                <a:latin typeface="Arial" panose="020B0604020202020204" pitchFamily="34" charset="0"/>
              </a:rPr>
              <a:pPr/>
              <a:t>14</a:t>
            </a:fld>
            <a:endParaRPr lang="fr-FR" altLang="fr-FR">
              <a:latin typeface="Arial" panose="020B0604020202020204" pitchFamily="34" charset="0"/>
            </a:endParaRPr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0829BDF5-6ECC-4346-8081-AFA9893B066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2CC05D14-1BC1-4E6E-A09E-971C568E32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A7EF9FC0-9255-4FA8-84E8-EA43F8C3CF8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C63848C0-FB45-4FEC-84EE-B95154CD0B01}" type="slidenum">
              <a:rPr lang="fr-FR" altLang="fr-FR">
                <a:latin typeface="Arial" panose="020B0604020202020204" pitchFamily="34" charset="0"/>
              </a:rPr>
              <a:pPr/>
              <a:t>15</a:t>
            </a:fld>
            <a:endParaRPr lang="fr-FR" altLang="fr-FR">
              <a:latin typeface="Arial" panose="020B0604020202020204" pitchFamily="34" charset="0"/>
            </a:endParaRPr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9A7F8C28-B5F1-421D-95BD-C2BD410DA3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525BAA44-5FD0-43B3-9CA9-5863AAAB38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E080733E-75CF-45D5-9C24-AF2AE3897B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6D5594BA-AB37-47B0-A5B2-E8583303B6E9}" type="slidenum">
              <a:rPr lang="fr-FR" altLang="fr-FR">
                <a:latin typeface="Arial" panose="020B0604020202020204" pitchFamily="34" charset="0"/>
              </a:rPr>
              <a:pPr/>
              <a:t>16</a:t>
            </a:fld>
            <a:endParaRPr lang="fr-FR" altLang="fr-FR">
              <a:latin typeface="Arial" panose="020B0604020202020204" pitchFamily="34" charset="0"/>
            </a:endParaRPr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5455C19F-1752-416D-9ACD-43746B3F840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5E2995A6-C890-443B-A5DE-2F7418C58B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71975A6D-D0B9-4095-9107-425AEE546D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2121B61F-FA75-4895-AEB7-28E79C85F5BF}" type="slidenum">
              <a:rPr lang="fr-FR" altLang="fr-FR">
                <a:latin typeface="Arial" panose="020B0604020202020204" pitchFamily="34" charset="0"/>
              </a:rPr>
              <a:pPr/>
              <a:t>17</a:t>
            </a:fld>
            <a:endParaRPr lang="fr-FR" altLang="fr-FR">
              <a:latin typeface="Arial" panose="020B0604020202020204" pitchFamily="34" charset="0"/>
            </a:endParaRPr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C7D2398D-AA19-452F-9AE2-4770FDF4663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BEA6C14D-3FC2-43C5-8D81-A32B104B2E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312BD8AF-1186-4306-A5A7-04E79FCF22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CD515968-7220-48B5-BAD0-F04FF4A21D01}" type="slidenum">
              <a:rPr lang="fr-FR" altLang="fr-FR">
                <a:latin typeface="Arial" panose="020B0604020202020204" pitchFamily="34" charset="0"/>
              </a:rPr>
              <a:pPr/>
              <a:t>18</a:t>
            </a:fld>
            <a:endParaRPr lang="fr-FR" altLang="fr-FR">
              <a:latin typeface="Arial" panose="020B0604020202020204" pitchFamily="34" charset="0"/>
            </a:endParaRPr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E46F1D60-09E9-4C47-8BAF-1139BE0AB12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235AC9D5-7DDA-4E8A-AA63-E01761DCC5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88150E4E-C94F-4A22-88C5-1CA28A758A5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C4039A72-E9D2-4880-A175-4EFFB7D839EE}" type="slidenum">
              <a:rPr lang="fr-FR" altLang="fr-FR">
                <a:latin typeface="Arial" panose="020B0604020202020204" pitchFamily="34" charset="0"/>
              </a:rPr>
              <a:pPr/>
              <a:t>19</a:t>
            </a:fld>
            <a:endParaRPr lang="fr-FR" altLang="fr-FR">
              <a:latin typeface="Arial" panose="020B0604020202020204" pitchFamily="34" charset="0"/>
            </a:endParaRPr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9575AB15-3721-4A0B-8BD5-028AAE24012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4E40DA98-CE3B-41AD-B576-D09EFD2C74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A1607CA1-BBA4-4847-B6CC-F4AAD27911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26A80F41-6A0C-4B51-ABCF-79BDF462CC29}" type="slidenum">
              <a:rPr lang="fr-FR" altLang="fr-FR">
                <a:latin typeface="Arial" panose="020B0604020202020204" pitchFamily="34" charset="0"/>
              </a:rPr>
              <a:pPr/>
              <a:t>2</a:t>
            </a:fld>
            <a:endParaRPr lang="fr-FR" altLang="fr-FR">
              <a:latin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CA16C1F1-462A-4751-A445-707F8DDFFFA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2130D68F-AAEF-4132-95EB-136B13029D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BFB8E83C-ED5C-4617-84BE-0ECBC1CBAA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BF931556-8E40-4B73-A022-394A91E63266}" type="slidenum">
              <a:rPr lang="fr-FR" altLang="fr-FR">
                <a:latin typeface="Arial" panose="020B0604020202020204" pitchFamily="34" charset="0"/>
              </a:rPr>
              <a:pPr/>
              <a:t>20</a:t>
            </a:fld>
            <a:endParaRPr lang="fr-FR" altLang="fr-FR">
              <a:latin typeface="Arial" panose="020B0604020202020204" pitchFamily="34" charset="0"/>
            </a:endParaRPr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03D01964-D20D-4DC5-A0AD-171EB77FAAB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4389F8FA-48C0-4852-9D6E-D15BE76AF2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6066886B-B587-45B7-A3AC-127E56CA24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7C65D263-CE19-4887-8422-0B09F885CCDD}" type="slidenum">
              <a:rPr lang="fr-FR" altLang="fr-FR">
                <a:latin typeface="Arial" panose="020B0604020202020204" pitchFamily="34" charset="0"/>
              </a:rPr>
              <a:pPr/>
              <a:t>21</a:t>
            </a:fld>
            <a:endParaRPr lang="fr-FR" altLang="fr-FR">
              <a:latin typeface="Arial" panose="020B0604020202020204" pitchFamily="34" charset="0"/>
            </a:endParaRPr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48EA54B8-F92A-4AEB-B588-991FF25D87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789F91A1-9D86-40A7-987B-750A6C9938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CB6CA48A-EEE8-4D2F-92ED-28C0692DBF3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C3AE43E0-D5C5-4C64-AF20-7E878FFA1C6F}" type="slidenum">
              <a:rPr lang="fr-FR" altLang="fr-FR">
                <a:latin typeface="Arial" panose="020B0604020202020204" pitchFamily="34" charset="0"/>
              </a:rPr>
              <a:pPr/>
              <a:t>22</a:t>
            </a:fld>
            <a:endParaRPr lang="fr-FR" altLang="fr-FR">
              <a:latin typeface="Arial" panose="020B0604020202020204" pitchFamily="34" charset="0"/>
            </a:endParaRPr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6E2EBA95-842B-49CD-822E-FC4F3683DF4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C95C6B4A-C688-4B4E-9D59-CC0F811645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id="{FC3C32B5-BC95-423C-9118-E578E0360D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27AEFB19-FA38-4CD0-8250-4DA65E78EFB1}" type="slidenum">
              <a:rPr lang="fr-FR" altLang="fr-FR">
                <a:latin typeface="Arial" panose="020B0604020202020204" pitchFamily="34" charset="0"/>
              </a:rPr>
              <a:pPr/>
              <a:t>23</a:t>
            </a:fld>
            <a:endParaRPr lang="fr-FR" altLang="fr-FR">
              <a:latin typeface="Arial" panose="020B0604020202020204" pitchFamily="34" charset="0"/>
            </a:endParaRPr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39C6C48B-7AC8-41BF-9310-804EA0C821A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819D78BD-89B5-4326-BD5D-B3AB338533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>
            <a:extLst>
              <a:ext uri="{FF2B5EF4-FFF2-40B4-BE49-F238E27FC236}">
                <a16:creationId xmlns:a16="http://schemas.microsoft.com/office/drawing/2014/main" id="{4C5EE397-AEF2-48E3-80C7-2E2FF433EF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03521A66-7BC4-4AEF-AA58-234B2B5902F9}" type="slidenum">
              <a:rPr lang="fr-FR" altLang="fr-FR">
                <a:latin typeface="Arial" panose="020B0604020202020204" pitchFamily="34" charset="0"/>
              </a:rPr>
              <a:pPr/>
              <a:t>24</a:t>
            </a:fld>
            <a:endParaRPr lang="fr-FR" altLang="fr-FR">
              <a:latin typeface="Arial" panose="020B0604020202020204" pitchFamily="34" charset="0"/>
            </a:endParaRPr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CAC20821-548F-45CA-ADF0-CEF50EDADD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C5C65126-BDA9-489E-B248-3A9959C51E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>
            <a:extLst>
              <a:ext uri="{FF2B5EF4-FFF2-40B4-BE49-F238E27FC236}">
                <a16:creationId xmlns:a16="http://schemas.microsoft.com/office/drawing/2014/main" id="{4C5EE397-AEF2-48E3-80C7-2E2FF433EF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03521A66-7BC4-4AEF-AA58-234B2B5902F9}" type="slidenum">
              <a:rPr lang="fr-FR" altLang="fr-FR">
                <a:latin typeface="Arial" panose="020B0604020202020204" pitchFamily="34" charset="0"/>
              </a:rPr>
              <a:pPr/>
              <a:t>25</a:t>
            </a:fld>
            <a:endParaRPr lang="fr-FR" altLang="fr-FR">
              <a:latin typeface="Arial" panose="020B0604020202020204" pitchFamily="34" charset="0"/>
            </a:endParaRPr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CAC20821-548F-45CA-ADF0-CEF50EDADD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C5C65126-BDA9-489E-B248-3A9959C51E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0481981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id="{6DC0C538-E363-4FE7-BF54-14543CE52D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AA14E19A-8022-4D75-85FA-C01F059EF64B}" type="slidenum">
              <a:rPr lang="fr-FR" altLang="fr-FR">
                <a:latin typeface="Arial" panose="020B0604020202020204" pitchFamily="34" charset="0"/>
              </a:rPr>
              <a:pPr/>
              <a:t>27</a:t>
            </a:fld>
            <a:endParaRPr lang="fr-FR" altLang="fr-FR">
              <a:latin typeface="Arial" panose="020B0604020202020204" pitchFamily="34" charset="0"/>
            </a:endParaRPr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6580E29C-E73C-4A07-B664-576EE811E46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1BD10BE9-02B9-48A0-99D6-72E79EA592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F05E7A80-C43E-46AE-B59D-CBC62D016C3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48D31B2D-352E-4A72-8D94-0C2167258282}" type="slidenum">
              <a:rPr lang="fr-FR" altLang="fr-FR">
                <a:latin typeface="Arial" panose="020B0604020202020204" pitchFamily="34" charset="0"/>
              </a:rPr>
              <a:pPr/>
              <a:t>3</a:t>
            </a:fld>
            <a:endParaRPr lang="fr-FR" altLang="fr-FR">
              <a:latin typeface="Arial" panose="020B0604020202020204" pitchFamily="34" charset="0"/>
            </a:endParaRP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A58E5EB9-A890-497D-9006-28307CB84A6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E9FF2A33-28EF-44A4-B631-E5FAB8775A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BA70F588-C5C3-4B0F-9000-3AC1EFCBE1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5D93ED79-A563-4053-80F3-C64337595203}" type="slidenum">
              <a:rPr lang="fr-FR" altLang="fr-FR">
                <a:latin typeface="Arial" panose="020B0604020202020204" pitchFamily="34" charset="0"/>
              </a:rPr>
              <a:pPr/>
              <a:t>4</a:t>
            </a:fld>
            <a:endParaRPr lang="fr-FR" altLang="fr-FR">
              <a:latin typeface="Arial" panose="020B0604020202020204" pitchFamily="34" charset="0"/>
            </a:endParaRP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5B44D325-9F68-4FE3-999A-84997800AEE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E8893E84-9297-4F15-AAE6-F19A486905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6C311889-DEE4-46E2-BFD5-2178939B6DA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9EC46170-2881-49F0-946F-4E418FE8DAAC}" type="slidenum">
              <a:rPr lang="fr-FR" altLang="fr-FR">
                <a:latin typeface="Arial" panose="020B0604020202020204" pitchFamily="34" charset="0"/>
              </a:rPr>
              <a:pPr/>
              <a:t>5</a:t>
            </a:fld>
            <a:endParaRPr lang="fr-FR" altLang="fr-FR">
              <a:latin typeface="Arial" panose="020B0604020202020204" pitchFamily="34" charset="0"/>
            </a:endParaRP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C4E276B0-469B-4EC8-AE5E-AB01F7B6002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AEA1CB30-7BDD-4815-9772-4EBC73C4F3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6444CAB2-83B3-4775-A416-B8F4B1FACF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8B05D8F0-2FA1-4CE9-AD7E-B90ABD81C6A2}" type="slidenum">
              <a:rPr lang="fr-FR" altLang="fr-FR">
                <a:latin typeface="Arial" panose="020B0604020202020204" pitchFamily="34" charset="0"/>
              </a:rPr>
              <a:pPr/>
              <a:t>6</a:t>
            </a:fld>
            <a:endParaRPr lang="fr-FR" altLang="fr-FR">
              <a:latin typeface="Arial" panose="020B0604020202020204" pitchFamily="34" charset="0"/>
            </a:endParaRP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538973F2-1A55-4E3F-86CF-83CF836CF2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38AEDA57-7A8E-4BA0-BB5D-B91132E054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5269B474-3085-43E4-A2F8-DAB39C3B91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1456FDB4-1579-4EBB-BBE6-6CE0B27011BA}" type="slidenum">
              <a:rPr lang="fr-FR" altLang="fr-FR">
                <a:latin typeface="Arial" panose="020B0604020202020204" pitchFamily="34" charset="0"/>
              </a:rPr>
              <a:pPr/>
              <a:t>7</a:t>
            </a:fld>
            <a:endParaRPr lang="fr-FR" altLang="fr-FR">
              <a:latin typeface="Arial" panose="020B0604020202020204" pitchFamily="34" charset="0"/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C567269C-C549-40ED-B0E8-C9E15115C5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F481F077-594E-4278-9A12-65A87AF9DD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80CCDFED-DDAF-4068-B564-592F915C1C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0BCF1261-5FFE-435E-AC8A-454D30208214}" type="slidenum">
              <a:rPr lang="fr-FR" altLang="fr-FR">
                <a:latin typeface="Arial" panose="020B0604020202020204" pitchFamily="34" charset="0"/>
              </a:rPr>
              <a:pPr/>
              <a:t>8</a:t>
            </a:fld>
            <a:endParaRPr lang="fr-FR" altLang="fr-FR">
              <a:latin typeface="Arial" panose="020B0604020202020204" pitchFamily="34" charset="0"/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5C5E7A11-9E7B-4A8B-B96C-8BC1D0E639D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87D37766-E2C8-44AB-8A3C-5E25B1F6D7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8A6B80F4-19A3-444C-AB73-E84A27E370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1CCD9F72-E08D-4615-9831-3970E02502ED}" type="slidenum">
              <a:rPr lang="fr-FR" altLang="fr-FR">
                <a:latin typeface="Arial" panose="020B0604020202020204" pitchFamily="34" charset="0"/>
              </a:rPr>
              <a:pPr/>
              <a:t>9</a:t>
            </a:fld>
            <a:endParaRPr lang="fr-FR" altLang="fr-FR">
              <a:latin typeface="Arial" panose="020B0604020202020204" pitchFamily="34" charset="0"/>
            </a:endParaRP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3DC3B16D-7ED2-4391-BDBF-291EF3843A0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932BD0A7-53DC-4A16-BEF8-0B7A444A25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altLang="fr-FR" noProof="0"/>
              <a:t>Cliquez pour modifier le style du titre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fr-FR" altLang="fr-FR" noProof="0"/>
              <a:t>Cliquez pour modifier le style des sous-titres du masque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F311DDC-18CF-4EC2-8ABB-13073213F8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230CA6B-1204-4166-B5A8-E478ADCE07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F8B4E20-B292-45AC-BCAE-1C7756C669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94B4DD-DB7A-47FE-98C5-AFC61F3E55F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133351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BA48D55-E20B-4923-92AB-37DDA0BBC2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D3D8B82-2499-4241-A9DE-1ECB38DAAE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9358A3D-56FF-4505-A3FC-1DACBE6746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E4F449-1B11-468A-BC00-C47AAD17E7C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73699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FD0740A-50B1-4803-97A3-A1728E617A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4BE4675-A0B3-4838-899A-E60978B698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8DB40B1-ED78-43E1-A691-7F13592E37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65D28D-8F38-40A9-9FC7-43F8AC88458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323013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1500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1EA0686-D1DB-4261-B82B-BED2AF03FE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D2FB1F4-5C74-48F4-A558-30074678F8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60A7DB3-98AD-4594-A1EE-1B25829864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F91788-164B-40FF-8F5D-0031E6EC2DCE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4881204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re. Texte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98120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4038600" cy="198120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AB3FFDD7-7D85-4DB9-BFEF-EEBB456E8F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DFD016B3-DEE2-4321-A349-11C8F4CE67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9E9DD14F-3931-4E20-BE22-7465A229A9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B01342-52E3-4D5A-A9EE-7E1DA502899F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329255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9563172-F3F4-46ED-B4EE-578583064C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2421B21-5EA3-4B01-85CA-0AEB8BACA0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E3E9294-F52B-4F2C-8080-F7BB5DD31E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7F94F9-7F89-4618-9596-D7B9BD22BE3C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012446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7E17FDC-EB22-4A38-A2D8-21F531E60A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2D40613-903C-4A52-87ED-549BE889FE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E97A231-1310-4089-9EAD-5C53D36700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40B98D-EE47-4322-BE43-36B8AF10C55E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35575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D5FCDF4-BF54-4904-B6B9-5FC11D5DE9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40DEB1A-BFE6-445F-801B-5B595D14DA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A025817-F3C7-49C6-91D2-329835FD0C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7B6B87-5DA8-4BF2-92DE-46D222BA4E1E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56278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09C4F45-417B-4684-9580-D4CADEE6E1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D833A35-3A25-44B1-9A80-CAD44C3FB8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E5628B4-28BF-4DCA-9FB2-B3D598C7CF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B45920-EC02-4CF1-8294-2B6B5F87435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320151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65D8745-74DF-4BD7-8C55-00DDB102AF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A280223-96A7-4575-8C98-A1A436FB7C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432784B-D498-4F64-8325-29C3976044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E921DF-A369-4572-8B6E-3FF4589345FF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56106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A819D98-7D6E-41CF-96BF-ADD58F2345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316C937-31EE-426A-9E8C-CAEBDC9A0C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959EA52-C9CE-4D61-9189-4A0B3A51EA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2A482D-1420-444E-80DC-CB6E49E019BC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56090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D4B7D66-BABE-4744-B6CA-08953922D4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86E3CD2-C17F-4886-B8CE-8C333A0C58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86CE1AE-E33B-492C-8BFD-58D6236BE7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9411F5-9AB9-49CF-8A34-A9B6121BAD0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48760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7667199-4F82-4780-A8CC-70B7FF0612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60E04A4-6BDE-4504-A0DF-4BE69D7CB1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07632B9-D627-426F-B347-5A87AA0222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804509-54F2-413D-9F65-528873E534F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426833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87DFC36-C065-4758-8039-9DD472E951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A3E70D5-40C5-4BAB-A65C-58C2641898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8C1984F-2B16-40CD-AFE4-5A56338FA4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2C5C7B-C037-4BB9-8540-95C1F573378E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26110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104BD24-0ECB-4E85-AF46-F3F5D640FAA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412354F-821D-4827-9834-6BC3C5A10C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7C4E51A-C72A-4536-9BCD-2ED244216A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550946-4AEA-4758-B6DB-358C1C991D5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526286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2A70CD13-27FF-4619-8780-93EF8EB890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4E1D446E-C5E4-483C-9361-B409DE669B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710D23B0-C01F-4C2C-9685-90F8921AC08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19461" name="Rectangle 5">
            <a:extLst>
              <a:ext uri="{FF2B5EF4-FFF2-40B4-BE49-F238E27FC236}">
                <a16:creationId xmlns:a16="http://schemas.microsoft.com/office/drawing/2014/main" id="{F9DA4F9A-D63A-4B9F-BED9-D7673FEBD99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19462" name="Rectangle 6">
            <a:extLst>
              <a:ext uri="{FF2B5EF4-FFF2-40B4-BE49-F238E27FC236}">
                <a16:creationId xmlns:a16="http://schemas.microsoft.com/office/drawing/2014/main" id="{E933199B-59DD-4244-99C3-5D29072DDAB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fld id="{67A6C968-B74D-4883-997B-ED72D8251956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  <p:sldLayoutId id="2147483678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5D0A21A2-1D13-40C0-95C2-52D1E0C7141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altLang="fr-FR" sz="8800"/>
              <a:t>Numération</a:t>
            </a:r>
          </a:p>
        </p:txBody>
      </p:sp>
    </p:spTree>
  </p:cSld>
  <p:clrMapOvr>
    <a:masterClrMapping/>
  </p:clrMapOvr>
  <p:transition spd="slow"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8087" name="Group 87">
            <a:extLst>
              <a:ext uri="{FF2B5EF4-FFF2-40B4-BE49-F238E27FC236}">
                <a16:creationId xmlns:a16="http://schemas.microsoft.com/office/drawing/2014/main" id="{F90AD401-A1A1-4FB6-9207-87E91ED36EDE}"/>
              </a:ext>
            </a:extLst>
          </p:cNvPr>
          <p:cNvGraphicFramePr>
            <a:graphicFrameLocks noGrp="1"/>
          </p:cNvGraphicFramePr>
          <p:nvPr>
            <p:ph/>
          </p:nvPr>
        </p:nvGraphicFramePr>
        <p:xfrm>
          <a:off x="1511300" y="333375"/>
          <a:ext cx="6172200" cy="6218243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3677219406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482666233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409432949"/>
                    </a:ext>
                  </a:extLst>
                </a:gridCol>
              </a:tblGrid>
              <a:tr h="365779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Décimal</a:t>
                      </a:r>
                      <a:endParaRPr kumimoji="0" lang="fr-FR" alt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Binaire pur</a:t>
                      </a:r>
                      <a:endParaRPr kumimoji="0" lang="fr-FR" alt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Hexadécimal</a:t>
                      </a:r>
                      <a:endParaRPr kumimoji="0" lang="fr-FR" alt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1133323"/>
                  </a:ext>
                </a:extLst>
              </a:tr>
              <a:tr h="365779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0000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850357"/>
                  </a:ext>
                </a:extLst>
              </a:tr>
              <a:tr h="365779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0001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3570776"/>
                  </a:ext>
                </a:extLst>
              </a:tr>
              <a:tr h="365779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0010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2336797"/>
                  </a:ext>
                </a:extLst>
              </a:tr>
              <a:tr h="365779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0011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2553288"/>
                  </a:ext>
                </a:extLst>
              </a:tr>
              <a:tr h="365779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0100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8312410"/>
                  </a:ext>
                </a:extLst>
              </a:tr>
              <a:tr h="365779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0101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3577542"/>
                  </a:ext>
                </a:extLst>
              </a:tr>
              <a:tr h="365779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0110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3674569"/>
                  </a:ext>
                </a:extLst>
              </a:tr>
              <a:tr h="365779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0111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1801303"/>
                  </a:ext>
                </a:extLst>
              </a:tr>
              <a:tr h="365779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1000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2426589"/>
                  </a:ext>
                </a:extLst>
              </a:tr>
              <a:tr h="365779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1001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4605722"/>
                  </a:ext>
                </a:extLst>
              </a:tr>
              <a:tr h="365779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1010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6592766"/>
                  </a:ext>
                </a:extLst>
              </a:tr>
              <a:tr h="365779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1011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2872249"/>
                  </a:ext>
                </a:extLst>
              </a:tr>
              <a:tr h="365779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1100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7753131"/>
                  </a:ext>
                </a:extLst>
              </a:tr>
              <a:tr h="365779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1101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8240435"/>
                  </a:ext>
                </a:extLst>
              </a:tr>
              <a:tr h="365779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1110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597103"/>
                  </a:ext>
                </a:extLst>
              </a:tr>
              <a:tr h="365779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1111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327904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>
            <a:extLst>
              <a:ext uri="{FF2B5EF4-FFF2-40B4-BE49-F238E27FC236}">
                <a16:creationId xmlns:a16="http://schemas.microsoft.com/office/drawing/2014/main" id="{35107454-C89D-4D3C-95F5-A97FD25556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altLang="fr-FR" sz="4200" dirty="0"/>
              <a:t>De la base « </a:t>
            </a:r>
            <a:r>
              <a:rPr lang="fr-FR" altLang="fr-FR" sz="4200" b="1" dirty="0"/>
              <a:t>b</a:t>
            </a:r>
            <a:r>
              <a:rPr lang="fr-FR" altLang="fr-FR" sz="4200" dirty="0"/>
              <a:t> » à la base décimale </a:t>
            </a:r>
            <a:r>
              <a:rPr lang="fr-FR" altLang="fr-FR" sz="4200" dirty="0">
                <a:sym typeface="Wingdings" panose="05000000000000000000" pitchFamily="2" charset="2"/>
              </a:rPr>
              <a:t> Forme polynomiale</a:t>
            </a:r>
            <a:endParaRPr lang="fr-FR" altLang="fr-FR" sz="4200" dirty="0"/>
          </a:p>
        </p:txBody>
      </p:sp>
      <p:sp>
        <p:nvSpPr>
          <p:cNvPr id="123907" name="Rectangle 3">
            <a:extLst>
              <a:ext uri="{FF2B5EF4-FFF2-40B4-BE49-F238E27FC236}">
                <a16:creationId xmlns:a16="http://schemas.microsoft.com/office/drawing/2014/main" id="{0F4DAFBA-D7B9-464E-BBB3-25C32B4B4B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664804"/>
            <a:ext cx="8229600" cy="4114800"/>
          </a:xfrm>
        </p:spPr>
        <p:txBody>
          <a:bodyPr/>
          <a:lstStyle/>
          <a:p>
            <a:pPr eaLnBrk="1" hangingPunct="1">
              <a:buSzPct val="75000"/>
              <a:buFont typeface="Monotype Sorts" pitchFamily="2" charset="2"/>
              <a:buChar char="n"/>
              <a:defRPr/>
            </a:pPr>
            <a:r>
              <a:rPr lang="fr-FR" altLang="fr-FR" dirty="0"/>
              <a:t>Exemples:</a:t>
            </a:r>
          </a:p>
          <a:p>
            <a:pPr eaLnBrk="1" hangingPunct="1">
              <a:buSzPct val="75000"/>
              <a:buFont typeface="Monotype Sorts" pitchFamily="2" charset="2"/>
              <a:buNone/>
              <a:defRPr/>
            </a:pPr>
            <a:endParaRPr lang="fr-FR" altLang="fr-FR" dirty="0"/>
          </a:p>
          <a:p>
            <a:pPr lvl="1" eaLnBrk="1" hangingPunct="1">
              <a:defRPr/>
            </a:pPr>
            <a:r>
              <a:rPr lang="fr-FR" altLang="fr-FR" dirty="0"/>
              <a:t>(237)</a:t>
            </a:r>
            <a:r>
              <a:rPr lang="fr-FR" altLang="fr-FR" baseline="-25000" dirty="0"/>
              <a:t>8</a:t>
            </a:r>
            <a:r>
              <a:rPr lang="fr-FR" altLang="fr-FR" dirty="0"/>
              <a:t> = 2x8</a:t>
            </a:r>
            <a:r>
              <a:rPr lang="fr-FR" altLang="fr-FR" baseline="30000" dirty="0"/>
              <a:t>2</a:t>
            </a:r>
            <a:r>
              <a:rPr lang="fr-FR" altLang="fr-FR" dirty="0"/>
              <a:t> + 3x8</a:t>
            </a:r>
            <a:r>
              <a:rPr lang="fr-FR" altLang="fr-FR" baseline="30000" dirty="0"/>
              <a:t>1</a:t>
            </a:r>
            <a:r>
              <a:rPr lang="fr-FR" altLang="fr-FR" dirty="0"/>
              <a:t> + 7x8</a:t>
            </a:r>
            <a:r>
              <a:rPr lang="fr-FR" altLang="fr-FR" baseline="30000" dirty="0"/>
              <a:t>0</a:t>
            </a:r>
            <a:r>
              <a:rPr lang="fr-FR" altLang="fr-FR" dirty="0"/>
              <a:t> = 159</a:t>
            </a:r>
            <a:endParaRPr lang="fr-FR" altLang="fr-FR" baseline="-25000" dirty="0"/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endParaRPr lang="fr-FR" altLang="fr-FR" dirty="0"/>
          </a:p>
          <a:p>
            <a:pPr lvl="1" eaLnBrk="1" hangingPunct="1">
              <a:defRPr/>
            </a:pPr>
            <a:r>
              <a:rPr lang="fr-FR" altLang="fr-FR" dirty="0"/>
              <a:t>$56A = 5x16</a:t>
            </a:r>
            <a:r>
              <a:rPr lang="fr-FR" altLang="fr-FR" baseline="30000" dirty="0"/>
              <a:t>2</a:t>
            </a:r>
            <a:r>
              <a:rPr lang="fr-FR" altLang="fr-FR" dirty="0"/>
              <a:t> + 6x16</a:t>
            </a:r>
            <a:r>
              <a:rPr lang="fr-FR" altLang="fr-FR" baseline="30000" dirty="0"/>
              <a:t>1</a:t>
            </a:r>
            <a:r>
              <a:rPr lang="fr-FR" altLang="fr-FR" dirty="0"/>
              <a:t> + 10x16</a:t>
            </a:r>
            <a:r>
              <a:rPr lang="fr-FR" altLang="fr-FR" baseline="30000" dirty="0"/>
              <a:t>0</a:t>
            </a:r>
            <a:r>
              <a:rPr lang="fr-FR" altLang="fr-FR" dirty="0"/>
              <a:t> = 1386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endParaRPr lang="fr-FR" altLang="fr-FR" dirty="0"/>
          </a:p>
          <a:p>
            <a:pPr lvl="1" eaLnBrk="1" hangingPunct="1">
              <a:defRPr/>
            </a:pPr>
            <a:r>
              <a:rPr lang="fr-FR" altLang="fr-FR" dirty="0"/>
              <a:t>%101 = 1x2</a:t>
            </a:r>
            <a:r>
              <a:rPr lang="fr-FR" altLang="fr-FR" baseline="30000" dirty="0"/>
              <a:t>2</a:t>
            </a:r>
            <a:r>
              <a:rPr lang="fr-FR" altLang="fr-FR" dirty="0"/>
              <a:t> + 0x2</a:t>
            </a:r>
            <a:r>
              <a:rPr lang="fr-FR" altLang="fr-FR" baseline="30000" dirty="0"/>
              <a:t>1</a:t>
            </a:r>
            <a:r>
              <a:rPr lang="fr-FR" altLang="fr-FR" dirty="0"/>
              <a:t> + 1x2</a:t>
            </a:r>
            <a:r>
              <a:rPr lang="fr-FR" altLang="fr-FR" baseline="30000" dirty="0"/>
              <a:t>0</a:t>
            </a:r>
            <a:r>
              <a:rPr lang="fr-FR" altLang="fr-FR" dirty="0"/>
              <a:t> = 5</a:t>
            </a:r>
            <a:endParaRPr lang="fr-FR" altLang="fr-FR" baseline="-25000" dirty="0"/>
          </a:p>
        </p:txBody>
      </p:sp>
      <p:sp>
        <p:nvSpPr>
          <p:cNvPr id="123909" name="Rectangle 5">
            <a:extLst>
              <a:ext uri="{FF2B5EF4-FFF2-40B4-BE49-F238E27FC236}">
                <a16:creationId xmlns:a16="http://schemas.microsoft.com/office/drawing/2014/main" id="{974E6B98-5F91-454C-82D6-E3F3882572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3826" y="2828150"/>
            <a:ext cx="5113337" cy="539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23910" name="Rectangle 6">
            <a:extLst>
              <a:ext uri="{FF2B5EF4-FFF2-40B4-BE49-F238E27FC236}">
                <a16:creationId xmlns:a16="http://schemas.microsoft.com/office/drawing/2014/main" id="{1598022B-2A58-4EBD-9ECB-35B9CC72A3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9145" y="3880868"/>
            <a:ext cx="5113338" cy="539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23911" name="Rectangle 7">
            <a:extLst>
              <a:ext uri="{FF2B5EF4-FFF2-40B4-BE49-F238E27FC236}">
                <a16:creationId xmlns:a16="http://schemas.microsoft.com/office/drawing/2014/main" id="{E739D8EA-C488-4912-BF7B-59C4EA5D0C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3825" y="4904892"/>
            <a:ext cx="5113338" cy="539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B0711608-C33C-4C5C-864A-8E38C3F03AF0}"/>
              </a:ext>
            </a:extLst>
          </p:cNvPr>
          <p:cNvSpPr txBox="1"/>
          <p:nvPr/>
        </p:nvSpPr>
        <p:spPr>
          <a:xfrm>
            <a:off x="2552925" y="3446135"/>
            <a:ext cx="3889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La base peut être indiquée en indice</a:t>
            </a:r>
          </a:p>
        </p:txBody>
      </p:sp>
      <p:sp>
        <p:nvSpPr>
          <p:cNvPr id="3" name="Flèche : virage 2">
            <a:extLst>
              <a:ext uri="{FF2B5EF4-FFF2-40B4-BE49-F238E27FC236}">
                <a16:creationId xmlns:a16="http://schemas.microsoft.com/office/drawing/2014/main" id="{A7DD1DD6-80FE-48B4-B845-D997C3E8E943}"/>
              </a:ext>
            </a:extLst>
          </p:cNvPr>
          <p:cNvSpPr/>
          <p:nvPr/>
        </p:nvSpPr>
        <p:spPr>
          <a:xfrm rot="16200000">
            <a:off x="2140948" y="3313570"/>
            <a:ext cx="396044" cy="422791"/>
          </a:xfrm>
          <a:prstGeom prst="ben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F865C666-381B-4C3C-AAE3-5D99198B5D50}"/>
              </a:ext>
            </a:extLst>
          </p:cNvPr>
          <p:cNvSpPr txBox="1"/>
          <p:nvPr/>
        </p:nvSpPr>
        <p:spPr>
          <a:xfrm>
            <a:off x="1727684" y="4448292"/>
            <a:ext cx="6454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Le signe « $ » indique que le nombre est exprimé en base 16</a:t>
            </a:r>
          </a:p>
        </p:txBody>
      </p:sp>
      <p:sp>
        <p:nvSpPr>
          <p:cNvPr id="10" name="Flèche : virage 9">
            <a:extLst>
              <a:ext uri="{FF2B5EF4-FFF2-40B4-BE49-F238E27FC236}">
                <a16:creationId xmlns:a16="http://schemas.microsoft.com/office/drawing/2014/main" id="{06717C77-804D-48B0-966A-1AC77B701A10}"/>
              </a:ext>
            </a:extLst>
          </p:cNvPr>
          <p:cNvSpPr/>
          <p:nvPr/>
        </p:nvSpPr>
        <p:spPr>
          <a:xfrm rot="16200000">
            <a:off x="1315707" y="4315727"/>
            <a:ext cx="396044" cy="422791"/>
          </a:xfrm>
          <a:prstGeom prst="ben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8174502C-4238-4CB7-A5F2-6656306F041C}"/>
              </a:ext>
            </a:extLst>
          </p:cNvPr>
          <p:cNvSpPr txBox="1"/>
          <p:nvPr/>
        </p:nvSpPr>
        <p:spPr>
          <a:xfrm>
            <a:off x="1835696" y="5568705"/>
            <a:ext cx="6454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Le signe « % » indique que le nombre est exprimé en base 2</a:t>
            </a:r>
          </a:p>
        </p:txBody>
      </p:sp>
      <p:sp>
        <p:nvSpPr>
          <p:cNvPr id="12" name="Flèche : virage 11">
            <a:extLst>
              <a:ext uri="{FF2B5EF4-FFF2-40B4-BE49-F238E27FC236}">
                <a16:creationId xmlns:a16="http://schemas.microsoft.com/office/drawing/2014/main" id="{F24EA94E-575D-4A09-B3C8-FF68CCB7EAB9}"/>
              </a:ext>
            </a:extLst>
          </p:cNvPr>
          <p:cNvSpPr/>
          <p:nvPr/>
        </p:nvSpPr>
        <p:spPr>
          <a:xfrm rot="16200000">
            <a:off x="1423719" y="5436140"/>
            <a:ext cx="396044" cy="422791"/>
          </a:xfrm>
          <a:prstGeom prst="ben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3" name="Text Box 17">
            <a:extLst>
              <a:ext uri="{FF2B5EF4-FFF2-40B4-BE49-F238E27FC236}">
                <a16:creationId xmlns:a16="http://schemas.microsoft.com/office/drawing/2014/main" id="{341A6CA8-ECBA-4935-8A19-34DACD5BD9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50" y="2503823"/>
            <a:ext cx="10801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fr-FR" altLang="fr-FR" sz="2400" b="1" dirty="0">
                <a:solidFill>
                  <a:schemeClr val="folHlink"/>
                </a:solidFill>
              </a:rPr>
              <a:t>2 1 0</a:t>
            </a:r>
          </a:p>
        </p:txBody>
      </p:sp>
      <p:sp>
        <p:nvSpPr>
          <p:cNvPr id="14" name="Text Box 17">
            <a:extLst>
              <a:ext uri="{FF2B5EF4-FFF2-40B4-BE49-F238E27FC236}">
                <a16:creationId xmlns:a16="http://schemas.microsoft.com/office/drawing/2014/main" id="{CF4943B0-28E7-4B5B-BE41-CFEBD3BFF8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4612" y="1996573"/>
            <a:ext cx="658951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fr-FR" altLang="fr-FR" sz="2400" b="1" dirty="0">
                <a:solidFill>
                  <a:schemeClr val="folHlink"/>
                </a:solidFill>
              </a:rPr>
              <a:t>On affecte une puissance en partant de 0 depuis LSB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7D4E9CEB-BB5F-4F12-8535-73C0BB9DA959}"/>
              </a:ext>
            </a:extLst>
          </p:cNvPr>
          <p:cNvSpPr txBox="1"/>
          <p:nvPr/>
        </p:nvSpPr>
        <p:spPr>
          <a:xfrm>
            <a:off x="-9282" y="6077450"/>
            <a:ext cx="90140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rgbClr val="FFFF00"/>
                </a:solidFill>
              </a:rPr>
              <a:t>Si la base n’est pas exprimée en indice ou par le signe % ou $, le nombre est en base 10</a:t>
            </a:r>
          </a:p>
        </p:txBody>
      </p:sp>
      <p:sp>
        <p:nvSpPr>
          <p:cNvPr id="20" name="Text Box 17">
            <a:extLst>
              <a:ext uri="{FF2B5EF4-FFF2-40B4-BE49-F238E27FC236}">
                <a16:creationId xmlns:a16="http://schemas.microsoft.com/office/drawing/2014/main" id="{0BE3B2DD-112E-4281-98DD-933C9A9DAB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3077" y="3514355"/>
            <a:ext cx="10801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fr-FR" altLang="fr-FR" sz="2400" b="1" dirty="0">
                <a:solidFill>
                  <a:schemeClr val="folHlink"/>
                </a:solidFill>
              </a:rPr>
              <a:t>2 1 0</a:t>
            </a:r>
          </a:p>
        </p:txBody>
      </p:sp>
      <p:sp>
        <p:nvSpPr>
          <p:cNvPr id="21" name="Text Box 17">
            <a:extLst>
              <a:ext uri="{FF2B5EF4-FFF2-40B4-BE49-F238E27FC236}">
                <a16:creationId xmlns:a16="http://schemas.microsoft.com/office/drawing/2014/main" id="{BFC78ECA-EDBA-410D-A93B-F75B444FDF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6837" y="4613586"/>
            <a:ext cx="10801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fr-FR" altLang="fr-FR" sz="2400" b="1" dirty="0">
                <a:solidFill>
                  <a:schemeClr val="folHlink"/>
                </a:solidFill>
              </a:rPr>
              <a:t>2 1 0</a:t>
            </a:r>
          </a:p>
        </p:txBody>
      </p:sp>
      <p:grpSp>
        <p:nvGrpSpPr>
          <p:cNvPr id="22" name="Group 12">
            <a:extLst>
              <a:ext uri="{FF2B5EF4-FFF2-40B4-BE49-F238E27FC236}">
                <a16:creationId xmlns:a16="http://schemas.microsoft.com/office/drawing/2014/main" id="{B6554DAB-452A-4EAA-A5EA-DC3E1FC73ED2}"/>
              </a:ext>
            </a:extLst>
          </p:cNvPr>
          <p:cNvGrpSpPr>
            <a:grpSpLocks/>
          </p:cNvGrpSpPr>
          <p:nvPr/>
        </p:nvGrpSpPr>
        <p:grpSpPr bwMode="auto">
          <a:xfrm>
            <a:off x="5735822" y="3357894"/>
            <a:ext cx="3321054" cy="495300"/>
            <a:chOff x="3250" y="2703"/>
            <a:chExt cx="2092" cy="312"/>
          </a:xfrm>
        </p:grpSpPr>
        <p:sp>
          <p:nvSpPr>
            <p:cNvPr id="23" name="Text Box 8">
              <a:extLst>
                <a:ext uri="{FF2B5EF4-FFF2-40B4-BE49-F238E27FC236}">
                  <a16:creationId xmlns:a16="http://schemas.microsoft.com/office/drawing/2014/main" id="{85EF61F2-1324-4803-8070-521A19EFA9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33" y="2703"/>
              <a:ext cx="1709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fr-FR" altLang="fr-FR" sz="2400" dirty="0">
                  <a:solidFill>
                    <a:srgbClr val="FFC000"/>
                  </a:solidFill>
                  <a:sym typeface="Wingdings" panose="05000000000000000000" pitchFamily="2" charset="2"/>
                </a:rPr>
                <a:t>10 = A en base 16</a:t>
              </a:r>
            </a:p>
          </p:txBody>
        </p:sp>
        <p:sp>
          <p:nvSpPr>
            <p:cNvPr id="24" name="Line 11">
              <a:extLst>
                <a:ext uri="{FF2B5EF4-FFF2-40B4-BE49-F238E27FC236}">
                  <a16:creationId xmlns:a16="http://schemas.microsoft.com/office/drawing/2014/main" id="{D29C19BD-88B4-4B25-AF99-4D938CED4AB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50" y="2972"/>
              <a:ext cx="558" cy="4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>
                <a:solidFill>
                  <a:srgbClr val="FFC000"/>
                </a:solidFill>
              </a:endParaRPr>
            </a:p>
          </p:txBody>
        </p:sp>
      </p:grpSp>
      <p:sp>
        <p:nvSpPr>
          <p:cNvPr id="25" name="Oval 15">
            <a:extLst>
              <a:ext uri="{FF2B5EF4-FFF2-40B4-BE49-F238E27FC236}">
                <a16:creationId xmlns:a16="http://schemas.microsoft.com/office/drawing/2014/main" id="{620297DF-E7DF-4D4D-8ABF-E54177D683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1336" y="3784419"/>
            <a:ext cx="422792" cy="647700"/>
          </a:xfrm>
          <a:prstGeom prst="ellipse">
            <a:avLst/>
          </a:prstGeom>
          <a:solidFill>
            <a:schemeClr val="folHlink">
              <a:alpha val="29019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2000"/>
                                        <p:tgtEl>
                                          <p:spTgt spid="1239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2000"/>
                                        <p:tgtEl>
                                          <p:spTgt spid="1239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3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3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2000"/>
                                        <p:tgtEl>
                                          <p:spTgt spid="1239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3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9" grpId="0"/>
      <p:bldP spid="10" grpId="0" animBg="1"/>
      <p:bldP spid="11" grpId="0"/>
      <p:bldP spid="12" grpId="0" animBg="1"/>
      <p:bldP spid="13" grpId="0"/>
      <p:bldP spid="14" grpId="0"/>
      <p:bldP spid="15" grpId="0"/>
      <p:bldP spid="20" grpId="0"/>
      <p:bldP spid="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04" name="Rectangle 8">
            <a:extLst>
              <a:ext uri="{FF2B5EF4-FFF2-40B4-BE49-F238E27FC236}">
                <a16:creationId xmlns:a16="http://schemas.microsoft.com/office/drawing/2014/main" id="{DFA9AECC-FBD7-4313-9479-265AEE72CE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2349500"/>
            <a:ext cx="8229600" cy="4114800"/>
          </a:xfrm>
        </p:spPr>
        <p:txBody>
          <a:bodyPr/>
          <a:lstStyle/>
          <a:p>
            <a:pPr eaLnBrk="1" hangingPunct="1">
              <a:defRPr/>
            </a:pPr>
            <a:r>
              <a:rPr lang="fr-FR" altLang="fr-FR"/>
              <a:t>Exercice:</a:t>
            </a:r>
          </a:p>
          <a:p>
            <a:pPr eaLnBrk="1" hangingPunct="1">
              <a:defRPr/>
            </a:pPr>
            <a:endParaRPr lang="fr-FR" altLang="fr-FR"/>
          </a:p>
          <a:p>
            <a:pPr lvl="1" eaLnBrk="1" hangingPunct="1">
              <a:defRPr/>
            </a:pPr>
            <a:r>
              <a:rPr lang="fr-FR" altLang="fr-FR"/>
              <a:t>(37)</a:t>
            </a:r>
            <a:r>
              <a:rPr lang="fr-FR" altLang="fr-FR" baseline="-25000"/>
              <a:t>8</a:t>
            </a:r>
            <a:r>
              <a:rPr lang="fr-FR" altLang="fr-FR"/>
              <a:t> = 3x8</a:t>
            </a:r>
            <a:r>
              <a:rPr lang="fr-FR" altLang="fr-FR" baseline="30000"/>
              <a:t>1</a:t>
            </a:r>
            <a:r>
              <a:rPr lang="fr-FR" altLang="fr-FR"/>
              <a:t> + 7x8</a:t>
            </a:r>
            <a:r>
              <a:rPr lang="fr-FR" altLang="fr-FR" baseline="30000"/>
              <a:t>0</a:t>
            </a:r>
            <a:r>
              <a:rPr lang="fr-FR" altLang="fr-FR"/>
              <a:t> = 24 + 7 = 31</a:t>
            </a:r>
          </a:p>
          <a:p>
            <a:pPr lvl="1" eaLnBrk="1" hangingPunct="1">
              <a:defRPr/>
            </a:pPr>
            <a:endParaRPr lang="fr-FR" altLang="fr-FR"/>
          </a:p>
          <a:p>
            <a:pPr lvl="1" eaLnBrk="1" hangingPunct="1">
              <a:defRPr/>
            </a:pPr>
            <a:r>
              <a:rPr lang="fr-FR" altLang="fr-FR"/>
              <a:t>(12C)</a:t>
            </a:r>
            <a:r>
              <a:rPr lang="fr-FR" altLang="fr-FR" baseline="-25000"/>
              <a:t>16</a:t>
            </a:r>
            <a:r>
              <a:rPr lang="fr-FR" altLang="fr-FR"/>
              <a:t> = 1x16</a:t>
            </a:r>
            <a:r>
              <a:rPr lang="fr-FR" altLang="fr-FR" baseline="30000"/>
              <a:t>2</a:t>
            </a:r>
            <a:r>
              <a:rPr lang="fr-FR" altLang="fr-FR"/>
              <a:t> + 2x16</a:t>
            </a:r>
            <a:r>
              <a:rPr lang="fr-FR" altLang="fr-FR" baseline="30000"/>
              <a:t>1</a:t>
            </a:r>
            <a:r>
              <a:rPr lang="fr-FR" altLang="fr-FR"/>
              <a:t> + 12x16</a:t>
            </a:r>
            <a:r>
              <a:rPr lang="fr-FR" altLang="fr-FR" baseline="30000"/>
              <a:t>0</a:t>
            </a:r>
            <a:r>
              <a:rPr lang="fr-FR" altLang="fr-FR"/>
              <a:t> 				  = 256 + 32 + 12 = 300</a:t>
            </a:r>
          </a:p>
          <a:p>
            <a:pPr lvl="1" eaLnBrk="1" hangingPunct="1">
              <a:defRPr/>
            </a:pPr>
            <a:endParaRPr lang="fr-FR" altLang="fr-FR"/>
          </a:p>
        </p:txBody>
      </p:sp>
      <p:sp>
        <p:nvSpPr>
          <p:cNvPr id="25603" name="WordArt 12">
            <a:extLst>
              <a:ext uri="{FF2B5EF4-FFF2-40B4-BE49-F238E27FC236}">
                <a16:creationId xmlns:a16="http://schemas.microsoft.com/office/drawing/2014/main" id="{DBAF7605-AB07-48D2-A4C1-1AE2B0E291F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67625" y="6237288"/>
            <a:ext cx="1268413" cy="327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r-FR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à faire</a:t>
            </a:r>
          </a:p>
        </p:txBody>
      </p:sp>
      <p:sp>
        <p:nvSpPr>
          <p:cNvPr id="132109" name="Rectangle 13">
            <a:extLst>
              <a:ext uri="{FF2B5EF4-FFF2-40B4-BE49-F238E27FC236}">
                <a16:creationId xmlns:a16="http://schemas.microsoft.com/office/drawing/2014/main" id="{58B1A6F5-ACB5-4BA6-A568-0330459CCC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altLang="fr-FR" dirty="0"/>
              <a:t>De la base « </a:t>
            </a:r>
            <a:r>
              <a:rPr lang="fr-FR" altLang="fr-FR" b="1" dirty="0"/>
              <a:t>b</a:t>
            </a:r>
            <a:r>
              <a:rPr lang="fr-FR" altLang="fr-FR" dirty="0"/>
              <a:t> » à la base décimale </a:t>
            </a:r>
            <a:r>
              <a:rPr lang="fr-FR" altLang="fr-FR" dirty="0">
                <a:sym typeface="Wingdings" panose="05000000000000000000" pitchFamily="2" charset="2"/>
              </a:rPr>
              <a:t> Forme polynomiale</a:t>
            </a:r>
            <a:endParaRPr lang="fr-FR" altLang="fr-FR" dirty="0"/>
          </a:p>
        </p:txBody>
      </p:sp>
      <p:sp>
        <p:nvSpPr>
          <p:cNvPr id="132110" name="Rectangle 14">
            <a:extLst>
              <a:ext uri="{FF2B5EF4-FFF2-40B4-BE49-F238E27FC236}">
                <a16:creationId xmlns:a16="http://schemas.microsoft.com/office/drawing/2014/main" id="{5423124A-FA86-494E-8004-BCD56AE8B2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9363" y="3500438"/>
            <a:ext cx="5113337" cy="539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32111" name="Rectangle 15">
            <a:extLst>
              <a:ext uri="{FF2B5EF4-FFF2-40B4-BE49-F238E27FC236}">
                <a16:creationId xmlns:a16="http://schemas.microsoft.com/office/drawing/2014/main" id="{5EF696F2-170C-4138-97AB-FF78F22D8B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9363" y="4581525"/>
            <a:ext cx="5113337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2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2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32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2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2" name="Rectangle 4">
            <a:extLst>
              <a:ext uri="{FF2B5EF4-FFF2-40B4-BE49-F238E27FC236}">
                <a16:creationId xmlns:a16="http://schemas.microsoft.com/office/drawing/2014/main" id="{DCC0BF38-0CD5-447D-87BB-FBB0FF611E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fr-FR" altLang="fr-FR"/>
              <a:t>Du binaire en décimal</a:t>
            </a:r>
          </a:p>
        </p:txBody>
      </p:sp>
      <p:sp>
        <p:nvSpPr>
          <p:cNvPr id="130053" name="Rectangle 5">
            <a:extLst>
              <a:ext uri="{FF2B5EF4-FFF2-40B4-BE49-F238E27FC236}">
                <a16:creationId xmlns:a16="http://schemas.microsoft.com/office/drawing/2014/main" id="{9C9322B3-1375-4AFB-A25F-FEB0E06FD9A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12863"/>
            <a:ext cx="4038600" cy="4114800"/>
          </a:xfrm>
        </p:spPr>
        <p:txBody>
          <a:bodyPr/>
          <a:lstStyle/>
          <a:p>
            <a:pPr eaLnBrk="1" hangingPunct="1">
              <a:defRPr/>
            </a:pPr>
            <a:r>
              <a:rPr lang="fr-FR" altLang="fr-FR" sz="2800"/>
              <a:t>Exemple :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fr-FR" altLang="fr-FR" sz="2800"/>
          </a:p>
        </p:txBody>
      </p:sp>
      <p:graphicFrame>
        <p:nvGraphicFramePr>
          <p:cNvPr id="130168" name="Group 120">
            <a:extLst>
              <a:ext uri="{FF2B5EF4-FFF2-40B4-BE49-F238E27FC236}">
                <a16:creationId xmlns:a16="http://schemas.microsoft.com/office/drawing/2014/main" id="{C83F9DDF-3C3F-4964-AEE1-D0761ABA9933}"/>
              </a:ext>
            </a:extLst>
          </p:cNvPr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220514856"/>
              </p:ext>
            </p:extLst>
          </p:nvPr>
        </p:nvGraphicFramePr>
        <p:xfrm>
          <a:off x="827088" y="2369207"/>
          <a:ext cx="7859712" cy="538162"/>
        </p:xfrm>
        <a:graphic>
          <a:graphicData uri="http://schemas.openxmlformats.org/drawingml/2006/table">
            <a:tbl>
              <a:tblPr/>
              <a:tblGrid>
                <a:gridCol w="982662">
                  <a:extLst>
                    <a:ext uri="{9D8B030D-6E8A-4147-A177-3AD203B41FA5}">
                      <a16:colId xmlns:a16="http://schemas.microsoft.com/office/drawing/2014/main" val="811418905"/>
                    </a:ext>
                  </a:extLst>
                </a:gridCol>
                <a:gridCol w="981075">
                  <a:extLst>
                    <a:ext uri="{9D8B030D-6E8A-4147-A177-3AD203B41FA5}">
                      <a16:colId xmlns:a16="http://schemas.microsoft.com/office/drawing/2014/main" val="3158355612"/>
                    </a:ext>
                  </a:extLst>
                </a:gridCol>
                <a:gridCol w="984250">
                  <a:extLst>
                    <a:ext uri="{9D8B030D-6E8A-4147-A177-3AD203B41FA5}">
                      <a16:colId xmlns:a16="http://schemas.microsoft.com/office/drawing/2014/main" val="441162865"/>
                    </a:ext>
                  </a:extLst>
                </a:gridCol>
                <a:gridCol w="981075">
                  <a:extLst>
                    <a:ext uri="{9D8B030D-6E8A-4147-A177-3AD203B41FA5}">
                      <a16:colId xmlns:a16="http://schemas.microsoft.com/office/drawing/2014/main" val="1335216731"/>
                    </a:ext>
                  </a:extLst>
                </a:gridCol>
                <a:gridCol w="984250">
                  <a:extLst>
                    <a:ext uri="{9D8B030D-6E8A-4147-A177-3AD203B41FA5}">
                      <a16:colId xmlns:a16="http://schemas.microsoft.com/office/drawing/2014/main" val="3206597791"/>
                    </a:ext>
                  </a:extLst>
                </a:gridCol>
                <a:gridCol w="982663">
                  <a:extLst>
                    <a:ext uri="{9D8B030D-6E8A-4147-A177-3AD203B41FA5}">
                      <a16:colId xmlns:a16="http://schemas.microsoft.com/office/drawing/2014/main" val="4210297257"/>
                    </a:ext>
                  </a:extLst>
                </a:gridCol>
                <a:gridCol w="981075">
                  <a:extLst>
                    <a:ext uri="{9D8B030D-6E8A-4147-A177-3AD203B41FA5}">
                      <a16:colId xmlns:a16="http://schemas.microsoft.com/office/drawing/2014/main" val="1495112274"/>
                    </a:ext>
                  </a:extLst>
                </a:gridCol>
                <a:gridCol w="982662">
                  <a:extLst>
                    <a:ext uri="{9D8B030D-6E8A-4147-A177-3AD203B41FA5}">
                      <a16:colId xmlns:a16="http://schemas.microsoft.com/office/drawing/2014/main" val="4200457951"/>
                    </a:ext>
                  </a:extLst>
                </a:gridCol>
              </a:tblGrid>
              <a:tr h="5381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1937511"/>
                  </a:ext>
                </a:extLst>
              </a:tr>
            </a:tbl>
          </a:graphicData>
        </a:graphic>
      </p:graphicFrame>
      <p:graphicFrame>
        <p:nvGraphicFramePr>
          <p:cNvPr id="130214" name="Group 166">
            <a:extLst>
              <a:ext uri="{FF2B5EF4-FFF2-40B4-BE49-F238E27FC236}">
                <a16:creationId xmlns:a16="http://schemas.microsoft.com/office/drawing/2014/main" id="{98B52C25-45BA-458D-AFF5-241BFAD162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437918"/>
              </p:ext>
            </p:extLst>
          </p:nvPr>
        </p:nvGraphicFramePr>
        <p:xfrm>
          <a:off x="827088" y="3481005"/>
          <a:ext cx="7859712" cy="538163"/>
        </p:xfrm>
        <a:graphic>
          <a:graphicData uri="http://schemas.openxmlformats.org/drawingml/2006/table">
            <a:tbl>
              <a:tblPr/>
              <a:tblGrid>
                <a:gridCol w="982662">
                  <a:extLst>
                    <a:ext uri="{9D8B030D-6E8A-4147-A177-3AD203B41FA5}">
                      <a16:colId xmlns:a16="http://schemas.microsoft.com/office/drawing/2014/main" val="2323797732"/>
                    </a:ext>
                  </a:extLst>
                </a:gridCol>
                <a:gridCol w="981075">
                  <a:extLst>
                    <a:ext uri="{9D8B030D-6E8A-4147-A177-3AD203B41FA5}">
                      <a16:colId xmlns:a16="http://schemas.microsoft.com/office/drawing/2014/main" val="3199523237"/>
                    </a:ext>
                  </a:extLst>
                </a:gridCol>
                <a:gridCol w="984250">
                  <a:extLst>
                    <a:ext uri="{9D8B030D-6E8A-4147-A177-3AD203B41FA5}">
                      <a16:colId xmlns:a16="http://schemas.microsoft.com/office/drawing/2014/main" val="3461437673"/>
                    </a:ext>
                  </a:extLst>
                </a:gridCol>
                <a:gridCol w="981075">
                  <a:extLst>
                    <a:ext uri="{9D8B030D-6E8A-4147-A177-3AD203B41FA5}">
                      <a16:colId xmlns:a16="http://schemas.microsoft.com/office/drawing/2014/main" val="2917880298"/>
                    </a:ext>
                  </a:extLst>
                </a:gridCol>
                <a:gridCol w="984250">
                  <a:extLst>
                    <a:ext uri="{9D8B030D-6E8A-4147-A177-3AD203B41FA5}">
                      <a16:colId xmlns:a16="http://schemas.microsoft.com/office/drawing/2014/main" val="3029611955"/>
                    </a:ext>
                  </a:extLst>
                </a:gridCol>
                <a:gridCol w="982663">
                  <a:extLst>
                    <a:ext uri="{9D8B030D-6E8A-4147-A177-3AD203B41FA5}">
                      <a16:colId xmlns:a16="http://schemas.microsoft.com/office/drawing/2014/main" val="858653376"/>
                    </a:ext>
                  </a:extLst>
                </a:gridCol>
                <a:gridCol w="981075">
                  <a:extLst>
                    <a:ext uri="{9D8B030D-6E8A-4147-A177-3AD203B41FA5}">
                      <a16:colId xmlns:a16="http://schemas.microsoft.com/office/drawing/2014/main" val="3407466676"/>
                    </a:ext>
                  </a:extLst>
                </a:gridCol>
                <a:gridCol w="982662">
                  <a:extLst>
                    <a:ext uri="{9D8B030D-6E8A-4147-A177-3AD203B41FA5}">
                      <a16:colId xmlns:a16="http://schemas.microsoft.com/office/drawing/2014/main" val="1921677892"/>
                    </a:ext>
                  </a:extLst>
                </a:gridCol>
              </a:tblGrid>
              <a:tr h="538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2</a:t>
                      </a:r>
                      <a:r>
                        <a:rPr kumimoji="0" lang="fr-FR" altLang="fr-FR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fr-FR" altLang="fr-FR" sz="28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fr-FR" altLang="fr-FR" sz="28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2</a:t>
                      </a:r>
                      <a:r>
                        <a:rPr kumimoji="0" lang="fr-FR" altLang="fr-FR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2</a:t>
                      </a:r>
                      <a:r>
                        <a:rPr kumimoji="0" lang="fr-FR" altLang="fr-FR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fr-FR" altLang="fr-FR" sz="28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fr-FR" altLang="fr-FR" sz="28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2</a:t>
                      </a:r>
                      <a:r>
                        <a:rPr kumimoji="0" lang="fr-FR" altLang="fr-FR" sz="2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0</a:t>
                      </a:r>
                      <a:endParaRPr kumimoji="0" lang="fr-FR" alt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5063021"/>
                  </a:ext>
                </a:extLst>
              </a:tr>
            </a:tbl>
          </a:graphicData>
        </a:graphic>
      </p:graphicFrame>
      <p:graphicFrame>
        <p:nvGraphicFramePr>
          <p:cNvPr id="130216" name="Group 168">
            <a:extLst>
              <a:ext uri="{FF2B5EF4-FFF2-40B4-BE49-F238E27FC236}">
                <a16:creationId xmlns:a16="http://schemas.microsoft.com/office/drawing/2014/main" id="{0734C406-C4C2-4C68-BCA3-7ADA8A0B4A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9792679"/>
              </p:ext>
            </p:extLst>
          </p:nvPr>
        </p:nvGraphicFramePr>
        <p:xfrm>
          <a:off x="827088" y="4494869"/>
          <a:ext cx="7859712" cy="538163"/>
        </p:xfrm>
        <a:graphic>
          <a:graphicData uri="http://schemas.openxmlformats.org/drawingml/2006/table">
            <a:tbl>
              <a:tblPr/>
              <a:tblGrid>
                <a:gridCol w="982662">
                  <a:extLst>
                    <a:ext uri="{9D8B030D-6E8A-4147-A177-3AD203B41FA5}">
                      <a16:colId xmlns:a16="http://schemas.microsoft.com/office/drawing/2014/main" val="3589047672"/>
                    </a:ext>
                  </a:extLst>
                </a:gridCol>
                <a:gridCol w="981075">
                  <a:extLst>
                    <a:ext uri="{9D8B030D-6E8A-4147-A177-3AD203B41FA5}">
                      <a16:colId xmlns:a16="http://schemas.microsoft.com/office/drawing/2014/main" val="2266878351"/>
                    </a:ext>
                  </a:extLst>
                </a:gridCol>
                <a:gridCol w="984250">
                  <a:extLst>
                    <a:ext uri="{9D8B030D-6E8A-4147-A177-3AD203B41FA5}">
                      <a16:colId xmlns:a16="http://schemas.microsoft.com/office/drawing/2014/main" val="246911377"/>
                    </a:ext>
                  </a:extLst>
                </a:gridCol>
                <a:gridCol w="981075">
                  <a:extLst>
                    <a:ext uri="{9D8B030D-6E8A-4147-A177-3AD203B41FA5}">
                      <a16:colId xmlns:a16="http://schemas.microsoft.com/office/drawing/2014/main" val="3577782219"/>
                    </a:ext>
                  </a:extLst>
                </a:gridCol>
                <a:gridCol w="984250">
                  <a:extLst>
                    <a:ext uri="{9D8B030D-6E8A-4147-A177-3AD203B41FA5}">
                      <a16:colId xmlns:a16="http://schemas.microsoft.com/office/drawing/2014/main" val="1390765605"/>
                    </a:ext>
                  </a:extLst>
                </a:gridCol>
                <a:gridCol w="982663">
                  <a:extLst>
                    <a:ext uri="{9D8B030D-6E8A-4147-A177-3AD203B41FA5}">
                      <a16:colId xmlns:a16="http://schemas.microsoft.com/office/drawing/2014/main" val="1075207340"/>
                    </a:ext>
                  </a:extLst>
                </a:gridCol>
                <a:gridCol w="981075">
                  <a:extLst>
                    <a:ext uri="{9D8B030D-6E8A-4147-A177-3AD203B41FA5}">
                      <a16:colId xmlns:a16="http://schemas.microsoft.com/office/drawing/2014/main" val="2883208766"/>
                    </a:ext>
                  </a:extLst>
                </a:gridCol>
                <a:gridCol w="982662">
                  <a:extLst>
                    <a:ext uri="{9D8B030D-6E8A-4147-A177-3AD203B41FA5}">
                      <a16:colId xmlns:a16="http://schemas.microsoft.com/office/drawing/2014/main" val="1034406967"/>
                    </a:ext>
                  </a:extLst>
                </a:gridCol>
              </a:tblGrid>
              <a:tr h="538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128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fr-FR" altLang="fr-F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fr-FR" altLang="fr-F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fr-FR" altLang="fr-F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fr-FR" altLang="fr-F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4369709"/>
                  </a:ext>
                </a:extLst>
              </a:tr>
            </a:tbl>
          </a:graphicData>
        </a:graphic>
      </p:graphicFrame>
      <p:sp>
        <p:nvSpPr>
          <p:cNvPr id="130219" name="AutoShape 171">
            <a:extLst>
              <a:ext uri="{FF2B5EF4-FFF2-40B4-BE49-F238E27FC236}">
                <a16:creationId xmlns:a16="http://schemas.microsoft.com/office/drawing/2014/main" id="{3B5205CC-1AA7-47D3-9010-F7EDAC514CC6}"/>
              </a:ext>
            </a:extLst>
          </p:cNvPr>
          <p:cNvSpPr>
            <a:spLocks/>
          </p:cNvSpPr>
          <p:nvPr/>
        </p:nvSpPr>
        <p:spPr bwMode="auto">
          <a:xfrm rot="5400000">
            <a:off x="4553744" y="1358528"/>
            <a:ext cx="395288" cy="7848600"/>
          </a:xfrm>
          <a:prstGeom prst="rightBrace">
            <a:avLst>
              <a:gd name="adj1" fmla="val 165462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30220" name="Rectangle 172">
            <a:extLst>
              <a:ext uri="{FF2B5EF4-FFF2-40B4-BE49-F238E27FC236}">
                <a16:creationId xmlns:a16="http://schemas.microsoft.com/office/drawing/2014/main" id="{CC7F338E-65BD-4678-9DD9-74ADA4863C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2603" y="6053586"/>
            <a:ext cx="53276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fr-FR" altLang="fr-FR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128 + 16 + 8 + 1 = 153</a:t>
            </a:r>
          </a:p>
        </p:txBody>
      </p:sp>
      <p:sp>
        <p:nvSpPr>
          <p:cNvPr id="9" name="Text Box 17">
            <a:extLst>
              <a:ext uri="{FF2B5EF4-FFF2-40B4-BE49-F238E27FC236}">
                <a16:creationId xmlns:a16="http://schemas.microsoft.com/office/drawing/2014/main" id="{C90DA84B-3131-4735-8BCC-1A2D3BFCAE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1838912"/>
            <a:ext cx="78597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fr-FR" altLang="fr-FR" sz="2400" b="1" dirty="0">
                <a:solidFill>
                  <a:schemeClr val="folHlink"/>
                </a:solidFill>
              </a:rPr>
              <a:t>    7        6         5         4         3         2         1         0</a:t>
            </a:r>
          </a:p>
        </p:txBody>
      </p:sp>
      <p:sp>
        <p:nvSpPr>
          <p:cNvPr id="10" name="Text Box 17">
            <a:extLst>
              <a:ext uri="{FF2B5EF4-FFF2-40B4-BE49-F238E27FC236}">
                <a16:creationId xmlns:a16="http://schemas.microsoft.com/office/drawing/2014/main" id="{CF435B82-D74A-45E8-8BA5-40131637CF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4486" y="1048793"/>
            <a:ext cx="658951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fr-FR" altLang="fr-FR" sz="2400" b="1" dirty="0">
                <a:solidFill>
                  <a:schemeClr val="folHlink"/>
                </a:solidFill>
              </a:rPr>
              <a:t>On affecte une puissance (ou poids) en partant de 0 depuis LSB</a:t>
            </a:r>
          </a:p>
        </p:txBody>
      </p:sp>
      <p:sp>
        <p:nvSpPr>
          <p:cNvPr id="2" name="Flèche : courbe vers la droite 1">
            <a:extLst>
              <a:ext uri="{FF2B5EF4-FFF2-40B4-BE49-F238E27FC236}">
                <a16:creationId xmlns:a16="http://schemas.microsoft.com/office/drawing/2014/main" id="{89FDEAD9-C558-47DC-A234-DA7CD9AAA7D5}"/>
              </a:ext>
            </a:extLst>
          </p:cNvPr>
          <p:cNvSpPr/>
          <p:nvPr/>
        </p:nvSpPr>
        <p:spPr>
          <a:xfrm>
            <a:off x="184944" y="2641627"/>
            <a:ext cx="457200" cy="1188132"/>
          </a:xfrm>
          <a:prstGeom prst="curv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2" name="Text Box 17">
            <a:extLst>
              <a:ext uri="{FF2B5EF4-FFF2-40B4-BE49-F238E27FC236}">
                <a16:creationId xmlns:a16="http://schemas.microsoft.com/office/drawing/2014/main" id="{F26174D8-A1F7-4EB7-885E-A6324C1E8A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3034795"/>
            <a:ext cx="7848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fr-FR" altLang="fr-FR" sz="2400" b="1" dirty="0">
                <a:solidFill>
                  <a:schemeClr val="folHlink"/>
                </a:solidFill>
              </a:rPr>
              <a:t>Prise en compte des « 1 » affectés de leurs poids</a:t>
            </a:r>
          </a:p>
        </p:txBody>
      </p:sp>
      <p:sp>
        <p:nvSpPr>
          <p:cNvPr id="13" name="Flèche : courbe vers la droite 12">
            <a:extLst>
              <a:ext uri="{FF2B5EF4-FFF2-40B4-BE49-F238E27FC236}">
                <a16:creationId xmlns:a16="http://schemas.microsoft.com/office/drawing/2014/main" id="{93F23DD6-A941-4EEC-81B5-B5E727CD1531}"/>
              </a:ext>
            </a:extLst>
          </p:cNvPr>
          <p:cNvSpPr/>
          <p:nvPr/>
        </p:nvSpPr>
        <p:spPr>
          <a:xfrm>
            <a:off x="145226" y="3829759"/>
            <a:ext cx="457200" cy="1188132"/>
          </a:xfrm>
          <a:prstGeom prst="curv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4" name="Text Box 17">
            <a:extLst>
              <a:ext uri="{FF2B5EF4-FFF2-40B4-BE49-F238E27FC236}">
                <a16:creationId xmlns:a16="http://schemas.microsoft.com/office/drawing/2014/main" id="{AF89BEA4-096E-47C1-8B31-6A810B20AA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6162" y="4052405"/>
            <a:ext cx="7848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fr-FR" altLang="fr-FR" sz="2400" b="1" dirty="0">
                <a:solidFill>
                  <a:schemeClr val="folHlink"/>
                </a:solidFill>
              </a:rPr>
              <a:t>Calcul de chaque valeur</a:t>
            </a:r>
          </a:p>
        </p:txBody>
      </p:sp>
      <p:sp>
        <p:nvSpPr>
          <p:cNvPr id="16" name="Flèche : courbe vers la droite 15">
            <a:extLst>
              <a:ext uri="{FF2B5EF4-FFF2-40B4-BE49-F238E27FC236}">
                <a16:creationId xmlns:a16="http://schemas.microsoft.com/office/drawing/2014/main" id="{6D71A57E-1AC7-4F8E-85DD-87CB9E6E0272}"/>
              </a:ext>
            </a:extLst>
          </p:cNvPr>
          <p:cNvSpPr/>
          <p:nvPr/>
        </p:nvSpPr>
        <p:spPr>
          <a:xfrm>
            <a:off x="145226" y="5159692"/>
            <a:ext cx="457200" cy="696726"/>
          </a:xfrm>
          <a:prstGeom prst="curv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7" name="Text Box 17">
            <a:extLst>
              <a:ext uri="{FF2B5EF4-FFF2-40B4-BE49-F238E27FC236}">
                <a16:creationId xmlns:a16="http://schemas.microsoft.com/office/drawing/2014/main" id="{72A1A75C-B9E5-447C-961C-27DA87F4FF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475" y="5521943"/>
            <a:ext cx="832098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fr-FR" altLang="fr-FR" sz="2400" b="1" dirty="0">
                <a:solidFill>
                  <a:schemeClr val="folHlink"/>
                </a:solidFill>
              </a:rPr>
              <a:t>Calcul du résultat final par addition tous les nombres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30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130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130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0" dur="500"/>
                                        <p:tgtEl>
                                          <p:spTgt spid="130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220" grpId="0"/>
      <p:bldP spid="9" grpId="0"/>
      <p:bldP spid="10" grpId="0"/>
      <p:bldP spid="2" grpId="0" animBg="1"/>
      <p:bldP spid="12" grpId="0"/>
      <p:bldP spid="13" grpId="0" animBg="1"/>
      <p:bldP spid="14" grpId="0"/>
      <p:bldP spid="16" grpId="0" animBg="1"/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8" name="Rectangle 6">
            <a:extLst>
              <a:ext uri="{FF2B5EF4-FFF2-40B4-BE49-F238E27FC236}">
                <a16:creationId xmlns:a16="http://schemas.microsoft.com/office/drawing/2014/main" id="{00A93585-A5F0-4CD7-95F7-28EC9907AB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fr-FR" altLang="fr-FR" dirty="0"/>
              <a:t>Du binaire en décimal</a:t>
            </a:r>
          </a:p>
        </p:txBody>
      </p:sp>
      <p:sp>
        <p:nvSpPr>
          <p:cNvPr id="131079" name="Rectangle 7">
            <a:extLst>
              <a:ext uri="{FF2B5EF4-FFF2-40B4-BE49-F238E27FC236}">
                <a16:creationId xmlns:a16="http://schemas.microsoft.com/office/drawing/2014/main" id="{5E0F1270-8027-4636-B291-8495EA9F8BA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126596"/>
            <a:ext cx="4038600" cy="4114800"/>
          </a:xfrm>
        </p:spPr>
        <p:txBody>
          <a:bodyPr/>
          <a:lstStyle/>
          <a:p>
            <a:pPr eaLnBrk="1" hangingPunct="1">
              <a:defRPr/>
            </a:pPr>
            <a:r>
              <a:rPr lang="fr-FR" altLang="fr-FR" sz="2800" dirty="0"/>
              <a:t>Exercice :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fr-FR" altLang="fr-FR" sz="2800" dirty="0"/>
          </a:p>
        </p:txBody>
      </p:sp>
      <p:graphicFrame>
        <p:nvGraphicFramePr>
          <p:cNvPr id="131080" name="Group 8">
            <a:extLst>
              <a:ext uri="{FF2B5EF4-FFF2-40B4-BE49-F238E27FC236}">
                <a16:creationId xmlns:a16="http://schemas.microsoft.com/office/drawing/2014/main" id="{F2E4669F-067E-4B1C-B277-3947FF20AECA}"/>
              </a:ext>
            </a:extLst>
          </p:cNvPr>
          <p:cNvGraphicFramePr>
            <a:graphicFrameLocks noGrp="1"/>
          </p:cNvGraphicFramePr>
          <p:nvPr/>
        </p:nvGraphicFramePr>
        <p:xfrm>
          <a:off x="827088" y="2039938"/>
          <a:ext cx="7859712" cy="538162"/>
        </p:xfrm>
        <a:graphic>
          <a:graphicData uri="http://schemas.openxmlformats.org/drawingml/2006/table">
            <a:tbl>
              <a:tblPr/>
              <a:tblGrid>
                <a:gridCol w="982662">
                  <a:extLst>
                    <a:ext uri="{9D8B030D-6E8A-4147-A177-3AD203B41FA5}">
                      <a16:colId xmlns:a16="http://schemas.microsoft.com/office/drawing/2014/main" val="4181415646"/>
                    </a:ext>
                  </a:extLst>
                </a:gridCol>
                <a:gridCol w="981075">
                  <a:extLst>
                    <a:ext uri="{9D8B030D-6E8A-4147-A177-3AD203B41FA5}">
                      <a16:colId xmlns:a16="http://schemas.microsoft.com/office/drawing/2014/main" val="4001100500"/>
                    </a:ext>
                  </a:extLst>
                </a:gridCol>
                <a:gridCol w="984250">
                  <a:extLst>
                    <a:ext uri="{9D8B030D-6E8A-4147-A177-3AD203B41FA5}">
                      <a16:colId xmlns:a16="http://schemas.microsoft.com/office/drawing/2014/main" val="2697673306"/>
                    </a:ext>
                  </a:extLst>
                </a:gridCol>
                <a:gridCol w="981075">
                  <a:extLst>
                    <a:ext uri="{9D8B030D-6E8A-4147-A177-3AD203B41FA5}">
                      <a16:colId xmlns:a16="http://schemas.microsoft.com/office/drawing/2014/main" val="1711666657"/>
                    </a:ext>
                  </a:extLst>
                </a:gridCol>
                <a:gridCol w="984250">
                  <a:extLst>
                    <a:ext uri="{9D8B030D-6E8A-4147-A177-3AD203B41FA5}">
                      <a16:colId xmlns:a16="http://schemas.microsoft.com/office/drawing/2014/main" val="4251029319"/>
                    </a:ext>
                  </a:extLst>
                </a:gridCol>
                <a:gridCol w="982663">
                  <a:extLst>
                    <a:ext uri="{9D8B030D-6E8A-4147-A177-3AD203B41FA5}">
                      <a16:colId xmlns:a16="http://schemas.microsoft.com/office/drawing/2014/main" val="4215644881"/>
                    </a:ext>
                  </a:extLst>
                </a:gridCol>
                <a:gridCol w="981075">
                  <a:extLst>
                    <a:ext uri="{9D8B030D-6E8A-4147-A177-3AD203B41FA5}">
                      <a16:colId xmlns:a16="http://schemas.microsoft.com/office/drawing/2014/main" val="4130649765"/>
                    </a:ext>
                  </a:extLst>
                </a:gridCol>
                <a:gridCol w="982662">
                  <a:extLst>
                    <a:ext uri="{9D8B030D-6E8A-4147-A177-3AD203B41FA5}">
                      <a16:colId xmlns:a16="http://schemas.microsoft.com/office/drawing/2014/main" val="1615889502"/>
                    </a:ext>
                  </a:extLst>
                </a:gridCol>
              </a:tblGrid>
              <a:tr h="5381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0314365"/>
                  </a:ext>
                </a:extLst>
              </a:tr>
            </a:tbl>
          </a:graphicData>
        </a:graphic>
      </p:graphicFrame>
      <p:graphicFrame>
        <p:nvGraphicFramePr>
          <p:cNvPr id="131100" name="Group 28">
            <a:extLst>
              <a:ext uri="{FF2B5EF4-FFF2-40B4-BE49-F238E27FC236}">
                <a16:creationId xmlns:a16="http://schemas.microsoft.com/office/drawing/2014/main" id="{B827B70C-D80A-4BC3-AFCC-93E8164875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2560424"/>
              </p:ext>
            </p:extLst>
          </p:nvPr>
        </p:nvGraphicFramePr>
        <p:xfrm>
          <a:off x="827088" y="3121025"/>
          <a:ext cx="7859712" cy="538163"/>
        </p:xfrm>
        <a:graphic>
          <a:graphicData uri="http://schemas.openxmlformats.org/drawingml/2006/table">
            <a:tbl>
              <a:tblPr/>
              <a:tblGrid>
                <a:gridCol w="982662">
                  <a:extLst>
                    <a:ext uri="{9D8B030D-6E8A-4147-A177-3AD203B41FA5}">
                      <a16:colId xmlns:a16="http://schemas.microsoft.com/office/drawing/2014/main" val="3366573711"/>
                    </a:ext>
                  </a:extLst>
                </a:gridCol>
                <a:gridCol w="981075">
                  <a:extLst>
                    <a:ext uri="{9D8B030D-6E8A-4147-A177-3AD203B41FA5}">
                      <a16:colId xmlns:a16="http://schemas.microsoft.com/office/drawing/2014/main" val="1124252149"/>
                    </a:ext>
                  </a:extLst>
                </a:gridCol>
                <a:gridCol w="984250">
                  <a:extLst>
                    <a:ext uri="{9D8B030D-6E8A-4147-A177-3AD203B41FA5}">
                      <a16:colId xmlns:a16="http://schemas.microsoft.com/office/drawing/2014/main" val="1264607056"/>
                    </a:ext>
                  </a:extLst>
                </a:gridCol>
                <a:gridCol w="981075">
                  <a:extLst>
                    <a:ext uri="{9D8B030D-6E8A-4147-A177-3AD203B41FA5}">
                      <a16:colId xmlns:a16="http://schemas.microsoft.com/office/drawing/2014/main" val="1171215279"/>
                    </a:ext>
                  </a:extLst>
                </a:gridCol>
                <a:gridCol w="984250">
                  <a:extLst>
                    <a:ext uri="{9D8B030D-6E8A-4147-A177-3AD203B41FA5}">
                      <a16:colId xmlns:a16="http://schemas.microsoft.com/office/drawing/2014/main" val="1778213033"/>
                    </a:ext>
                  </a:extLst>
                </a:gridCol>
                <a:gridCol w="982663">
                  <a:extLst>
                    <a:ext uri="{9D8B030D-6E8A-4147-A177-3AD203B41FA5}">
                      <a16:colId xmlns:a16="http://schemas.microsoft.com/office/drawing/2014/main" val="3003945908"/>
                    </a:ext>
                  </a:extLst>
                </a:gridCol>
                <a:gridCol w="981075">
                  <a:extLst>
                    <a:ext uri="{9D8B030D-6E8A-4147-A177-3AD203B41FA5}">
                      <a16:colId xmlns:a16="http://schemas.microsoft.com/office/drawing/2014/main" val="1628518032"/>
                    </a:ext>
                  </a:extLst>
                </a:gridCol>
                <a:gridCol w="982662">
                  <a:extLst>
                    <a:ext uri="{9D8B030D-6E8A-4147-A177-3AD203B41FA5}">
                      <a16:colId xmlns:a16="http://schemas.microsoft.com/office/drawing/2014/main" val="3398780529"/>
                    </a:ext>
                  </a:extLst>
                </a:gridCol>
              </a:tblGrid>
              <a:tr h="538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fr-FR" altLang="fr-FR" sz="28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2</a:t>
                      </a:r>
                      <a:r>
                        <a:rPr kumimoji="0" lang="fr-FR" altLang="fr-FR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fr-FR" alt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fr-FR" altLang="fr-FR" sz="28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2</a:t>
                      </a:r>
                      <a:r>
                        <a:rPr kumimoji="0" lang="fr-FR" altLang="fr-FR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2</a:t>
                      </a:r>
                      <a:r>
                        <a:rPr kumimoji="0" lang="fr-FR" altLang="fr-FR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fr-FR" alt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2</a:t>
                      </a:r>
                      <a:r>
                        <a:rPr kumimoji="0" lang="fr-FR" altLang="fr-FR" sz="2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0</a:t>
                      </a:r>
                      <a:endParaRPr kumimoji="0" lang="fr-FR" alt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5745155"/>
                  </a:ext>
                </a:extLst>
              </a:tr>
            </a:tbl>
          </a:graphicData>
        </a:graphic>
      </p:graphicFrame>
      <p:graphicFrame>
        <p:nvGraphicFramePr>
          <p:cNvPr id="131120" name="Group 48">
            <a:extLst>
              <a:ext uri="{FF2B5EF4-FFF2-40B4-BE49-F238E27FC236}">
                <a16:creationId xmlns:a16="http://schemas.microsoft.com/office/drawing/2014/main" id="{788EBF76-1E3D-468A-B737-AC5F546460D3}"/>
              </a:ext>
            </a:extLst>
          </p:cNvPr>
          <p:cNvGraphicFramePr>
            <a:graphicFrameLocks noGrp="1"/>
          </p:cNvGraphicFramePr>
          <p:nvPr/>
        </p:nvGraphicFramePr>
        <p:xfrm>
          <a:off x="827088" y="4165600"/>
          <a:ext cx="7859712" cy="538163"/>
        </p:xfrm>
        <a:graphic>
          <a:graphicData uri="http://schemas.openxmlformats.org/drawingml/2006/table">
            <a:tbl>
              <a:tblPr/>
              <a:tblGrid>
                <a:gridCol w="982662">
                  <a:extLst>
                    <a:ext uri="{9D8B030D-6E8A-4147-A177-3AD203B41FA5}">
                      <a16:colId xmlns:a16="http://schemas.microsoft.com/office/drawing/2014/main" val="3829221221"/>
                    </a:ext>
                  </a:extLst>
                </a:gridCol>
                <a:gridCol w="981075">
                  <a:extLst>
                    <a:ext uri="{9D8B030D-6E8A-4147-A177-3AD203B41FA5}">
                      <a16:colId xmlns:a16="http://schemas.microsoft.com/office/drawing/2014/main" val="2558914521"/>
                    </a:ext>
                  </a:extLst>
                </a:gridCol>
                <a:gridCol w="984250">
                  <a:extLst>
                    <a:ext uri="{9D8B030D-6E8A-4147-A177-3AD203B41FA5}">
                      <a16:colId xmlns:a16="http://schemas.microsoft.com/office/drawing/2014/main" val="2139357340"/>
                    </a:ext>
                  </a:extLst>
                </a:gridCol>
                <a:gridCol w="981075">
                  <a:extLst>
                    <a:ext uri="{9D8B030D-6E8A-4147-A177-3AD203B41FA5}">
                      <a16:colId xmlns:a16="http://schemas.microsoft.com/office/drawing/2014/main" val="3795583268"/>
                    </a:ext>
                  </a:extLst>
                </a:gridCol>
                <a:gridCol w="984250">
                  <a:extLst>
                    <a:ext uri="{9D8B030D-6E8A-4147-A177-3AD203B41FA5}">
                      <a16:colId xmlns:a16="http://schemas.microsoft.com/office/drawing/2014/main" val="2197707876"/>
                    </a:ext>
                  </a:extLst>
                </a:gridCol>
                <a:gridCol w="982663">
                  <a:extLst>
                    <a:ext uri="{9D8B030D-6E8A-4147-A177-3AD203B41FA5}">
                      <a16:colId xmlns:a16="http://schemas.microsoft.com/office/drawing/2014/main" val="3287672428"/>
                    </a:ext>
                  </a:extLst>
                </a:gridCol>
                <a:gridCol w="981075">
                  <a:extLst>
                    <a:ext uri="{9D8B030D-6E8A-4147-A177-3AD203B41FA5}">
                      <a16:colId xmlns:a16="http://schemas.microsoft.com/office/drawing/2014/main" val="3248149733"/>
                    </a:ext>
                  </a:extLst>
                </a:gridCol>
                <a:gridCol w="982662">
                  <a:extLst>
                    <a:ext uri="{9D8B030D-6E8A-4147-A177-3AD203B41FA5}">
                      <a16:colId xmlns:a16="http://schemas.microsoft.com/office/drawing/2014/main" val="21722969"/>
                    </a:ext>
                  </a:extLst>
                </a:gridCol>
              </a:tblGrid>
              <a:tr h="538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fr-FR" altLang="fr-F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fr-FR" altLang="fr-FR" sz="2800" b="0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fr-FR" altLang="fr-FR" sz="2800" b="0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fr-FR" altLang="fr-FR" sz="2800" b="0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90970939"/>
                  </a:ext>
                </a:extLst>
              </a:tr>
            </a:tbl>
          </a:graphicData>
        </a:graphic>
      </p:graphicFrame>
      <p:sp>
        <p:nvSpPr>
          <p:cNvPr id="131140" name="AutoShape 68">
            <a:extLst>
              <a:ext uri="{FF2B5EF4-FFF2-40B4-BE49-F238E27FC236}">
                <a16:creationId xmlns:a16="http://schemas.microsoft.com/office/drawing/2014/main" id="{5FF8F38D-7626-43BE-A890-1D66FC0A64DD}"/>
              </a:ext>
            </a:extLst>
          </p:cNvPr>
          <p:cNvSpPr>
            <a:spLocks/>
          </p:cNvSpPr>
          <p:nvPr/>
        </p:nvSpPr>
        <p:spPr bwMode="auto">
          <a:xfrm rot="5400000">
            <a:off x="4553744" y="1302544"/>
            <a:ext cx="395288" cy="7848600"/>
          </a:xfrm>
          <a:prstGeom prst="rightBrace">
            <a:avLst>
              <a:gd name="adj1" fmla="val 165462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31141" name="Rectangle 69">
            <a:extLst>
              <a:ext uri="{FF2B5EF4-FFF2-40B4-BE49-F238E27FC236}">
                <a16:creationId xmlns:a16="http://schemas.microsoft.com/office/drawing/2014/main" id="{5539C737-2B0F-429E-90E3-0A42D69A4B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1163" y="5624513"/>
            <a:ext cx="53276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fr-FR" altLang="fr-FR" sz="28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64 + 8 + 4 + 1 = 77</a:t>
            </a:r>
          </a:p>
        </p:txBody>
      </p:sp>
      <p:sp>
        <p:nvSpPr>
          <p:cNvPr id="9" name="Text Box 17">
            <a:extLst>
              <a:ext uri="{FF2B5EF4-FFF2-40B4-BE49-F238E27FC236}">
                <a16:creationId xmlns:a16="http://schemas.microsoft.com/office/drawing/2014/main" id="{7482BB2F-7442-4F59-88A2-8B77FFA074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0109" y="1611314"/>
            <a:ext cx="78597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fr-FR" altLang="fr-FR" sz="2400" b="1" dirty="0">
                <a:solidFill>
                  <a:schemeClr val="folHlink"/>
                </a:solidFill>
              </a:rPr>
              <a:t>    7        6         5         4         3         2         1         0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31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31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31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31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141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6" name="Rectangle 4">
            <a:extLst>
              <a:ext uri="{FF2B5EF4-FFF2-40B4-BE49-F238E27FC236}">
                <a16:creationId xmlns:a16="http://schemas.microsoft.com/office/drawing/2014/main" id="{A9DA10D8-C266-4B9A-BA03-54EF6D7FA6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923925"/>
          </a:xfrm>
        </p:spPr>
        <p:txBody>
          <a:bodyPr/>
          <a:lstStyle/>
          <a:p>
            <a:pPr eaLnBrk="1" hangingPunct="1">
              <a:defRPr/>
            </a:pPr>
            <a:r>
              <a:rPr lang="fr-FR" altLang="fr-FR"/>
              <a:t>Du décimal en binaire</a:t>
            </a:r>
          </a:p>
        </p:txBody>
      </p:sp>
      <p:sp>
        <p:nvSpPr>
          <p:cNvPr id="136259" name="Rectangle 67">
            <a:extLst>
              <a:ext uri="{FF2B5EF4-FFF2-40B4-BE49-F238E27FC236}">
                <a16:creationId xmlns:a16="http://schemas.microsoft.com/office/drawing/2014/main" id="{5BB9A22D-1ED5-40CB-86E8-927920AB55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49" y="1052513"/>
            <a:ext cx="410400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fr-FR" altLang="fr-FR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Convertir 214 en binaire</a:t>
            </a:r>
          </a:p>
        </p:txBody>
      </p:sp>
      <p:graphicFrame>
        <p:nvGraphicFramePr>
          <p:cNvPr id="136309" name="Group 117">
            <a:extLst>
              <a:ext uri="{FF2B5EF4-FFF2-40B4-BE49-F238E27FC236}">
                <a16:creationId xmlns:a16="http://schemas.microsoft.com/office/drawing/2014/main" id="{EB9F18DA-E98C-47AE-BF5B-BD9CE6D47D3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203575" y="2047875"/>
          <a:ext cx="5832475" cy="518048"/>
        </p:xfrm>
        <a:graphic>
          <a:graphicData uri="http://schemas.openxmlformats.org/drawingml/2006/table">
            <a:tbl>
              <a:tblPr/>
              <a:tblGrid>
                <a:gridCol w="728663">
                  <a:extLst>
                    <a:ext uri="{9D8B030D-6E8A-4147-A177-3AD203B41FA5}">
                      <a16:colId xmlns:a16="http://schemas.microsoft.com/office/drawing/2014/main" val="4015013867"/>
                    </a:ext>
                  </a:extLst>
                </a:gridCol>
                <a:gridCol w="728662">
                  <a:extLst>
                    <a:ext uri="{9D8B030D-6E8A-4147-A177-3AD203B41FA5}">
                      <a16:colId xmlns:a16="http://schemas.microsoft.com/office/drawing/2014/main" val="4234917618"/>
                    </a:ext>
                  </a:extLst>
                </a:gridCol>
                <a:gridCol w="730250">
                  <a:extLst>
                    <a:ext uri="{9D8B030D-6E8A-4147-A177-3AD203B41FA5}">
                      <a16:colId xmlns:a16="http://schemas.microsoft.com/office/drawing/2014/main" val="3160197559"/>
                    </a:ext>
                  </a:extLst>
                </a:gridCol>
                <a:gridCol w="727075">
                  <a:extLst>
                    <a:ext uri="{9D8B030D-6E8A-4147-A177-3AD203B41FA5}">
                      <a16:colId xmlns:a16="http://schemas.microsoft.com/office/drawing/2014/main" val="1579568590"/>
                    </a:ext>
                  </a:extLst>
                </a:gridCol>
                <a:gridCol w="731838">
                  <a:extLst>
                    <a:ext uri="{9D8B030D-6E8A-4147-A177-3AD203B41FA5}">
                      <a16:colId xmlns:a16="http://schemas.microsoft.com/office/drawing/2014/main" val="1956216031"/>
                    </a:ext>
                  </a:extLst>
                </a:gridCol>
                <a:gridCol w="728662">
                  <a:extLst>
                    <a:ext uri="{9D8B030D-6E8A-4147-A177-3AD203B41FA5}">
                      <a16:colId xmlns:a16="http://schemas.microsoft.com/office/drawing/2014/main" val="2604673628"/>
                    </a:ext>
                  </a:extLst>
                </a:gridCol>
                <a:gridCol w="728663">
                  <a:extLst>
                    <a:ext uri="{9D8B030D-6E8A-4147-A177-3AD203B41FA5}">
                      <a16:colId xmlns:a16="http://schemas.microsoft.com/office/drawing/2014/main" val="1857245471"/>
                    </a:ext>
                  </a:extLst>
                </a:gridCol>
                <a:gridCol w="728662">
                  <a:extLst>
                    <a:ext uri="{9D8B030D-6E8A-4147-A177-3AD203B41FA5}">
                      <a16:colId xmlns:a16="http://schemas.microsoft.com/office/drawing/2014/main" val="3327028206"/>
                    </a:ext>
                  </a:extLst>
                </a:gridCol>
              </a:tblGrid>
              <a:tr h="517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T="45664" marB="456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T="45664" marB="456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T="45664" marB="456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T="45664" marB="456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T="45664" marB="456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T="45664" marB="456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T="45664" marB="456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T="45664" marB="456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3123184"/>
                  </a:ext>
                </a:extLst>
              </a:tr>
            </a:tbl>
          </a:graphicData>
        </a:graphic>
      </p:graphicFrame>
      <p:grpSp>
        <p:nvGrpSpPr>
          <p:cNvPr id="136317" name="Group 125">
            <a:extLst>
              <a:ext uri="{FF2B5EF4-FFF2-40B4-BE49-F238E27FC236}">
                <a16:creationId xmlns:a16="http://schemas.microsoft.com/office/drawing/2014/main" id="{A803CB1B-D7AD-4C4B-BC40-6FD0468F5338}"/>
              </a:ext>
            </a:extLst>
          </p:cNvPr>
          <p:cNvGrpSpPr>
            <a:grpSpLocks/>
          </p:cNvGrpSpPr>
          <p:nvPr/>
        </p:nvGrpSpPr>
        <p:grpSpPr bwMode="auto">
          <a:xfrm>
            <a:off x="1584325" y="1628775"/>
            <a:ext cx="719138" cy="1476375"/>
            <a:chOff x="998" y="1366"/>
            <a:chExt cx="453" cy="930"/>
          </a:xfrm>
        </p:grpSpPr>
        <p:sp>
          <p:nvSpPr>
            <p:cNvPr id="31817" name="Line 119">
              <a:extLst>
                <a:ext uri="{FF2B5EF4-FFF2-40B4-BE49-F238E27FC236}">
                  <a16:creationId xmlns:a16="http://schemas.microsoft.com/office/drawing/2014/main" id="{EEBFABED-A631-498E-B045-BCE73C64DC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8" y="1366"/>
              <a:ext cx="0" cy="9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1818" name="Line 120">
              <a:extLst>
                <a:ext uri="{FF2B5EF4-FFF2-40B4-BE49-F238E27FC236}">
                  <a16:creationId xmlns:a16="http://schemas.microsoft.com/office/drawing/2014/main" id="{47BCC2B6-EE32-47D1-BD8D-723479E82B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8" y="1661"/>
              <a:ext cx="4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1819" name="Rectangle 121">
              <a:extLst>
                <a:ext uri="{FF2B5EF4-FFF2-40B4-BE49-F238E27FC236}">
                  <a16:creationId xmlns:a16="http://schemas.microsoft.com/office/drawing/2014/main" id="{24B9A871-6045-4409-8A3F-A1161E5BB3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4" y="1412"/>
              <a:ext cx="385" cy="2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fr-FR" altLang="fr-FR"/>
                <a:t>2</a:t>
              </a:r>
            </a:p>
          </p:txBody>
        </p:sp>
      </p:grpSp>
      <p:sp>
        <p:nvSpPr>
          <p:cNvPr id="136314" name="Rectangle 122">
            <a:extLst>
              <a:ext uri="{FF2B5EF4-FFF2-40B4-BE49-F238E27FC236}">
                <a16:creationId xmlns:a16="http://schemas.microsoft.com/office/drawing/2014/main" id="{63960D79-6A9B-46D6-ACAD-972BE94AE1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600" y="1628775"/>
            <a:ext cx="68421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fr-FR" altLang="fr-FR"/>
              <a:t>214</a:t>
            </a:r>
          </a:p>
        </p:txBody>
      </p:sp>
      <p:sp>
        <p:nvSpPr>
          <p:cNvPr id="136315" name="Rectangle 123">
            <a:extLst>
              <a:ext uri="{FF2B5EF4-FFF2-40B4-BE49-F238E27FC236}">
                <a16:creationId xmlns:a16="http://schemas.microsoft.com/office/drawing/2014/main" id="{A812F986-D37E-420E-BF76-01272E9183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8063" y="2673350"/>
            <a:ext cx="541337" cy="396875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fr-FR" altLang="fr-FR"/>
              <a:t>0</a:t>
            </a:r>
          </a:p>
        </p:txBody>
      </p:sp>
      <p:sp>
        <p:nvSpPr>
          <p:cNvPr id="136316" name="Rectangle 124">
            <a:extLst>
              <a:ext uri="{FF2B5EF4-FFF2-40B4-BE49-F238E27FC236}">
                <a16:creationId xmlns:a16="http://schemas.microsoft.com/office/drawing/2014/main" id="{597AEA56-BE94-4F74-832D-CB4D3A190F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0" y="2133600"/>
            <a:ext cx="611188" cy="4683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fr-FR" altLang="fr-FR"/>
              <a:t>107</a:t>
            </a:r>
          </a:p>
        </p:txBody>
      </p:sp>
      <p:grpSp>
        <p:nvGrpSpPr>
          <p:cNvPr id="136322" name="Group 130">
            <a:extLst>
              <a:ext uri="{FF2B5EF4-FFF2-40B4-BE49-F238E27FC236}">
                <a16:creationId xmlns:a16="http://schemas.microsoft.com/office/drawing/2014/main" id="{E59CB495-4FB5-46A6-8E7B-598D99DE79F6}"/>
              </a:ext>
            </a:extLst>
          </p:cNvPr>
          <p:cNvGrpSpPr>
            <a:grpSpLocks/>
          </p:cNvGrpSpPr>
          <p:nvPr/>
        </p:nvGrpSpPr>
        <p:grpSpPr bwMode="auto">
          <a:xfrm>
            <a:off x="2339975" y="2097088"/>
            <a:ext cx="719138" cy="1476375"/>
            <a:chOff x="998" y="1366"/>
            <a:chExt cx="453" cy="930"/>
          </a:xfrm>
        </p:grpSpPr>
        <p:sp>
          <p:nvSpPr>
            <p:cNvPr id="31814" name="Line 131">
              <a:extLst>
                <a:ext uri="{FF2B5EF4-FFF2-40B4-BE49-F238E27FC236}">
                  <a16:creationId xmlns:a16="http://schemas.microsoft.com/office/drawing/2014/main" id="{FFAA1635-81EA-474A-BBC6-6734B682CF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8" y="1366"/>
              <a:ext cx="0" cy="9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1815" name="Line 132">
              <a:extLst>
                <a:ext uri="{FF2B5EF4-FFF2-40B4-BE49-F238E27FC236}">
                  <a16:creationId xmlns:a16="http://schemas.microsoft.com/office/drawing/2014/main" id="{38B02AD9-07E6-4E8B-B0DC-94DFE1562C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8" y="1661"/>
              <a:ext cx="4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1816" name="Rectangle 133">
              <a:extLst>
                <a:ext uri="{FF2B5EF4-FFF2-40B4-BE49-F238E27FC236}">
                  <a16:creationId xmlns:a16="http://schemas.microsoft.com/office/drawing/2014/main" id="{5DEAFDFE-EFE3-451E-BE90-8E93DBAEC6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4" y="1412"/>
              <a:ext cx="385" cy="2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fr-FR" altLang="fr-FR"/>
                <a:t>2</a:t>
              </a:r>
            </a:p>
          </p:txBody>
        </p:sp>
      </p:grpSp>
      <p:sp>
        <p:nvSpPr>
          <p:cNvPr id="136326" name="Rectangle 134">
            <a:extLst>
              <a:ext uri="{FF2B5EF4-FFF2-40B4-BE49-F238E27FC236}">
                <a16:creationId xmlns:a16="http://schemas.microsoft.com/office/drawing/2014/main" id="{F9DED111-6B39-4D7D-9A9C-8E52794227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1413" y="2636838"/>
            <a:ext cx="611187" cy="4683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fr-FR" altLang="fr-FR"/>
              <a:t>53</a:t>
            </a:r>
          </a:p>
        </p:txBody>
      </p:sp>
      <p:sp>
        <p:nvSpPr>
          <p:cNvPr id="136327" name="Rectangle 135">
            <a:extLst>
              <a:ext uri="{FF2B5EF4-FFF2-40B4-BE49-F238E27FC236}">
                <a16:creationId xmlns:a16="http://schemas.microsoft.com/office/drawing/2014/main" id="{5C0E9F71-F263-41A3-8B8D-C048A8B3F5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713" y="3141663"/>
            <a:ext cx="541337" cy="396875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fr-FR" altLang="fr-FR"/>
              <a:t>1</a:t>
            </a:r>
          </a:p>
        </p:txBody>
      </p:sp>
      <p:grpSp>
        <p:nvGrpSpPr>
          <p:cNvPr id="136328" name="Group 136">
            <a:extLst>
              <a:ext uri="{FF2B5EF4-FFF2-40B4-BE49-F238E27FC236}">
                <a16:creationId xmlns:a16="http://schemas.microsoft.com/office/drawing/2014/main" id="{147B954B-3C85-44E6-95BE-69620B5E8837}"/>
              </a:ext>
            </a:extLst>
          </p:cNvPr>
          <p:cNvGrpSpPr>
            <a:grpSpLocks/>
          </p:cNvGrpSpPr>
          <p:nvPr/>
        </p:nvGrpSpPr>
        <p:grpSpPr bwMode="auto">
          <a:xfrm>
            <a:off x="3095625" y="2636838"/>
            <a:ext cx="719138" cy="1476375"/>
            <a:chOff x="998" y="1366"/>
            <a:chExt cx="453" cy="930"/>
          </a:xfrm>
        </p:grpSpPr>
        <p:sp>
          <p:nvSpPr>
            <p:cNvPr id="31811" name="Line 137">
              <a:extLst>
                <a:ext uri="{FF2B5EF4-FFF2-40B4-BE49-F238E27FC236}">
                  <a16:creationId xmlns:a16="http://schemas.microsoft.com/office/drawing/2014/main" id="{31DD879E-6CAD-4DCE-AB7A-68EA865BBA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8" y="1366"/>
              <a:ext cx="0" cy="9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1812" name="Line 138">
              <a:extLst>
                <a:ext uri="{FF2B5EF4-FFF2-40B4-BE49-F238E27FC236}">
                  <a16:creationId xmlns:a16="http://schemas.microsoft.com/office/drawing/2014/main" id="{99616467-3686-4720-B6C1-FF5EB304CA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8" y="1661"/>
              <a:ext cx="4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1813" name="Rectangle 139">
              <a:extLst>
                <a:ext uri="{FF2B5EF4-FFF2-40B4-BE49-F238E27FC236}">
                  <a16:creationId xmlns:a16="http://schemas.microsoft.com/office/drawing/2014/main" id="{A3A692C8-42FF-43B9-9E1A-7C695036A4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4" y="1412"/>
              <a:ext cx="385" cy="2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fr-FR" altLang="fr-FR"/>
                <a:t>2</a:t>
              </a:r>
            </a:p>
          </p:txBody>
        </p:sp>
      </p:grpSp>
      <p:sp>
        <p:nvSpPr>
          <p:cNvPr id="136332" name="Rectangle 140">
            <a:extLst>
              <a:ext uri="{FF2B5EF4-FFF2-40B4-BE49-F238E27FC236}">
                <a16:creationId xmlns:a16="http://schemas.microsoft.com/office/drawing/2014/main" id="{5B07B0B7-0A54-4F4A-A8D7-46792EBCD9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3176588"/>
            <a:ext cx="611187" cy="4683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fr-FR" altLang="fr-FR"/>
              <a:t>26</a:t>
            </a:r>
          </a:p>
        </p:txBody>
      </p:sp>
      <p:sp>
        <p:nvSpPr>
          <p:cNvPr id="136333" name="Rectangle 141">
            <a:extLst>
              <a:ext uri="{FF2B5EF4-FFF2-40B4-BE49-F238E27FC236}">
                <a16:creationId xmlns:a16="http://schemas.microsoft.com/office/drawing/2014/main" id="{6BD4F252-2571-4D3A-8BD9-21B844E152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9363" y="3716338"/>
            <a:ext cx="541337" cy="396875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fr-FR" altLang="fr-FR"/>
              <a:t>1</a:t>
            </a:r>
          </a:p>
        </p:txBody>
      </p:sp>
      <p:grpSp>
        <p:nvGrpSpPr>
          <p:cNvPr id="136339" name="Group 147">
            <a:extLst>
              <a:ext uri="{FF2B5EF4-FFF2-40B4-BE49-F238E27FC236}">
                <a16:creationId xmlns:a16="http://schemas.microsoft.com/office/drawing/2014/main" id="{95E7142C-6323-4BE8-B6ED-DAE3FC4D1D7B}"/>
              </a:ext>
            </a:extLst>
          </p:cNvPr>
          <p:cNvGrpSpPr>
            <a:grpSpLocks/>
          </p:cNvGrpSpPr>
          <p:nvPr/>
        </p:nvGrpSpPr>
        <p:grpSpPr bwMode="auto">
          <a:xfrm>
            <a:off x="3851275" y="3105150"/>
            <a:ext cx="719138" cy="1476375"/>
            <a:chOff x="998" y="1366"/>
            <a:chExt cx="453" cy="930"/>
          </a:xfrm>
        </p:grpSpPr>
        <p:sp>
          <p:nvSpPr>
            <p:cNvPr id="31808" name="Line 148">
              <a:extLst>
                <a:ext uri="{FF2B5EF4-FFF2-40B4-BE49-F238E27FC236}">
                  <a16:creationId xmlns:a16="http://schemas.microsoft.com/office/drawing/2014/main" id="{D80948A6-C5FB-4139-B989-52BDC1129C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8" y="1366"/>
              <a:ext cx="0" cy="9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1809" name="Line 149">
              <a:extLst>
                <a:ext uri="{FF2B5EF4-FFF2-40B4-BE49-F238E27FC236}">
                  <a16:creationId xmlns:a16="http://schemas.microsoft.com/office/drawing/2014/main" id="{957D7CB1-1F65-4DC6-B355-22BE76A597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8" y="1661"/>
              <a:ext cx="4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1810" name="Rectangle 150">
              <a:extLst>
                <a:ext uri="{FF2B5EF4-FFF2-40B4-BE49-F238E27FC236}">
                  <a16:creationId xmlns:a16="http://schemas.microsoft.com/office/drawing/2014/main" id="{6443E230-9665-467A-8C81-F836FA72FA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4" y="1412"/>
              <a:ext cx="385" cy="2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fr-FR" altLang="fr-FR"/>
                <a:t>2</a:t>
              </a:r>
            </a:p>
          </p:txBody>
        </p:sp>
      </p:grpSp>
      <p:sp>
        <p:nvSpPr>
          <p:cNvPr id="136343" name="Rectangle 151">
            <a:extLst>
              <a:ext uri="{FF2B5EF4-FFF2-40B4-BE49-F238E27FC236}">
                <a16:creationId xmlns:a16="http://schemas.microsoft.com/office/drawing/2014/main" id="{C9A84896-B9F4-4B83-8427-BE51EF8D0A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7788" y="3608388"/>
            <a:ext cx="611187" cy="4683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fr-FR" altLang="fr-FR"/>
              <a:t>13</a:t>
            </a:r>
          </a:p>
        </p:txBody>
      </p:sp>
      <p:sp>
        <p:nvSpPr>
          <p:cNvPr id="136344" name="Rectangle 152">
            <a:extLst>
              <a:ext uri="{FF2B5EF4-FFF2-40B4-BE49-F238E27FC236}">
                <a16:creationId xmlns:a16="http://schemas.microsoft.com/office/drawing/2014/main" id="{5740582C-3780-4BD4-BDC9-51AE3FC51B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4184650"/>
            <a:ext cx="541338" cy="396875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fr-FR" altLang="fr-FR"/>
              <a:t>0</a:t>
            </a:r>
          </a:p>
        </p:txBody>
      </p:sp>
      <p:grpSp>
        <p:nvGrpSpPr>
          <p:cNvPr id="136345" name="Group 153">
            <a:extLst>
              <a:ext uri="{FF2B5EF4-FFF2-40B4-BE49-F238E27FC236}">
                <a16:creationId xmlns:a16="http://schemas.microsoft.com/office/drawing/2014/main" id="{274A3DE4-D16D-4AF5-8609-F1442FE98DC2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3573463"/>
            <a:ext cx="719138" cy="1476375"/>
            <a:chOff x="998" y="1366"/>
            <a:chExt cx="453" cy="930"/>
          </a:xfrm>
        </p:grpSpPr>
        <p:sp>
          <p:nvSpPr>
            <p:cNvPr id="31805" name="Line 154">
              <a:extLst>
                <a:ext uri="{FF2B5EF4-FFF2-40B4-BE49-F238E27FC236}">
                  <a16:creationId xmlns:a16="http://schemas.microsoft.com/office/drawing/2014/main" id="{7FA3325C-0B43-43C9-952A-C10EF9D0AD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8" y="1366"/>
              <a:ext cx="0" cy="9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1806" name="Line 155">
              <a:extLst>
                <a:ext uri="{FF2B5EF4-FFF2-40B4-BE49-F238E27FC236}">
                  <a16:creationId xmlns:a16="http://schemas.microsoft.com/office/drawing/2014/main" id="{166DF321-54D1-4995-95E0-D53540534D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8" y="1661"/>
              <a:ext cx="4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1807" name="Rectangle 156">
              <a:extLst>
                <a:ext uri="{FF2B5EF4-FFF2-40B4-BE49-F238E27FC236}">
                  <a16:creationId xmlns:a16="http://schemas.microsoft.com/office/drawing/2014/main" id="{C909DE6A-1942-4D1B-8F4D-E44E5FCA7C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4" y="1412"/>
              <a:ext cx="385" cy="2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fr-FR" altLang="fr-FR"/>
                <a:t>2</a:t>
              </a:r>
            </a:p>
          </p:txBody>
        </p:sp>
      </p:grpSp>
      <p:sp>
        <p:nvSpPr>
          <p:cNvPr id="136349" name="Rectangle 157">
            <a:extLst>
              <a:ext uri="{FF2B5EF4-FFF2-40B4-BE49-F238E27FC236}">
                <a16:creationId xmlns:a16="http://schemas.microsoft.com/office/drawing/2014/main" id="{40D718B4-459A-48B0-859E-14F41EBE41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8513" y="4076700"/>
            <a:ext cx="611187" cy="4683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fr-FR" altLang="fr-FR"/>
              <a:t>6</a:t>
            </a:r>
          </a:p>
        </p:txBody>
      </p:sp>
      <p:sp>
        <p:nvSpPr>
          <p:cNvPr id="136350" name="Rectangle 158">
            <a:extLst>
              <a:ext uri="{FF2B5EF4-FFF2-40B4-BE49-F238E27FC236}">
                <a16:creationId xmlns:a16="http://schemas.microsoft.com/office/drawing/2014/main" id="{7A37DB14-0FD4-4698-BE80-6D3BBEFDC2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8" y="4616450"/>
            <a:ext cx="541337" cy="396875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fr-FR" altLang="fr-FR"/>
              <a:t>1</a:t>
            </a:r>
          </a:p>
        </p:txBody>
      </p:sp>
      <p:grpSp>
        <p:nvGrpSpPr>
          <p:cNvPr id="136352" name="Group 160">
            <a:extLst>
              <a:ext uri="{FF2B5EF4-FFF2-40B4-BE49-F238E27FC236}">
                <a16:creationId xmlns:a16="http://schemas.microsoft.com/office/drawing/2014/main" id="{816BA223-D16E-4FCC-A352-1551E6C76088}"/>
              </a:ext>
            </a:extLst>
          </p:cNvPr>
          <p:cNvGrpSpPr>
            <a:grpSpLocks/>
          </p:cNvGrpSpPr>
          <p:nvPr/>
        </p:nvGrpSpPr>
        <p:grpSpPr bwMode="auto">
          <a:xfrm>
            <a:off x="5327650" y="4076700"/>
            <a:ext cx="719138" cy="1476375"/>
            <a:chOff x="998" y="1366"/>
            <a:chExt cx="453" cy="930"/>
          </a:xfrm>
        </p:grpSpPr>
        <p:sp>
          <p:nvSpPr>
            <p:cNvPr id="31802" name="Line 161">
              <a:extLst>
                <a:ext uri="{FF2B5EF4-FFF2-40B4-BE49-F238E27FC236}">
                  <a16:creationId xmlns:a16="http://schemas.microsoft.com/office/drawing/2014/main" id="{759076F9-7AB1-4E67-9644-558FD98ADE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8" y="1366"/>
              <a:ext cx="0" cy="9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1803" name="Line 162">
              <a:extLst>
                <a:ext uri="{FF2B5EF4-FFF2-40B4-BE49-F238E27FC236}">
                  <a16:creationId xmlns:a16="http://schemas.microsoft.com/office/drawing/2014/main" id="{5A81F572-53A1-4BAD-9BA0-E40C0A0AAE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8" y="1661"/>
              <a:ext cx="4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1804" name="Rectangle 163">
              <a:extLst>
                <a:ext uri="{FF2B5EF4-FFF2-40B4-BE49-F238E27FC236}">
                  <a16:creationId xmlns:a16="http://schemas.microsoft.com/office/drawing/2014/main" id="{D00925B1-DC90-47B7-A601-29B7D8E352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4" y="1412"/>
              <a:ext cx="385" cy="2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fr-FR" altLang="fr-FR"/>
                <a:t>2</a:t>
              </a:r>
            </a:p>
          </p:txBody>
        </p:sp>
      </p:grpSp>
      <p:sp>
        <p:nvSpPr>
          <p:cNvPr id="136356" name="Rectangle 164">
            <a:extLst>
              <a:ext uri="{FF2B5EF4-FFF2-40B4-BE49-F238E27FC236}">
                <a16:creationId xmlns:a16="http://schemas.microsoft.com/office/drawing/2014/main" id="{938A8E64-19BF-453A-BC1A-F49DA7FD6A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4163" y="4581525"/>
            <a:ext cx="611187" cy="4683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fr-FR" altLang="fr-FR"/>
              <a:t>3</a:t>
            </a:r>
          </a:p>
        </p:txBody>
      </p:sp>
      <p:sp>
        <p:nvSpPr>
          <p:cNvPr id="136357" name="Rectangle 165">
            <a:extLst>
              <a:ext uri="{FF2B5EF4-FFF2-40B4-BE49-F238E27FC236}">
                <a16:creationId xmlns:a16="http://schemas.microsoft.com/office/drawing/2014/main" id="{1DE29315-1EB5-45E0-9F94-F15A001A73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1388" y="5157788"/>
            <a:ext cx="541337" cy="396875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fr-FR" altLang="fr-FR"/>
              <a:t>0</a:t>
            </a:r>
          </a:p>
        </p:txBody>
      </p:sp>
      <p:grpSp>
        <p:nvGrpSpPr>
          <p:cNvPr id="136358" name="Group 166">
            <a:extLst>
              <a:ext uri="{FF2B5EF4-FFF2-40B4-BE49-F238E27FC236}">
                <a16:creationId xmlns:a16="http://schemas.microsoft.com/office/drawing/2014/main" id="{4354C82C-096A-41FE-A79D-EC61E0563819}"/>
              </a:ext>
            </a:extLst>
          </p:cNvPr>
          <p:cNvGrpSpPr>
            <a:grpSpLocks/>
          </p:cNvGrpSpPr>
          <p:nvPr/>
        </p:nvGrpSpPr>
        <p:grpSpPr bwMode="auto">
          <a:xfrm>
            <a:off x="6119813" y="4508500"/>
            <a:ext cx="719137" cy="1476375"/>
            <a:chOff x="998" y="1366"/>
            <a:chExt cx="453" cy="930"/>
          </a:xfrm>
        </p:grpSpPr>
        <p:sp>
          <p:nvSpPr>
            <p:cNvPr id="31799" name="Line 167">
              <a:extLst>
                <a:ext uri="{FF2B5EF4-FFF2-40B4-BE49-F238E27FC236}">
                  <a16:creationId xmlns:a16="http://schemas.microsoft.com/office/drawing/2014/main" id="{FC74F316-BDE5-4045-BA34-A96D46122A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8" y="1366"/>
              <a:ext cx="0" cy="9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1800" name="Line 168">
              <a:extLst>
                <a:ext uri="{FF2B5EF4-FFF2-40B4-BE49-F238E27FC236}">
                  <a16:creationId xmlns:a16="http://schemas.microsoft.com/office/drawing/2014/main" id="{FB1ACBF5-87D9-4355-A927-EE93826CAB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8" y="1661"/>
              <a:ext cx="4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1801" name="Rectangle 169">
              <a:extLst>
                <a:ext uri="{FF2B5EF4-FFF2-40B4-BE49-F238E27FC236}">
                  <a16:creationId xmlns:a16="http://schemas.microsoft.com/office/drawing/2014/main" id="{6BF05BCA-07E8-48A7-8974-3139029531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4" y="1412"/>
              <a:ext cx="385" cy="2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fr-FR" altLang="fr-FR"/>
                <a:t>2</a:t>
              </a:r>
            </a:p>
          </p:txBody>
        </p:sp>
      </p:grpSp>
      <p:sp>
        <p:nvSpPr>
          <p:cNvPr id="136362" name="Rectangle 170">
            <a:extLst>
              <a:ext uri="{FF2B5EF4-FFF2-40B4-BE49-F238E27FC236}">
                <a16:creationId xmlns:a16="http://schemas.microsoft.com/office/drawing/2014/main" id="{34FF5C78-9661-43C5-AEB1-AA652DE22C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6325" y="5013325"/>
            <a:ext cx="611188" cy="4683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fr-FR" altLang="fr-FR"/>
              <a:t>1</a:t>
            </a:r>
          </a:p>
        </p:txBody>
      </p:sp>
      <p:sp>
        <p:nvSpPr>
          <p:cNvPr id="136363" name="Rectangle 171">
            <a:extLst>
              <a:ext uri="{FF2B5EF4-FFF2-40B4-BE49-F238E27FC236}">
                <a16:creationId xmlns:a16="http://schemas.microsoft.com/office/drawing/2014/main" id="{75992727-C9E6-4AB8-A08B-07E275C61A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8625" y="5589588"/>
            <a:ext cx="541338" cy="396875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fr-FR" altLang="fr-FR"/>
              <a:t>1</a:t>
            </a:r>
          </a:p>
        </p:txBody>
      </p:sp>
      <p:grpSp>
        <p:nvGrpSpPr>
          <p:cNvPr id="136364" name="Group 172">
            <a:extLst>
              <a:ext uri="{FF2B5EF4-FFF2-40B4-BE49-F238E27FC236}">
                <a16:creationId xmlns:a16="http://schemas.microsoft.com/office/drawing/2014/main" id="{6ECB2382-0A52-4B81-BBA9-8FE5558CB7DF}"/>
              </a:ext>
            </a:extLst>
          </p:cNvPr>
          <p:cNvGrpSpPr>
            <a:grpSpLocks/>
          </p:cNvGrpSpPr>
          <p:nvPr/>
        </p:nvGrpSpPr>
        <p:grpSpPr bwMode="auto">
          <a:xfrm>
            <a:off x="6840538" y="5013325"/>
            <a:ext cx="719137" cy="1476375"/>
            <a:chOff x="998" y="1366"/>
            <a:chExt cx="453" cy="930"/>
          </a:xfrm>
        </p:grpSpPr>
        <p:sp>
          <p:nvSpPr>
            <p:cNvPr id="31796" name="Line 173">
              <a:extLst>
                <a:ext uri="{FF2B5EF4-FFF2-40B4-BE49-F238E27FC236}">
                  <a16:creationId xmlns:a16="http://schemas.microsoft.com/office/drawing/2014/main" id="{466D0E7E-A4DE-484B-AF6B-D872CD0E03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8" y="1366"/>
              <a:ext cx="0" cy="9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1797" name="Line 174">
              <a:extLst>
                <a:ext uri="{FF2B5EF4-FFF2-40B4-BE49-F238E27FC236}">
                  <a16:creationId xmlns:a16="http://schemas.microsoft.com/office/drawing/2014/main" id="{392BE44C-52A3-4C6F-AFF2-0796FA86F0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8" y="1661"/>
              <a:ext cx="4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1798" name="Rectangle 175">
              <a:extLst>
                <a:ext uri="{FF2B5EF4-FFF2-40B4-BE49-F238E27FC236}">
                  <a16:creationId xmlns:a16="http://schemas.microsoft.com/office/drawing/2014/main" id="{E8FD0B01-B023-4B5B-BD3B-54CEC0643C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4" y="1412"/>
              <a:ext cx="385" cy="2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fr-FR" altLang="fr-FR"/>
                <a:t>2</a:t>
              </a:r>
            </a:p>
          </p:txBody>
        </p:sp>
      </p:grpSp>
      <p:sp>
        <p:nvSpPr>
          <p:cNvPr id="136368" name="Rectangle 176">
            <a:extLst>
              <a:ext uri="{FF2B5EF4-FFF2-40B4-BE49-F238E27FC236}">
                <a16:creationId xmlns:a16="http://schemas.microsoft.com/office/drawing/2014/main" id="{BDA981C3-349A-4334-A5E3-0A2B332648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7050" y="5553075"/>
            <a:ext cx="611188" cy="4683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fr-FR" altLang="fr-FR"/>
              <a:t>0</a:t>
            </a:r>
          </a:p>
        </p:txBody>
      </p:sp>
      <p:sp>
        <p:nvSpPr>
          <p:cNvPr id="136369" name="Rectangle 177">
            <a:extLst>
              <a:ext uri="{FF2B5EF4-FFF2-40B4-BE49-F238E27FC236}">
                <a16:creationId xmlns:a16="http://schemas.microsoft.com/office/drawing/2014/main" id="{A03ED860-C81E-4D2C-9ABB-DA05998CA6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7763" y="6092825"/>
            <a:ext cx="541337" cy="396875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fr-FR" altLang="fr-FR"/>
              <a:t>1</a:t>
            </a:r>
          </a:p>
        </p:txBody>
      </p:sp>
      <p:sp>
        <p:nvSpPr>
          <p:cNvPr id="136370" name="Line 178">
            <a:extLst>
              <a:ext uri="{FF2B5EF4-FFF2-40B4-BE49-F238E27FC236}">
                <a16:creationId xmlns:a16="http://schemas.microsoft.com/office/drawing/2014/main" id="{D618807B-0FFE-49BB-8BA3-00031B43E1E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84213" y="3081338"/>
            <a:ext cx="5472112" cy="3624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36371" name="Text Box 179">
            <a:extLst>
              <a:ext uri="{FF2B5EF4-FFF2-40B4-BE49-F238E27FC236}">
                <a16:creationId xmlns:a16="http://schemas.microsoft.com/office/drawing/2014/main" id="{82F147AD-52B5-4FE8-9EBE-D82EE98494F3}"/>
              </a:ext>
            </a:extLst>
          </p:cNvPr>
          <p:cNvSpPr txBox="1">
            <a:spLocks noChangeArrowheads="1"/>
          </p:cNvSpPr>
          <p:nvPr/>
        </p:nvSpPr>
        <p:spPr bwMode="auto">
          <a:xfrm rot="2043463">
            <a:off x="-5444" y="4464834"/>
            <a:ext cx="5640134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fr-FR" altLang="fr-FR" sz="2800" dirty="0"/>
              <a:t>Sens de lecture des restes</a:t>
            </a:r>
          </a:p>
          <a:p>
            <a:pPr algn="ctr" eaLnBrk="1" hangingPunct="1"/>
            <a:r>
              <a:rPr lang="fr-FR" altLang="fr-FR" sz="2800" dirty="0"/>
              <a:t>afin d’obtenir le résultat en binaire</a:t>
            </a:r>
          </a:p>
        </p:txBody>
      </p:sp>
      <p:sp>
        <p:nvSpPr>
          <p:cNvPr id="57" name="Text Box 17">
            <a:extLst>
              <a:ext uri="{FF2B5EF4-FFF2-40B4-BE49-F238E27FC236}">
                <a16:creationId xmlns:a16="http://schemas.microsoft.com/office/drawing/2014/main" id="{37B2C84C-BBC1-49AA-BA9C-1FBE0AEC06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5011" y="1118158"/>
            <a:ext cx="450178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fr-FR" altLang="fr-FR" sz="2400" b="1" dirty="0">
                <a:solidFill>
                  <a:schemeClr val="folHlink"/>
                </a:solidFill>
              </a:rPr>
              <a:t>Divisions successives par 2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57A99D5F-07DF-491F-AB2F-E3F8B846231F}"/>
              </a:ext>
            </a:extLst>
          </p:cNvPr>
          <p:cNvSpPr txBox="1"/>
          <p:nvPr/>
        </p:nvSpPr>
        <p:spPr>
          <a:xfrm>
            <a:off x="2164326" y="2173785"/>
            <a:ext cx="2371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000000"/>
                </a:solidFill>
              </a:rPr>
              <a:t>107 est le quotient</a:t>
            </a:r>
          </a:p>
        </p:txBody>
      </p:sp>
      <p:sp>
        <p:nvSpPr>
          <p:cNvPr id="59" name="ZoneTexte 58">
            <a:extLst>
              <a:ext uri="{FF2B5EF4-FFF2-40B4-BE49-F238E27FC236}">
                <a16:creationId xmlns:a16="http://schemas.microsoft.com/office/drawing/2014/main" id="{99ADC57B-A7AF-4608-8A20-0CC6648E4821}"/>
              </a:ext>
            </a:extLst>
          </p:cNvPr>
          <p:cNvSpPr txBox="1"/>
          <p:nvPr/>
        </p:nvSpPr>
        <p:spPr>
          <a:xfrm>
            <a:off x="-58498" y="2364619"/>
            <a:ext cx="1683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000000"/>
                </a:solidFill>
              </a:rPr>
              <a:t>0 est le reste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54DDB990-44B0-4AE2-A7D0-B85E5325C42A}"/>
              </a:ext>
            </a:extLst>
          </p:cNvPr>
          <p:cNvSpPr txBox="1"/>
          <p:nvPr/>
        </p:nvSpPr>
        <p:spPr>
          <a:xfrm>
            <a:off x="20817" y="6118129"/>
            <a:ext cx="42631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000000"/>
                </a:solidFill>
              </a:rPr>
              <a:t>On fait des divisions successives jusqu’à obtenir un quotient nul</a:t>
            </a:r>
          </a:p>
        </p:txBody>
      </p:sp>
      <p:sp>
        <p:nvSpPr>
          <p:cNvPr id="61" name="ZoneTexte 60">
            <a:extLst>
              <a:ext uri="{FF2B5EF4-FFF2-40B4-BE49-F238E27FC236}">
                <a16:creationId xmlns:a16="http://schemas.microsoft.com/office/drawing/2014/main" id="{FB07E017-9464-4235-8499-7CEBE64B22A4}"/>
              </a:ext>
            </a:extLst>
          </p:cNvPr>
          <p:cNvSpPr txBox="1"/>
          <p:nvPr/>
        </p:nvSpPr>
        <p:spPr>
          <a:xfrm>
            <a:off x="7559675" y="5446713"/>
            <a:ext cx="14689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000000"/>
                </a:solidFill>
              </a:rPr>
              <a:t>Quotient nul </a:t>
            </a:r>
            <a:r>
              <a:rPr lang="fr-FR" b="1" dirty="0">
                <a:solidFill>
                  <a:srgbClr val="000000"/>
                </a:solidFill>
                <a:sym typeface="Wingdings" panose="05000000000000000000" pitchFamily="2" charset="2"/>
              </a:rPr>
              <a:t> on arrête la division</a:t>
            </a:r>
            <a:endParaRPr lang="fr-FR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6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6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6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6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3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36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36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36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36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36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36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136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136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136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136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136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136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136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136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136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136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136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136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136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136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"/>
                            </p:stCondLst>
                            <p:childTnLst>
                              <p:par>
                                <p:cTn id="1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00"/>
                                        <p:tgtEl>
                                          <p:spTgt spid="136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500"/>
                            </p:stCondLst>
                            <p:childTnLst>
                              <p:par>
                                <p:cTn id="1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136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136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1363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136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314" grpId="0" animBg="1"/>
      <p:bldP spid="136315" grpId="0" animBg="1"/>
      <p:bldP spid="136316" grpId="0" animBg="1"/>
      <p:bldP spid="136326" grpId="0" animBg="1"/>
      <p:bldP spid="136327" grpId="0" animBg="1"/>
      <p:bldP spid="136332" grpId="0" animBg="1"/>
      <p:bldP spid="136333" grpId="0" animBg="1"/>
      <p:bldP spid="136343" grpId="0" animBg="1"/>
      <p:bldP spid="136344" grpId="0" animBg="1"/>
      <p:bldP spid="136349" grpId="0" animBg="1"/>
      <p:bldP spid="136350" grpId="0" animBg="1"/>
      <p:bldP spid="136356" grpId="0" animBg="1"/>
      <p:bldP spid="136357" grpId="0" animBg="1"/>
      <p:bldP spid="136362" grpId="0" animBg="1"/>
      <p:bldP spid="136363" grpId="0" animBg="1"/>
      <p:bldP spid="136368" grpId="0" animBg="1"/>
      <p:bldP spid="136369" grpId="0" animBg="1"/>
      <p:bldP spid="136371" grpId="0"/>
      <p:bldP spid="57" grpId="0"/>
      <p:bldP spid="2" grpId="0"/>
      <p:bldP spid="2" grpId="1"/>
      <p:bldP spid="59" grpId="0"/>
      <p:bldP spid="59" grpId="1"/>
      <p:bldP spid="3" grpId="0"/>
      <p:bldP spid="6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>
            <a:extLst>
              <a:ext uri="{FF2B5EF4-FFF2-40B4-BE49-F238E27FC236}">
                <a16:creationId xmlns:a16="http://schemas.microsoft.com/office/drawing/2014/main" id="{9B20325A-1DCC-463A-A1CB-848DB8D3A0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923925"/>
          </a:xfrm>
        </p:spPr>
        <p:txBody>
          <a:bodyPr/>
          <a:lstStyle/>
          <a:p>
            <a:pPr eaLnBrk="1" hangingPunct="1">
              <a:defRPr/>
            </a:pPr>
            <a:r>
              <a:rPr lang="fr-FR" altLang="fr-FR"/>
              <a:t>Du décimal en binaire</a:t>
            </a:r>
          </a:p>
        </p:txBody>
      </p:sp>
      <p:sp>
        <p:nvSpPr>
          <p:cNvPr id="185347" name="Rectangle 3">
            <a:extLst>
              <a:ext uri="{FF2B5EF4-FFF2-40B4-BE49-F238E27FC236}">
                <a16:creationId xmlns:a16="http://schemas.microsoft.com/office/drawing/2014/main" id="{C94F12C0-B924-4FB2-B558-369FD9AC56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1052513"/>
            <a:ext cx="24844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fr-FR" altLang="fr-FR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Convertir 134</a:t>
            </a:r>
          </a:p>
        </p:txBody>
      </p:sp>
      <p:graphicFrame>
        <p:nvGraphicFramePr>
          <p:cNvPr id="185348" name="Group 4">
            <a:extLst>
              <a:ext uri="{FF2B5EF4-FFF2-40B4-BE49-F238E27FC236}">
                <a16:creationId xmlns:a16="http://schemas.microsoft.com/office/drawing/2014/main" id="{237C503C-9103-42E7-A678-D9CE8FA1F8D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203575" y="2047875"/>
          <a:ext cx="5832475" cy="518048"/>
        </p:xfrm>
        <a:graphic>
          <a:graphicData uri="http://schemas.openxmlformats.org/drawingml/2006/table">
            <a:tbl>
              <a:tblPr/>
              <a:tblGrid>
                <a:gridCol w="728663">
                  <a:extLst>
                    <a:ext uri="{9D8B030D-6E8A-4147-A177-3AD203B41FA5}">
                      <a16:colId xmlns:a16="http://schemas.microsoft.com/office/drawing/2014/main" val="2638215955"/>
                    </a:ext>
                  </a:extLst>
                </a:gridCol>
                <a:gridCol w="728662">
                  <a:extLst>
                    <a:ext uri="{9D8B030D-6E8A-4147-A177-3AD203B41FA5}">
                      <a16:colId xmlns:a16="http://schemas.microsoft.com/office/drawing/2014/main" val="2288308051"/>
                    </a:ext>
                  </a:extLst>
                </a:gridCol>
                <a:gridCol w="730250">
                  <a:extLst>
                    <a:ext uri="{9D8B030D-6E8A-4147-A177-3AD203B41FA5}">
                      <a16:colId xmlns:a16="http://schemas.microsoft.com/office/drawing/2014/main" val="2454686018"/>
                    </a:ext>
                  </a:extLst>
                </a:gridCol>
                <a:gridCol w="727075">
                  <a:extLst>
                    <a:ext uri="{9D8B030D-6E8A-4147-A177-3AD203B41FA5}">
                      <a16:colId xmlns:a16="http://schemas.microsoft.com/office/drawing/2014/main" val="2272338771"/>
                    </a:ext>
                  </a:extLst>
                </a:gridCol>
                <a:gridCol w="731838">
                  <a:extLst>
                    <a:ext uri="{9D8B030D-6E8A-4147-A177-3AD203B41FA5}">
                      <a16:colId xmlns:a16="http://schemas.microsoft.com/office/drawing/2014/main" val="3307435137"/>
                    </a:ext>
                  </a:extLst>
                </a:gridCol>
                <a:gridCol w="728662">
                  <a:extLst>
                    <a:ext uri="{9D8B030D-6E8A-4147-A177-3AD203B41FA5}">
                      <a16:colId xmlns:a16="http://schemas.microsoft.com/office/drawing/2014/main" val="3303111840"/>
                    </a:ext>
                  </a:extLst>
                </a:gridCol>
                <a:gridCol w="728663">
                  <a:extLst>
                    <a:ext uri="{9D8B030D-6E8A-4147-A177-3AD203B41FA5}">
                      <a16:colId xmlns:a16="http://schemas.microsoft.com/office/drawing/2014/main" val="1307229957"/>
                    </a:ext>
                  </a:extLst>
                </a:gridCol>
                <a:gridCol w="728662">
                  <a:extLst>
                    <a:ext uri="{9D8B030D-6E8A-4147-A177-3AD203B41FA5}">
                      <a16:colId xmlns:a16="http://schemas.microsoft.com/office/drawing/2014/main" val="3369999649"/>
                    </a:ext>
                  </a:extLst>
                </a:gridCol>
              </a:tblGrid>
              <a:tr h="517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T="45664" marB="456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T="45664" marB="456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T="45664" marB="456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T="45664" marB="456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T="45664" marB="456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T="45664" marB="456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T="45664" marB="456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T="45664" marB="456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0604874"/>
                  </a:ext>
                </a:extLst>
              </a:tr>
            </a:tbl>
          </a:graphicData>
        </a:graphic>
      </p:graphicFrame>
      <p:grpSp>
        <p:nvGrpSpPr>
          <p:cNvPr id="185368" name="Group 24">
            <a:extLst>
              <a:ext uri="{FF2B5EF4-FFF2-40B4-BE49-F238E27FC236}">
                <a16:creationId xmlns:a16="http://schemas.microsoft.com/office/drawing/2014/main" id="{4225F42F-CB92-4766-8580-A876BBB0BFC4}"/>
              </a:ext>
            </a:extLst>
          </p:cNvPr>
          <p:cNvGrpSpPr>
            <a:grpSpLocks/>
          </p:cNvGrpSpPr>
          <p:nvPr/>
        </p:nvGrpSpPr>
        <p:grpSpPr bwMode="auto">
          <a:xfrm>
            <a:off x="1584325" y="1628775"/>
            <a:ext cx="719138" cy="1476375"/>
            <a:chOff x="998" y="1366"/>
            <a:chExt cx="453" cy="930"/>
          </a:xfrm>
        </p:grpSpPr>
        <p:sp>
          <p:nvSpPr>
            <p:cNvPr id="33866" name="Line 25">
              <a:extLst>
                <a:ext uri="{FF2B5EF4-FFF2-40B4-BE49-F238E27FC236}">
                  <a16:creationId xmlns:a16="http://schemas.microsoft.com/office/drawing/2014/main" id="{C8EF0E1D-C9DF-47E2-BAC4-CE230DDEC4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8" y="1366"/>
              <a:ext cx="0" cy="9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3867" name="Line 26">
              <a:extLst>
                <a:ext uri="{FF2B5EF4-FFF2-40B4-BE49-F238E27FC236}">
                  <a16:creationId xmlns:a16="http://schemas.microsoft.com/office/drawing/2014/main" id="{2766244E-B123-4FDA-BEFE-B212D4132A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8" y="1661"/>
              <a:ext cx="4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3868" name="Rectangle 27">
              <a:extLst>
                <a:ext uri="{FF2B5EF4-FFF2-40B4-BE49-F238E27FC236}">
                  <a16:creationId xmlns:a16="http://schemas.microsoft.com/office/drawing/2014/main" id="{706EAB57-331B-49B0-80F2-362D1A0205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4" y="1412"/>
              <a:ext cx="385" cy="2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fr-FR" altLang="fr-FR"/>
                <a:t>2</a:t>
              </a:r>
            </a:p>
          </p:txBody>
        </p:sp>
      </p:grpSp>
      <p:sp>
        <p:nvSpPr>
          <p:cNvPr id="185372" name="Rectangle 28">
            <a:extLst>
              <a:ext uri="{FF2B5EF4-FFF2-40B4-BE49-F238E27FC236}">
                <a16:creationId xmlns:a16="http://schemas.microsoft.com/office/drawing/2014/main" id="{C8B5D8DD-9F73-42C6-9CF9-E73CD4C8E7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600" y="1628775"/>
            <a:ext cx="68421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fr-FR" altLang="fr-FR"/>
              <a:t>134</a:t>
            </a:r>
          </a:p>
        </p:txBody>
      </p:sp>
      <p:sp>
        <p:nvSpPr>
          <p:cNvPr id="185373" name="Rectangle 29">
            <a:extLst>
              <a:ext uri="{FF2B5EF4-FFF2-40B4-BE49-F238E27FC236}">
                <a16:creationId xmlns:a16="http://schemas.microsoft.com/office/drawing/2014/main" id="{7249E0FB-64E0-441E-AAA5-41A1129F03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8063" y="2673350"/>
            <a:ext cx="541337" cy="396875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fr-FR" altLang="fr-FR"/>
              <a:t>0</a:t>
            </a:r>
          </a:p>
        </p:txBody>
      </p:sp>
      <p:sp>
        <p:nvSpPr>
          <p:cNvPr id="185374" name="Rectangle 30">
            <a:extLst>
              <a:ext uri="{FF2B5EF4-FFF2-40B4-BE49-F238E27FC236}">
                <a16:creationId xmlns:a16="http://schemas.microsoft.com/office/drawing/2014/main" id="{9A39E9AB-F663-4FE7-BF07-BB961A8DF0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0" y="2133600"/>
            <a:ext cx="611188" cy="4683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fr-FR" altLang="fr-FR"/>
              <a:t>67</a:t>
            </a:r>
          </a:p>
        </p:txBody>
      </p:sp>
      <p:grpSp>
        <p:nvGrpSpPr>
          <p:cNvPr id="185375" name="Group 31">
            <a:extLst>
              <a:ext uri="{FF2B5EF4-FFF2-40B4-BE49-F238E27FC236}">
                <a16:creationId xmlns:a16="http://schemas.microsoft.com/office/drawing/2014/main" id="{AA478023-375C-4B98-8434-4F95EF0DC0C2}"/>
              </a:ext>
            </a:extLst>
          </p:cNvPr>
          <p:cNvGrpSpPr>
            <a:grpSpLocks/>
          </p:cNvGrpSpPr>
          <p:nvPr/>
        </p:nvGrpSpPr>
        <p:grpSpPr bwMode="auto">
          <a:xfrm>
            <a:off x="2339975" y="2097088"/>
            <a:ext cx="719138" cy="1476375"/>
            <a:chOff x="998" y="1366"/>
            <a:chExt cx="453" cy="930"/>
          </a:xfrm>
        </p:grpSpPr>
        <p:sp>
          <p:nvSpPr>
            <p:cNvPr id="33863" name="Line 32">
              <a:extLst>
                <a:ext uri="{FF2B5EF4-FFF2-40B4-BE49-F238E27FC236}">
                  <a16:creationId xmlns:a16="http://schemas.microsoft.com/office/drawing/2014/main" id="{06CAD2FE-697B-4004-B7F6-D3CAF32522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8" y="1366"/>
              <a:ext cx="0" cy="9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3864" name="Line 33">
              <a:extLst>
                <a:ext uri="{FF2B5EF4-FFF2-40B4-BE49-F238E27FC236}">
                  <a16:creationId xmlns:a16="http://schemas.microsoft.com/office/drawing/2014/main" id="{A2E06471-A9BF-4045-AFC4-764413F2EB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8" y="1661"/>
              <a:ext cx="4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3865" name="Rectangle 34">
              <a:extLst>
                <a:ext uri="{FF2B5EF4-FFF2-40B4-BE49-F238E27FC236}">
                  <a16:creationId xmlns:a16="http://schemas.microsoft.com/office/drawing/2014/main" id="{A65A73CD-869D-4005-B0A5-A3CF5FB892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4" y="1412"/>
              <a:ext cx="385" cy="2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fr-FR" altLang="fr-FR"/>
                <a:t>2</a:t>
              </a:r>
            </a:p>
          </p:txBody>
        </p:sp>
      </p:grpSp>
      <p:sp>
        <p:nvSpPr>
          <p:cNvPr id="185379" name="Rectangle 35">
            <a:extLst>
              <a:ext uri="{FF2B5EF4-FFF2-40B4-BE49-F238E27FC236}">
                <a16:creationId xmlns:a16="http://schemas.microsoft.com/office/drawing/2014/main" id="{5CF166D7-4B6C-4CA5-B00C-A871164153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1413" y="2636838"/>
            <a:ext cx="611187" cy="4683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fr-FR" altLang="fr-FR"/>
              <a:t>33</a:t>
            </a:r>
          </a:p>
        </p:txBody>
      </p:sp>
      <p:sp>
        <p:nvSpPr>
          <p:cNvPr id="185380" name="Rectangle 36">
            <a:extLst>
              <a:ext uri="{FF2B5EF4-FFF2-40B4-BE49-F238E27FC236}">
                <a16:creationId xmlns:a16="http://schemas.microsoft.com/office/drawing/2014/main" id="{E19BDCAC-A39A-4D2F-B966-1C01B845A0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713" y="3141663"/>
            <a:ext cx="541337" cy="396875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fr-FR" altLang="fr-FR"/>
              <a:t>1</a:t>
            </a:r>
          </a:p>
        </p:txBody>
      </p:sp>
      <p:grpSp>
        <p:nvGrpSpPr>
          <p:cNvPr id="185381" name="Group 37">
            <a:extLst>
              <a:ext uri="{FF2B5EF4-FFF2-40B4-BE49-F238E27FC236}">
                <a16:creationId xmlns:a16="http://schemas.microsoft.com/office/drawing/2014/main" id="{B1684BB5-FD30-4AF7-BA53-60A334163771}"/>
              </a:ext>
            </a:extLst>
          </p:cNvPr>
          <p:cNvGrpSpPr>
            <a:grpSpLocks/>
          </p:cNvGrpSpPr>
          <p:nvPr/>
        </p:nvGrpSpPr>
        <p:grpSpPr bwMode="auto">
          <a:xfrm>
            <a:off x="3095625" y="2636838"/>
            <a:ext cx="719138" cy="1476375"/>
            <a:chOff x="998" y="1366"/>
            <a:chExt cx="453" cy="930"/>
          </a:xfrm>
        </p:grpSpPr>
        <p:sp>
          <p:nvSpPr>
            <p:cNvPr id="33860" name="Line 38">
              <a:extLst>
                <a:ext uri="{FF2B5EF4-FFF2-40B4-BE49-F238E27FC236}">
                  <a16:creationId xmlns:a16="http://schemas.microsoft.com/office/drawing/2014/main" id="{626E96DD-8217-4334-B6FB-3127974260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8" y="1366"/>
              <a:ext cx="0" cy="9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3861" name="Line 39">
              <a:extLst>
                <a:ext uri="{FF2B5EF4-FFF2-40B4-BE49-F238E27FC236}">
                  <a16:creationId xmlns:a16="http://schemas.microsoft.com/office/drawing/2014/main" id="{F22FC9BB-93B6-4FFF-8590-E2520CEAD6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8" y="1661"/>
              <a:ext cx="4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3862" name="Rectangle 40">
              <a:extLst>
                <a:ext uri="{FF2B5EF4-FFF2-40B4-BE49-F238E27FC236}">
                  <a16:creationId xmlns:a16="http://schemas.microsoft.com/office/drawing/2014/main" id="{5BE931D9-0DA0-4EA8-AEDB-33115837C0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4" y="1412"/>
              <a:ext cx="385" cy="2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fr-FR" altLang="fr-FR"/>
                <a:t>2</a:t>
              </a:r>
            </a:p>
          </p:txBody>
        </p:sp>
      </p:grpSp>
      <p:sp>
        <p:nvSpPr>
          <p:cNvPr id="185385" name="Rectangle 41">
            <a:extLst>
              <a:ext uri="{FF2B5EF4-FFF2-40B4-BE49-F238E27FC236}">
                <a16:creationId xmlns:a16="http://schemas.microsoft.com/office/drawing/2014/main" id="{A1235C49-F4E3-478A-A13F-19F7F69126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3176588"/>
            <a:ext cx="611187" cy="4683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fr-FR" altLang="fr-FR"/>
              <a:t>16</a:t>
            </a:r>
          </a:p>
        </p:txBody>
      </p:sp>
      <p:sp>
        <p:nvSpPr>
          <p:cNvPr id="185386" name="Rectangle 42">
            <a:extLst>
              <a:ext uri="{FF2B5EF4-FFF2-40B4-BE49-F238E27FC236}">
                <a16:creationId xmlns:a16="http://schemas.microsoft.com/office/drawing/2014/main" id="{8A00FD39-786A-4FB1-A769-8274CE97D2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9363" y="3716338"/>
            <a:ext cx="541337" cy="396875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fr-FR" altLang="fr-FR"/>
              <a:t>1</a:t>
            </a:r>
          </a:p>
        </p:txBody>
      </p:sp>
      <p:grpSp>
        <p:nvGrpSpPr>
          <p:cNvPr id="185387" name="Group 43">
            <a:extLst>
              <a:ext uri="{FF2B5EF4-FFF2-40B4-BE49-F238E27FC236}">
                <a16:creationId xmlns:a16="http://schemas.microsoft.com/office/drawing/2014/main" id="{6B019CCB-D4E0-4001-B030-190A3C3918A9}"/>
              </a:ext>
            </a:extLst>
          </p:cNvPr>
          <p:cNvGrpSpPr>
            <a:grpSpLocks/>
          </p:cNvGrpSpPr>
          <p:nvPr/>
        </p:nvGrpSpPr>
        <p:grpSpPr bwMode="auto">
          <a:xfrm>
            <a:off x="3851275" y="3105150"/>
            <a:ext cx="719138" cy="1476375"/>
            <a:chOff x="998" y="1366"/>
            <a:chExt cx="453" cy="930"/>
          </a:xfrm>
        </p:grpSpPr>
        <p:sp>
          <p:nvSpPr>
            <p:cNvPr id="33857" name="Line 44">
              <a:extLst>
                <a:ext uri="{FF2B5EF4-FFF2-40B4-BE49-F238E27FC236}">
                  <a16:creationId xmlns:a16="http://schemas.microsoft.com/office/drawing/2014/main" id="{81657D1F-0CF6-4401-A57D-E9E34B7AA6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8" y="1366"/>
              <a:ext cx="0" cy="9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3858" name="Line 45">
              <a:extLst>
                <a:ext uri="{FF2B5EF4-FFF2-40B4-BE49-F238E27FC236}">
                  <a16:creationId xmlns:a16="http://schemas.microsoft.com/office/drawing/2014/main" id="{8F1F182D-31D1-4A26-9F84-3F3EB06B99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8" y="1661"/>
              <a:ext cx="4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3859" name="Rectangle 46">
              <a:extLst>
                <a:ext uri="{FF2B5EF4-FFF2-40B4-BE49-F238E27FC236}">
                  <a16:creationId xmlns:a16="http://schemas.microsoft.com/office/drawing/2014/main" id="{B7F0F706-C7FD-40CA-853E-7445143FA4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4" y="1412"/>
              <a:ext cx="385" cy="2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fr-FR" altLang="fr-FR"/>
                <a:t>2</a:t>
              </a:r>
            </a:p>
          </p:txBody>
        </p:sp>
      </p:grpSp>
      <p:sp>
        <p:nvSpPr>
          <p:cNvPr id="185391" name="Rectangle 47">
            <a:extLst>
              <a:ext uri="{FF2B5EF4-FFF2-40B4-BE49-F238E27FC236}">
                <a16:creationId xmlns:a16="http://schemas.microsoft.com/office/drawing/2014/main" id="{EB77D17C-C305-4CC8-BBD3-644A300281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7788" y="3608388"/>
            <a:ext cx="611187" cy="4683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fr-FR" altLang="fr-FR"/>
              <a:t>8</a:t>
            </a:r>
          </a:p>
        </p:txBody>
      </p:sp>
      <p:sp>
        <p:nvSpPr>
          <p:cNvPr id="185392" name="Rectangle 48">
            <a:extLst>
              <a:ext uri="{FF2B5EF4-FFF2-40B4-BE49-F238E27FC236}">
                <a16:creationId xmlns:a16="http://schemas.microsoft.com/office/drawing/2014/main" id="{EB7FD512-FE70-413C-9AED-14E6439DD7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4184650"/>
            <a:ext cx="541338" cy="396875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fr-FR" altLang="fr-FR"/>
              <a:t>0</a:t>
            </a:r>
          </a:p>
        </p:txBody>
      </p:sp>
      <p:grpSp>
        <p:nvGrpSpPr>
          <p:cNvPr id="185393" name="Group 49">
            <a:extLst>
              <a:ext uri="{FF2B5EF4-FFF2-40B4-BE49-F238E27FC236}">
                <a16:creationId xmlns:a16="http://schemas.microsoft.com/office/drawing/2014/main" id="{2C4D3E8A-FEB8-4F07-8C3D-2B4A9BA77FA1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3573463"/>
            <a:ext cx="719138" cy="1476375"/>
            <a:chOff x="998" y="1366"/>
            <a:chExt cx="453" cy="930"/>
          </a:xfrm>
        </p:grpSpPr>
        <p:sp>
          <p:nvSpPr>
            <p:cNvPr id="33854" name="Line 50">
              <a:extLst>
                <a:ext uri="{FF2B5EF4-FFF2-40B4-BE49-F238E27FC236}">
                  <a16:creationId xmlns:a16="http://schemas.microsoft.com/office/drawing/2014/main" id="{82490311-E5E3-441A-B0EA-2FAAE73600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8" y="1366"/>
              <a:ext cx="0" cy="9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3855" name="Line 51">
              <a:extLst>
                <a:ext uri="{FF2B5EF4-FFF2-40B4-BE49-F238E27FC236}">
                  <a16:creationId xmlns:a16="http://schemas.microsoft.com/office/drawing/2014/main" id="{638BADE0-5F71-4A09-BA55-0258507BB5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8" y="1661"/>
              <a:ext cx="4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3856" name="Rectangle 52">
              <a:extLst>
                <a:ext uri="{FF2B5EF4-FFF2-40B4-BE49-F238E27FC236}">
                  <a16:creationId xmlns:a16="http://schemas.microsoft.com/office/drawing/2014/main" id="{B159C49A-9438-4487-8D4C-4FC5A8BCFB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4" y="1412"/>
              <a:ext cx="385" cy="2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fr-FR" altLang="fr-FR"/>
                <a:t>2</a:t>
              </a:r>
            </a:p>
          </p:txBody>
        </p:sp>
      </p:grpSp>
      <p:sp>
        <p:nvSpPr>
          <p:cNvPr id="185397" name="Rectangle 53">
            <a:extLst>
              <a:ext uri="{FF2B5EF4-FFF2-40B4-BE49-F238E27FC236}">
                <a16:creationId xmlns:a16="http://schemas.microsoft.com/office/drawing/2014/main" id="{FE34060B-F102-4D21-B7B3-B0C0D6285F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8513" y="4076700"/>
            <a:ext cx="611187" cy="4683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fr-FR" altLang="fr-FR"/>
              <a:t>4</a:t>
            </a:r>
          </a:p>
        </p:txBody>
      </p:sp>
      <p:sp>
        <p:nvSpPr>
          <p:cNvPr id="185398" name="Rectangle 54">
            <a:extLst>
              <a:ext uri="{FF2B5EF4-FFF2-40B4-BE49-F238E27FC236}">
                <a16:creationId xmlns:a16="http://schemas.microsoft.com/office/drawing/2014/main" id="{0F105BBA-71EF-49D5-93BE-2DB23A5959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8" y="4616450"/>
            <a:ext cx="541337" cy="396875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fr-FR" altLang="fr-FR"/>
              <a:t>0</a:t>
            </a:r>
          </a:p>
        </p:txBody>
      </p:sp>
      <p:grpSp>
        <p:nvGrpSpPr>
          <p:cNvPr id="185399" name="Group 55">
            <a:extLst>
              <a:ext uri="{FF2B5EF4-FFF2-40B4-BE49-F238E27FC236}">
                <a16:creationId xmlns:a16="http://schemas.microsoft.com/office/drawing/2014/main" id="{3E74791F-CFD4-4B3B-B51D-D72671856C4D}"/>
              </a:ext>
            </a:extLst>
          </p:cNvPr>
          <p:cNvGrpSpPr>
            <a:grpSpLocks/>
          </p:cNvGrpSpPr>
          <p:nvPr/>
        </p:nvGrpSpPr>
        <p:grpSpPr bwMode="auto">
          <a:xfrm>
            <a:off x="5327650" y="4076700"/>
            <a:ext cx="719138" cy="1476375"/>
            <a:chOff x="998" y="1366"/>
            <a:chExt cx="453" cy="930"/>
          </a:xfrm>
        </p:grpSpPr>
        <p:sp>
          <p:nvSpPr>
            <p:cNvPr id="33851" name="Line 56">
              <a:extLst>
                <a:ext uri="{FF2B5EF4-FFF2-40B4-BE49-F238E27FC236}">
                  <a16:creationId xmlns:a16="http://schemas.microsoft.com/office/drawing/2014/main" id="{90DD6D99-C9F4-4700-8C2F-7BC67D96EC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8" y="1366"/>
              <a:ext cx="0" cy="9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3852" name="Line 57">
              <a:extLst>
                <a:ext uri="{FF2B5EF4-FFF2-40B4-BE49-F238E27FC236}">
                  <a16:creationId xmlns:a16="http://schemas.microsoft.com/office/drawing/2014/main" id="{20034F28-02B8-4A9A-AB08-BAC0961534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8" y="1661"/>
              <a:ext cx="4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3853" name="Rectangle 58">
              <a:extLst>
                <a:ext uri="{FF2B5EF4-FFF2-40B4-BE49-F238E27FC236}">
                  <a16:creationId xmlns:a16="http://schemas.microsoft.com/office/drawing/2014/main" id="{06F68AE9-E560-46AE-8BB2-208C96D3B6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4" y="1412"/>
              <a:ext cx="385" cy="2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fr-FR" altLang="fr-FR"/>
                <a:t>2</a:t>
              </a:r>
            </a:p>
          </p:txBody>
        </p:sp>
      </p:grpSp>
      <p:sp>
        <p:nvSpPr>
          <p:cNvPr id="185403" name="Rectangle 59">
            <a:extLst>
              <a:ext uri="{FF2B5EF4-FFF2-40B4-BE49-F238E27FC236}">
                <a16:creationId xmlns:a16="http://schemas.microsoft.com/office/drawing/2014/main" id="{7C2F1800-ADAE-41BE-B87B-ACDBD08806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4163" y="4581525"/>
            <a:ext cx="611187" cy="4683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fr-FR" altLang="fr-FR"/>
              <a:t>2</a:t>
            </a:r>
          </a:p>
        </p:txBody>
      </p:sp>
      <p:sp>
        <p:nvSpPr>
          <p:cNvPr id="185404" name="Rectangle 60">
            <a:extLst>
              <a:ext uri="{FF2B5EF4-FFF2-40B4-BE49-F238E27FC236}">
                <a16:creationId xmlns:a16="http://schemas.microsoft.com/office/drawing/2014/main" id="{43D387BE-372E-43C0-A3B8-3EC02A0225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1388" y="5157788"/>
            <a:ext cx="541337" cy="396875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fr-FR" altLang="fr-FR"/>
              <a:t>0</a:t>
            </a:r>
          </a:p>
        </p:txBody>
      </p:sp>
      <p:grpSp>
        <p:nvGrpSpPr>
          <p:cNvPr id="185405" name="Group 61">
            <a:extLst>
              <a:ext uri="{FF2B5EF4-FFF2-40B4-BE49-F238E27FC236}">
                <a16:creationId xmlns:a16="http://schemas.microsoft.com/office/drawing/2014/main" id="{D371E13C-49EB-4239-91DB-F0065E4E9EA0}"/>
              </a:ext>
            </a:extLst>
          </p:cNvPr>
          <p:cNvGrpSpPr>
            <a:grpSpLocks/>
          </p:cNvGrpSpPr>
          <p:nvPr/>
        </p:nvGrpSpPr>
        <p:grpSpPr bwMode="auto">
          <a:xfrm>
            <a:off x="6119813" y="4508500"/>
            <a:ext cx="719137" cy="1476375"/>
            <a:chOff x="998" y="1366"/>
            <a:chExt cx="453" cy="930"/>
          </a:xfrm>
        </p:grpSpPr>
        <p:sp>
          <p:nvSpPr>
            <p:cNvPr id="33848" name="Line 62">
              <a:extLst>
                <a:ext uri="{FF2B5EF4-FFF2-40B4-BE49-F238E27FC236}">
                  <a16:creationId xmlns:a16="http://schemas.microsoft.com/office/drawing/2014/main" id="{DC1A6411-B2EE-4758-8F59-B0B5A55989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8" y="1366"/>
              <a:ext cx="0" cy="9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3849" name="Line 63">
              <a:extLst>
                <a:ext uri="{FF2B5EF4-FFF2-40B4-BE49-F238E27FC236}">
                  <a16:creationId xmlns:a16="http://schemas.microsoft.com/office/drawing/2014/main" id="{BD062A55-564C-4BA0-968C-1E007ECDB3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8" y="1661"/>
              <a:ext cx="4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3850" name="Rectangle 64">
              <a:extLst>
                <a:ext uri="{FF2B5EF4-FFF2-40B4-BE49-F238E27FC236}">
                  <a16:creationId xmlns:a16="http://schemas.microsoft.com/office/drawing/2014/main" id="{F562962B-3AE2-439B-B4D7-90A9734553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4" y="1412"/>
              <a:ext cx="385" cy="2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fr-FR" altLang="fr-FR"/>
                <a:t>2</a:t>
              </a:r>
            </a:p>
          </p:txBody>
        </p:sp>
      </p:grpSp>
      <p:sp>
        <p:nvSpPr>
          <p:cNvPr id="185409" name="Rectangle 65">
            <a:extLst>
              <a:ext uri="{FF2B5EF4-FFF2-40B4-BE49-F238E27FC236}">
                <a16:creationId xmlns:a16="http://schemas.microsoft.com/office/drawing/2014/main" id="{8B4D44A0-74B3-491E-9213-687A49F9D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6325" y="5013325"/>
            <a:ext cx="611188" cy="4683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fr-FR" altLang="fr-FR"/>
              <a:t>1</a:t>
            </a:r>
          </a:p>
        </p:txBody>
      </p:sp>
      <p:sp>
        <p:nvSpPr>
          <p:cNvPr id="185410" name="Rectangle 66">
            <a:extLst>
              <a:ext uri="{FF2B5EF4-FFF2-40B4-BE49-F238E27FC236}">
                <a16:creationId xmlns:a16="http://schemas.microsoft.com/office/drawing/2014/main" id="{DC6B8221-6C56-4F97-8324-DE28AEF8B7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8625" y="5589588"/>
            <a:ext cx="541338" cy="396875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fr-FR" altLang="fr-FR"/>
              <a:t>0</a:t>
            </a:r>
          </a:p>
        </p:txBody>
      </p:sp>
      <p:grpSp>
        <p:nvGrpSpPr>
          <p:cNvPr id="185411" name="Group 67">
            <a:extLst>
              <a:ext uri="{FF2B5EF4-FFF2-40B4-BE49-F238E27FC236}">
                <a16:creationId xmlns:a16="http://schemas.microsoft.com/office/drawing/2014/main" id="{54FFF142-FE30-4509-8C59-9C78B8760268}"/>
              </a:ext>
            </a:extLst>
          </p:cNvPr>
          <p:cNvGrpSpPr>
            <a:grpSpLocks/>
          </p:cNvGrpSpPr>
          <p:nvPr/>
        </p:nvGrpSpPr>
        <p:grpSpPr bwMode="auto">
          <a:xfrm>
            <a:off x="6840538" y="5013325"/>
            <a:ext cx="719137" cy="1476375"/>
            <a:chOff x="998" y="1366"/>
            <a:chExt cx="453" cy="930"/>
          </a:xfrm>
        </p:grpSpPr>
        <p:sp>
          <p:nvSpPr>
            <p:cNvPr id="33845" name="Line 68">
              <a:extLst>
                <a:ext uri="{FF2B5EF4-FFF2-40B4-BE49-F238E27FC236}">
                  <a16:creationId xmlns:a16="http://schemas.microsoft.com/office/drawing/2014/main" id="{71039B06-B0B2-4B72-8EAD-1EE7BB8394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8" y="1366"/>
              <a:ext cx="0" cy="9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3846" name="Line 69">
              <a:extLst>
                <a:ext uri="{FF2B5EF4-FFF2-40B4-BE49-F238E27FC236}">
                  <a16:creationId xmlns:a16="http://schemas.microsoft.com/office/drawing/2014/main" id="{DB3CB025-734A-41D3-8C1C-4368346216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8" y="1661"/>
              <a:ext cx="4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3847" name="Rectangle 70">
              <a:extLst>
                <a:ext uri="{FF2B5EF4-FFF2-40B4-BE49-F238E27FC236}">
                  <a16:creationId xmlns:a16="http://schemas.microsoft.com/office/drawing/2014/main" id="{6A37F8F5-C5C9-44A2-9115-ADDC899F54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4" y="1412"/>
              <a:ext cx="385" cy="2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fr-FR" altLang="fr-FR"/>
                <a:t>2</a:t>
              </a:r>
            </a:p>
          </p:txBody>
        </p:sp>
      </p:grpSp>
      <p:sp>
        <p:nvSpPr>
          <p:cNvPr id="185415" name="Rectangle 71">
            <a:extLst>
              <a:ext uri="{FF2B5EF4-FFF2-40B4-BE49-F238E27FC236}">
                <a16:creationId xmlns:a16="http://schemas.microsoft.com/office/drawing/2014/main" id="{8C9B1297-1D5A-47E8-B21F-87864E8B1A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7050" y="5553075"/>
            <a:ext cx="611188" cy="4683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fr-FR" altLang="fr-FR"/>
              <a:t>0</a:t>
            </a:r>
          </a:p>
        </p:txBody>
      </p:sp>
      <p:sp>
        <p:nvSpPr>
          <p:cNvPr id="185416" name="Rectangle 72">
            <a:extLst>
              <a:ext uri="{FF2B5EF4-FFF2-40B4-BE49-F238E27FC236}">
                <a16:creationId xmlns:a16="http://schemas.microsoft.com/office/drawing/2014/main" id="{8CCAE90E-8766-454F-A70F-36D05E6EDF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7763" y="6092825"/>
            <a:ext cx="541337" cy="396875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fr-FR" altLang="fr-FR"/>
              <a:t>1</a:t>
            </a:r>
          </a:p>
        </p:txBody>
      </p:sp>
      <p:sp>
        <p:nvSpPr>
          <p:cNvPr id="185417" name="Line 73">
            <a:extLst>
              <a:ext uri="{FF2B5EF4-FFF2-40B4-BE49-F238E27FC236}">
                <a16:creationId xmlns:a16="http://schemas.microsoft.com/office/drawing/2014/main" id="{F462BD02-7E78-4EA5-8740-2C4808A0CB9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84213" y="3081338"/>
            <a:ext cx="5472112" cy="3624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85418" name="Text Box 74">
            <a:extLst>
              <a:ext uri="{FF2B5EF4-FFF2-40B4-BE49-F238E27FC236}">
                <a16:creationId xmlns:a16="http://schemas.microsoft.com/office/drawing/2014/main" id="{4492049C-F18C-42C3-BEAF-E49E85ACC459}"/>
              </a:ext>
            </a:extLst>
          </p:cNvPr>
          <p:cNvSpPr txBox="1">
            <a:spLocks noChangeArrowheads="1"/>
          </p:cNvSpPr>
          <p:nvPr/>
        </p:nvSpPr>
        <p:spPr bwMode="auto">
          <a:xfrm rot="2043463">
            <a:off x="881063" y="4689475"/>
            <a:ext cx="43037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fr-FR" altLang="fr-FR" sz="2800"/>
              <a:t>Sens de lecture des restes</a:t>
            </a:r>
          </a:p>
        </p:txBody>
      </p:sp>
      <p:sp>
        <p:nvSpPr>
          <p:cNvPr id="185419" name="AutoShape 75">
            <a:extLst>
              <a:ext uri="{FF2B5EF4-FFF2-40B4-BE49-F238E27FC236}">
                <a16:creationId xmlns:a16="http://schemas.microsoft.com/office/drawing/2014/main" id="{34D63356-C5C9-4B32-8E72-04F0E78782AF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2862263" y="782637"/>
            <a:ext cx="719138" cy="1547813"/>
          </a:xfrm>
          <a:custGeom>
            <a:avLst/>
            <a:gdLst>
              <a:gd name="T0" fmla="*/ 503596 w 21600"/>
              <a:gd name="T1" fmla="*/ 0 h 21600"/>
              <a:gd name="T2" fmla="*/ 503596 w 21600"/>
              <a:gd name="T3" fmla="*/ 871218 h 21600"/>
              <a:gd name="T4" fmla="*/ 107771 w 21600"/>
              <a:gd name="T5" fmla="*/ 1547813 h 21600"/>
              <a:gd name="T6" fmla="*/ 719138 w 21600"/>
              <a:gd name="T7" fmla="*/ 43560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3844" name="WordArt 76">
            <a:extLst>
              <a:ext uri="{FF2B5EF4-FFF2-40B4-BE49-F238E27FC236}">
                <a16:creationId xmlns:a16="http://schemas.microsoft.com/office/drawing/2014/main" id="{16C07290-09B0-4333-9DF6-0B6D06E990A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67625" y="6237288"/>
            <a:ext cx="1268413" cy="327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r-FR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à faire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8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8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8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85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85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85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85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85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85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85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85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85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85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185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185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185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185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185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185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185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185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185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185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0" dur="500"/>
                                        <p:tgtEl>
                                          <p:spTgt spid="185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85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85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185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72" grpId="0" animBg="1"/>
      <p:bldP spid="185373" grpId="0" animBg="1"/>
      <p:bldP spid="185374" grpId="0" animBg="1"/>
      <p:bldP spid="185379" grpId="0" animBg="1"/>
      <p:bldP spid="185380" grpId="0" animBg="1"/>
      <p:bldP spid="185385" grpId="0" animBg="1"/>
      <p:bldP spid="185386" grpId="0" animBg="1"/>
      <p:bldP spid="185391" grpId="0" animBg="1"/>
      <p:bldP spid="185392" grpId="0" animBg="1"/>
      <p:bldP spid="185397" grpId="0" animBg="1"/>
      <p:bldP spid="185398" grpId="0" animBg="1"/>
      <p:bldP spid="185403" grpId="0" animBg="1"/>
      <p:bldP spid="185404" grpId="0" animBg="1"/>
      <p:bldP spid="185409" grpId="0" animBg="1"/>
      <p:bldP spid="185410" grpId="0" animBg="1"/>
      <p:bldP spid="185415" grpId="0" animBg="1"/>
      <p:bldP spid="185416" grpId="0" animBg="1"/>
      <p:bldP spid="18541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329" name="Rectangle 65">
            <a:extLst>
              <a:ext uri="{FF2B5EF4-FFF2-40B4-BE49-F238E27FC236}">
                <a16:creationId xmlns:a16="http://schemas.microsoft.com/office/drawing/2014/main" id="{010F516D-453B-4B37-8C1B-98F4E42FC9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altLang="fr-FR"/>
              <a:t>Du binaire en hexadécimal</a:t>
            </a:r>
          </a:p>
        </p:txBody>
      </p:sp>
      <p:graphicFrame>
        <p:nvGraphicFramePr>
          <p:cNvPr id="139331" name="Group 67">
            <a:extLst>
              <a:ext uri="{FF2B5EF4-FFF2-40B4-BE49-F238E27FC236}">
                <a16:creationId xmlns:a16="http://schemas.microsoft.com/office/drawing/2014/main" id="{24C6C030-F42B-4A75-9EB0-7EF1ED73873B}"/>
              </a:ext>
            </a:extLst>
          </p:cNvPr>
          <p:cNvGraphicFramePr>
            <a:graphicFrameLocks noGrp="1"/>
          </p:cNvGraphicFramePr>
          <p:nvPr/>
        </p:nvGraphicFramePr>
        <p:xfrm>
          <a:off x="827088" y="2039938"/>
          <a:ext cx="7859712" cy="538162"/>
        </p:xfrm>
        <a:graphic>
          <a:graphicData uri="http://schemas.openxmlformats.org/drawingml/2006/table">
            <a:tbl>
              <a:tblPr/>
              <a:tblGrid>
                <a:gridCol w="982662">
                  <a:extLst>
                    <a:ext uri="{9D8B030D-6E8A-4147-A177-3AD203B41FA5}">
                      <a16:colId xmlns:a16="http://schemas.microsoft.com/office/drawing/2014/main" val="2360424105"/>
                    </a:ext>
                  </a:extLst>
                </a:gridCol>
                <a:gridCol w="981075">
                  <a:extLst>
                    <a:ext uri="{9D8B030D-6E8A-4147-A177-3AD203B41FA5}">
                      <a16:colId xmlns:a16="http://schemas.microsoft.com/office/drawing/2014/main" val="450251940"/>
                    </a:ext>
                  </a:extLst>
                </a:gridCol>
                <a:gridCol w="984250">
                  <a:extLst>
                    <a:ext uri="{9D8B030D-6E8A-4147-A177-3AD203B41FA5}">
                      <a16:colId xmlns:a16="http://schemas.microsoft.com/office/drawing/2014/main" val="1027532742"/>
                    </a:ext>
                  </a:extLst>
                </a:gridCol>
                <a:gridCol w="981075">
                  <a:extLst>
                    <a:ext uri="{9D8B030D-6E8A-4147-A177-3AD203B41FA5}">
                      <a16:colId xmlns:a16="http://schemas.microsoft.com/office/drawing/2014/main" val="3959952972"/>
                    </a:ext>
                  </a:extLst>
                </a:gridCol>
                <a:gridCol w="984250">
                  <a:extLst>
                    <a:ext uri="{9D8B030D-6E8A-4147-A177-3AD203B41FA5}">
                      <a16:colId xmlns:a16="http://schemas.microsoft.com/office/drawing/2014/main" val="1492959565"/>
                    </a:ext>
                  </a:extLst>
                </a:gridCol>
                <a:gridCol w="982663">
                  <a:extLst>
                    <a:ext uri="{9D8B030D-6E8A-4147-A177-3AD203B41FA5}">
                      <a16:colId xmlns:a16="http://schemas.microsoft.com/office/drawing/2014/main" val="148786063"/>
                    </a:ext>
                  </a:extLst>
                </a:gridCol>
                <a:gridCol w="981075">
                  <a:extLst>
                    <a:ext uri="{9D8B030D-6E8A-4147-A177-3AD203B41FA5}">
                      <a16:colId xmlns:a16="http://schemas.microsoft.com/office/drawing/2014/main" val="2966397275"/>
                    </a:ext>
                  </a:extLst>
                </a:gridCol>
                <a:gridCol w="982662">
                  <a:extLst>
                    <a:ext uri="{9D8B030D-6E8A-4147-A177-3AD203B41FA5}">
                      <a16:colId xmlns:a16="http://schemas.microsoft.com/office/drawing/2014/main" val="2644131340"/>
                    </a:ext>
                  </a:extLst>
                </a:gridCol>
              </a:tblGrid>
              <a:tr h="5381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3121715"/>
                  </a:ext>
                </a:extLst>
              </a:tr>
            </a:tbl>
          </a:graphicData>
        </a:graphic>
      </p:graphicFrame>
      <p:graphicFrame>
        <p:nvGraphicFramePr>
          <p:cNvPr id="139394" name="Group 130">
            <a:extLst>
              <a:ext uri="{FF2B5EF4-FFF2-40B4-BE49-F238E27FC236}">
                <a16:creationId xmlns:a16="http://schemas.microsoft.com/office/drawing/2014/main" id="{A96AC3D7-A36B-4558-A4AB-515A6F846D8B}"/>
              </a:ext>
            </a:extLst>
          </p:cNvPr>
          <p:cNvGraphicFramePr>
            <a:graphicFrameLocks noGrp="1"/>
          </p:cNvGraphicFramePr>
          <p:nvPr/>
        </p:nvGraphicFramePr>
        <p:xfrm>
          <a:off x="792163" y="3681413"/>
          <a:ext cx="3929062" cy="538162"/>
        </p:xfrm>
        <a:graphic>
          <a:graphicData uri="http://schemas.openxmlformats.org/drawingml/2006/table">
            <a:tbl>
              <a:tblPr/>
              <a:tblGrid>
                <a:gridCol w="982662">
                  <a:extLst>
                    <a:ext uri="{9D8B030D-6E8A-4147-A177-3AD203B41FA5}">
                      <a16:colId xmlns:a16="http://schemas.microsoft.com/office/drawing/2014/main" val="2246621131"/>
                    </a:ext>
                  </a:extLst>
                </a:gridCol>
                <a:gridCol w="981075">
                  <a:extLst>
                    <a:ext uri="{9D8B030D-6E8A-4147-A177-3AD203B41FA5}">
                      <a16:colId xmlns:a16="http://schemas.microsoft.com/office/drawing/2014/main" val="2017141905"/>
                    </a:ext>
                  </a:extLst>
                </a:gridCol>
                <a:gridCol w="984250">
                  <a:extLst>
                    <a:ext uri="{9D8B030D-6E8A-4147-A177-3AD203B41FA5}">
                      <a16:colId xmlns:a16="http://schemas.microsoft.com/office/drawing/2014/main" val="2625693711"/>
                    </a:ext>
                  </a:extLst>
                </a:gridCol>
                <a:gridCol w="981075">
                  <a:extLst>
                    <a:ext uri="{9D8B030D-6E8A-4147-A177-3AD203B41FA5}">
                      <a16:colId xmlns:a16="http://schemas.microsoft.com/office/drawing/2014/main" val="3393510987"/>
                    </a:ext>
                  </a:extLst>
                </a:gridCol>
              </a:tblGrid>
              <a:tr h="5381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4354363"/>
                  </a:ext>
                </a:extLst>
              </a:tr>
            </a:tbl>
          </a:graphicData>
        </a:graphic>
      </p:graphicFrame>
      <p:sp>
        <p:nvSpPr>
          <p:cNvPr id="139391" name="AutoShape 127">
            <a:extLst>
              <a:ext uri="{FF2B5EF4-FFF2-40B4-BE49-F238E27FC236}">
                <a16:creationId xmlns:a16="http://schemas.microsoft.com/office/drawing/2014/main" id="{B02D05E7-212C-479A-808B-57E8F86DE7C9}"/>
              </a:ext>
            </a:extLst>
          </p:cNvPr>
          <p:cNvSpPr>
            <a:spLocks/>
          </p:cNvSpPr>
          <p:nvPr/>
        </p:nvSpPr>
        <p:spPr bwMode="auto">
          <a:xfrm rot="5400000">
            <a:off x="2555875" y="1195388"/>
            <a:ext cx="395288" cy="3852862"/>
          </a:xfrm>
          <a:prstGeom prst="rightBrace">
            <a:avLst>
              <a:gd name="adj1" fmla="val 81225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39393" name="AutoShape 129">
            <a:extLst>
              <a:ext uri="{FF2B5EF4-FFF2-40B4-BE49-F238E27FC236}">
                <a16:creationId xmlns:a16="http://schemas.microsoft.com/office/drawing/2014/main" id="{ED0A83FE-E1F8-471F-80E7-A884AB277536}"/>
              </a:ext>
            </a:extLst>
          </p:cNvPr>
          <p:cNvSpPr>
            <a:spLocks/>
          </p:cNvSpPr>
          <p:nvPr/>
        </p:nvSpPr>
        <p:spPr bwMode="auto">
          <a:xfrm rot="5400000">
            <a:off x="6553200" y="1231901"/>
            <a:ext cx="395287" cy="3852862"/>
          </a:xfrm>
          <a:prstGeom prst="rightBrace">
            <a:avLst>
              <a:gd name="adj1" fmla="val 81225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graphicFrame>
        <p:nvGraphicFramePr>
          <p:cNvPr id="139414" name="Group 150">
            <a:extLst>
              <a:ext uri="{FF2B5EF4-FFF2-40B4-BE49-F238E27FC236}">
                <a16:creationId xmlns:a16="http://schemas.microsoft.com/office/drawing/2014/main" id="{D4A98AC0-BC35-49EB-A816-1078BCAE041E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4787900" y="3681413"/>
          <a:ext cx="3924300" cy="542925"/>
        </p:xfrm>
        <a:graphic>
          <a:graphicData uri="http://schemas.openxmlformats.org/drawingml/2006/table">
            <a:tbl>
              <a:tblPr/>
              <a:tblGrid>
                <a:gridCol w="1009650">
                  <a:extLst>
                    <a:ext uri="{9D8B030D-6E8A-4147-A177-3AD203B41FA5}">
                      <a16:colId xmlns:a16="http://schemas.microsoft.com/office/drawing/2014/main" val="2653943784"/>
                    </a:ext>
                  </a:extLst>
                </a:gridCol>
                <a:gridCol w="1008063">
                  <a:extLst>
                    <a:ext uri="{9D8B030D-6E8A-4147-A177-3AD203B41FA5}">
                      <a16:colId xmlns:a16="http://schemas.microsoft.com/office/drawing/2014/main" val="826530453"/>
                    </a:ext>
                  </a:extLst>
                </a:gridCol>
                <a:gridCol w="1012825">
                  <a:extLst>
                    <a:ext uri="{9D8B030D-6E8A-4147-A177-3AD203B41FA5}">
                      <a16:colId xmlns:a16="http://schemas.microsoft.com/office/drawing/2014/main" val="3574317159"/>
                    </a:ext>
                  </a:extLst>
                </a:gridCol>
                <a:gridCol w="893762">
                  <a:extLst>
                    <a:ext uri="{9D8B030D-6E8A-4147-A177-3AD203B41FA5}">
                      <a16:colId xmlns:a16="http://schemas.microsoft.com/office/drawing/2014/main" val="1678708502"/>
                    </a:ext>
                  </a:extLst>
                </a:gridCol>
              </a:tblGrid>
              <a:tr h="542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0437801"/>
                  </a:ext>
                </a:extLst>
              </a:tr>
            </a:tbl>
          </a:graphicData>
        </a:graphic>
      </p:graphicFrame>
      <p:grpSp>
        <p:nvGrpSpPr>
          <p:cNvPr id="139410" name="Group 146">
            <a:extLst>
              <a:ext uri="{FF2B5EF4-FFF2-40B4-BE49-F238E27FC236}">
                <a16:creationId xmlns:a16="http://schemas.microsoft.com/office/drawing/2014/main" id="{1AF4F13E-13D7-4987-BFB6-4AB312800B40}"/>
              </a:ext>
            </a:extLst>
          </p:cNvPr>
          <p:cNvGrpSpPr>
            <a:grpSpLocks/>
          </p:cNvGrpSpPr>
          <p:nvPr/>
        </p:nvGrpSpPr>
        <p:grpSpPr bwMode="auto">
          <a:xfrm>
            <a:off x="900113" y="4545013"/>
            <a:ext cx="3852862" cy="1131887"/>
            <a:chOff x="567" y="2863"/>
            <a:chExt cx="2427" cy="713"/>
          </a:xfrm>
        </p:grpSpPr>
        <p:sp>
          <p:nvSpPr>
            <p:cNvPr id="139392" name="Rectangle 128">
              <a:extLst>
                <a:ext uri="{FF2B5EF4-FFF2-40B4-BE49-F238E27FC236}">
                  <a16:creationId xmlns:a16="http://schemas.microsoft.com/office/drawing/2014/main" id="{AAC9AA84-BDDA-4019-BF5C-9BB089A714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8" y="3249"/>
              <a:ext cx="38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fr-FR" altLang="fr-FR" sz="28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9</a:t>
              </a:r>
            </a:p>
          </p:txBody>
        </p:sp>
        <p:sp>
          <p:nvSpPr>
            <p:cNvPr id="35895" name="AutoShape 145">
              <a:extLst>
                <a:ext uri="{FF2B5EF4-FFF2-40B4-BE49-F238E27FC236}">
                  <a16:creationId xmlns:a16="http://schemas.microsoft.com/office/drawing/2014/main" id="{2D64CBFC-0FD2-44BD-95AB-1D223806C64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656" y="1774"/>
              <a:ext cx="249" cy="2427"/>
            </a:xfrm>
            <a:prstGeom prst="rightBrace">
              <a:avLst>
                <a:gd name="adj1" fmla="val 81225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grpSp>
        <p:nvGrpSpPr>
          <p:cNvPr id="139411" name="Group 147">
            <a:extLst>
              <a:ext uri="{FF2B5EF4-FFF2-40B4-BE49-F238E27FC236}">
                <a16:creationId xmlns:a16="http://schemas.microsoft.com/office/drawing/2014/main" id="{3090F60F-4A24-4162-B7AE-581AA4F6CE40}"/>
              </a:ext>
            </a:extLst>
          </p:cNvPr>
          <p:cNvGrpSpPr>
            <a:grpSpLocks/>
          </p:cNvGrpSpPr>
          <p:nvPr/>
        </p:nvGrpSpPr>
        <p:grpSpPr bwMode="auto">
          <a:xfrm>
            <a:off x="4859338" y="4545013"/>
            <a:ext cx="3852862" cy="1131887"/>
            <a:chOff x="567" y="2863"/>
            <a:chExt cx="2427" cy="713"/>
          </a:xfrm>
        </p:grpSpPr>
        <p:sp>
          <p:nvSpPr>
            <p:cNvPr id="139412" name="Rectangle 148">
              <a:extLst>
                <a:ext uri="{FF2B5EF4-FFF2-40B4-BE49-F238E27FC236}">
                  <a16:creationId xmlns:a16="http://schemas.microsoft.com/office/drawing/2014/main" id="{89A3AA95-C82F-4F37-8AFF-89D4542F1A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8" y="3249"/>
              <a:ext cx="38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fr-FR" altLang="fr-FR" sz="28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5</a:t>
              </a:r>
            </a:p>
          </p:txBody>
        </p:sp>
        <p:sp>
          <p:nvSpPr>
            <p:cNvPr id="35893" name="AutoShape 149">
              <a:extLst>
                <a:ext uri="{FF2B5EF4-FFF2-40B4-BE49-F238E27FC236}">
                  <a16:creationId xmlns:a16="http://schemas.microsoft.com/office/drawing/2014/main" id="{2A100693-0F87-4938-9071-7264359F80EA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656" y="1774"/>
              <a:ext cx="249" cy="2427"/>
            </a:xfrm>
            <a:prstGeom prst="rightBrace">
              <a:avLst>
                <a:gd name="adj1" fmla="val 81225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sp>
        <p:nvSpPr>
          <p:cNvPr id="139415" name="Text Box 151">
            <a:extLst>
              <a:ext uri="{FF2B5EF4-FFF2-40B4-BE49-F238E27FC236}">
                <a16:creationId xmlns:a16="http://schemas.microsoft.com/office/drawing/2014/main" id="{6F86ED74-8956-4471-927D-94910F75BB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2388" y="5768975"/>
            <a:ext cx="45704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fr-FR" altLang="fr-FR" sz="2800"/>
              <a:t>(10010101)</a:t>
            </a:r>
            <a:r>
              <a:rPr lang="fr-FR" altLang="fr-FR" sz="2800" baseline="-25000"/>
              <a:t>2</a:t>
            </a:r>
            <a:r>
              <a:rPr lang="fr-FR" altLang="fr-FR" sz="2800"/>
              <a:t> = (95)</a:t>
            </a:r>
            <a:r>
              <a:rPr lang="fr-FR" altLang="fr-FR" sz="2800" baseline="-25000"/>
              <a:t>16 </a:t>
            </a:r>
            <a:r>
              <a:rPr lang="fr-FR" altLang="fr-FR" sz="2800"/>
              <a:t>= $95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39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39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3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39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39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39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39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4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>
            <a:extLst>
              <a:ext uri="{FF2B5EF4-FFF2-40B4-BE49-F238E27FC236}">
                <a16:creationId xmlns:a16="http://schemas.microsoft.com/office/drawing/2014/main" id="{5BA2B78B-6BA2-416D-9009-3F760BA250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27384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fr-FR" altLang="fr-FR" dirty="0"/>
              <a:t>Du binaire en hexadécimal</a:t>
            </a:r>
          </a:p>
        </p:txBody>
      </p:sp>
      <p:graphicFrame>
        <p:nvGraphicFramePr>
          <p:cNvPr id="138243" name="Group 3">
            <a:extLst>
              <a:ext uri="{FF2B5EF4-FFF2-40B4-BE49-F238E27FC236}">
                <a16:creationId xmlns:a16="http://schemas.microsoft.com/office/drawing/2014/main" id="{06253394-DB50-4A74-BF00-4941B6DAABD3}"/>
              </a:ext>
            </a:extLst>
          </p:cNvPr>
          <p:cNvGraphicFramePr>
            <a:graphicFrameLocks noGrp="1"/>
          </p:cNvGraphicFramePr>
          <p:nvPr/>
        </p:nvGraphicFramePr>
        <p:xfrm>
          <a:off x="827088" y="2039938"/>
          <a:ext cx="7859712" cy="538162"/>
        </p:xfrm>
        <a:graphic>
          <a:graphicData uri="http://schemas.openxmlformats.org/drawingml/2006/table">
            <a:tbl>
              <a:tblPr/>
              <a:tblGrid>
                <a:gridCol w="982662">
                  <a:extLst>
                    <a:ext uri="{9D8B030D-6E8A-4147-A177-3AD203B41FA5}">
                      <a16:colId xmlns:a16="http://schemas.microsoft.com/office/drawing/2014/main" val="2691826986"/>
                    </a:ext>
                  </a:extLst>
                </a:gridCol>
                <a:gridCol w="981075">
                  <a:extLst>
                    <a:ext uri="{9D8B030D-6E8A-4147-A177-3AD203B41FA5}">
                      <a16:colId xmlns:a16="http://schemas.microsoft.com/office/drawing/2014/main" val="1401433019"/>
                    </a:ext>
                  </a:extLst>
                </a:gridCol>
                <a:gridCol w="984250">
                  <a:extLst>
                    <a:ext uri="{9D8B030D-6E8A-4147-A177-3AD203B41FA5}">
                      <a16:colId xmlns:a16="http://schemas.microsoft.com/office/drawing/2014/main" val="3002159366"/>
                    </a:ext>
                  </a:extLst>
                </a:gridCol>
                <a:gridCol w="981075">
                  <a:extLst>
                    <a:ext uri="{9D8B030D-6E8A-4147-A177-3AD203B41FA5}">
                      <a16:colId xmlns:a16="http://schemas.microsoft.com/office/drawing/2014/main" val="2974323537"/>
                    </a:ext>
                  </a:extLst>
                </a:gridCol>
                <a:gridCol w="984250">
                  <a:extLst>
                    <a:ext uri="{9D8B030D-6E8A-4147-A177-3AD203B41FA5}">
                      <a16:colId xmlns:a16="http://schemas.microsoft.com/office/drawing/2014/main" val="2658444438"/>
                    </a:ext>
                  </a:extLst>
                </a:gridCol>
                <a:gridCol w="982663">
                  <a:extLst>
                    <a:ext uri="{9D8B030D-6E8A-4147-A177-3AD203B41FA5}">
                      <a16:colId xmlns:a16="http://schemas.microsoft.com/office/drawing/2014/main" val="2600278266"/>
                    </a:ext>
                  </a:extLst>
                </a:gridCol>
                <a:gridCol w="981075">
                  <a:extLst>
                    <a:ext uri="{9D8B030D-6E8A-4147-A177-3AD203B41FA5}">
                      <a16:colId xmlns:a16="http://schemas.microsoft.com/office/drawing/2014/main" val="3477024552"/>
                    </a:ext>
                  </a:extLst>
                </a:gridCol>
                <a:gridCol w="982662">
                  <a:extLst>
                    <a:ext uri="{9D8B030D-6E8A-4147-A177-3AD203B41FA5}">
                      <a16:colId xmlns:a16="http://schemas.microsoft.com/office/drawing/2014/main" val="661746582"/>
                    </a:ext>
                  </a:extLst>
                </a:gridCol>
              </a:tblGrid>
              <a:tr h="5381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4975416"/>
                  </a:ext>
                </a:extLst>
              </a:tr>
            </a:tbl>
          </a:graphicData>
        </a:graphic>
      </p:graphicFrame>
      <p:graphicFrame>
        <p:nvGraphicFramePr>
          <p:cNvPr id="138263" name="Group 23">
            <a:extLst>
              <a:ext uri="{FF2B5EF4-FFF2-40B4-BE49-F238E27FC236}">
                <a16:creationId xmlns:a16="http://schemas.microsoft.com/office/drawing/2014/main" id="{4970F058-F507-4AC8-8C43-F906038B7F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1072573"/>
              </p:ext>
            </p:extLst>
          </p:nvPr>
        </p:nvGraphicFramePr>
        <p:xfrm>
          <a:off x="792163" y="4329100"/>
          <a:ext cx="3929062" cy="538162"/>
        </p:xfrm>
        <a:graphic>
          <a:graphicData uri="http://schemas.openxmlformats.org/drawingml/2006/table">
            <a:tbl>
              <a:tblPr/>
              <a:tblGrid>
                <a:gridCol w="982662">
                  <a:extLst>
                    <a:ext uri="{9D8B030D-6E8A-4147-A177-3AD203B41FA5}">
                      <a16:colId xmlns:a16="http://schemas.microsoft.com/office/drawing/2014/main" val="1034648702"/>
                    </a:ext>
                  </a:extLst>
                </a:gridCol>
                <a:gridCol w="981075">
                  <a:extLst>
                    <a:ext uri="{9D8B030D-6E8A-4147-A177-3AD203B41FA5}">
                      <a16:colId xmlns:a16="http://schemas.microsoft.com/office/drawing/2014/main" val="3356753060"/>
                    </a:ext>
                  </a:extLst>
                </a:gridCol>
                <a:gridCol w="984250">
                  <a:extLst>
                    <a:ext uri="{9D8B030D-6E8A-4147-A177-3AD203B41FA5}">
                      <a16:colId xmlns:a16="http://schemas.microsoft.com/office/drawing/2014/main" val="1257212966"/>
                    </a:ext>
                  </a:extLst>
                </a:gridCol>
                <a:gridCol w="981075">
                  <a:extLst>
                    <a:ext uri="{9D8B030D-6E8A-4147-A177-3AD203B41FA5}">
                      <a16:colId xmlns:a16="http://schemas.microsoft.com/office/drawing/2014/main" val="1321613455"/>
                    </a:ext>
                  </a:extLst>
                </a:gridCol>
              </a:tblGrid>
              <a:tr h="5381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fr-FR" alt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2</a:t>
                      </a:r>
                      <a:r>
                        <a:rPr kumimoji="0" lang="fr-FR" altLang="fr-FR" sz="2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2</a:t>
                      </a:r>
                      <a:r>
                        <a:rPr kumimoji="0" lang="fr-FR" alt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=4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fr-FR" alt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2</a:t>
                      </a:r>
                      <a:r>
                        <a:rPr kumimoji="0" lang="fr-FR" altLang="fr-FR" sz="2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0</a:t>
                      </a:r>
                      <a:r>
                        <a:rPr kumimoji="0" lang="fr-FR" alt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=1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8985280"/>
                  </a:ext>
                </a:extLst>
              </a:tr>
            </a:tbl>
          </a:graphicData>
        </a:graphic>
      </p:graphicFrame>
      <p:sp>
        <p:nvSpPr>
          <p:cNvPr id="138275" name="AutoShape 35">
            <a:extLst>
              <a:ext uri="{FF2B5EF4-FFF2-40B4-BE49-F238E27FC236}">
                <a16:creationId xmlns:a16="http://schemas.microsoft.com/office/drawing/2014/main" id="{85F0972D-372E-4710-BE36-BA9BF88C96F4}"/>
              </a:ext>
            </a:extLst>
          </p:cNvPr>
          <p:cNvSpPr>
            <a:spLocks/>
          </p:cNvSpPr>
          <p:nvPr/>
        </p:nvSpPr>
        <p:spPr bwMode="auto">
          <a:xfrm rot="5400000">
            <a:off x="2555875" y="908125"/>
            <a:ext cx="395288" cy="3852862"/>
          </a:xfrm>
          <a:prstGeom prst="rightBrace">
            <a:avLst>
              <a:gd name="adj1" fmla="val 81225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38276" name="AutoShape 36">
            <a:extLst>
              <a:ext uri="{FF2B5EF4-FFF2-40B4-BE49-F238E27FC236}">
                <a16:creationId xmlns:a16="http://schemas.microsoft.com/office/drawing/2014/main" id="{5118A199-19B5-41CD-BB41-89183EE018E8}"/>
              </a:ext>
            </a:extLst>
          </p:cNvPr>
          <p:cNvSpPr>
            <a:spLocks/>
          </p:cNvSpPr>
          <p:nvPr/>
        </p:nvSpPr>
        <p:spPr bwMode="auto">
          <a:xfrm rot="5400000">
            <a:off x="6553200" y="944638"/>
            <a:ext cx="395287" cy="3852862"/>
          </a:xfrm>
          <a:prstGeom prst="rightBrace">
            <a:avLst>
              <a:gd name="adj1" fmla="val 81225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graphicFrame>
        <p:nvGraphicFramePr>
          <p:cNvPr id="138277" name="Group 37">
            <a:extLst>
              <a:ext uri="{FF2B5EF4-FFF2-40B4-BE49-F238E27FC236}">
                <a16:creationId xmlns:a16="http://schemas.microsoft.com/office/drawing/2014/main" id="{38336DBC-6C4F-47C7-96B6-CAD655DC64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564393"/>
              </p:ext>
            </p:extLst>
          </p:nvPr>
        </p:nvGraphicFramePr>
        <p:xfrm>
          <a:off x="4787900" y="4329100"/>
          <a:ext cx="3924300" cy="542925"/>
        </p:xfrm>
        <a:graphic>
          <a:graphicData uri="http://schemas.openxmlformats.org/drawingml/2006/table">
            <a:tbl>
              <a:tblPr/>
              <a:tblGrid>
                <a:gridCol w="1009650">
                  <a:extLst>
                    <a:ext uri="{9D8B030D-6E8A-4147-A177-3AD203B41FA5}">
                      <a16:colId xmlns:a16="http://schemas.microsoft.com/office/drawing/2014/main" val="1943063868"/>
                    </a:ext>
                  </a:extLst>
                </a:gridCol>
                <a:gridCol w="1008063">
                  <a:extLst>
                    <a:ext uri="{9D8B030D-6E8A-4147-A177-3AD203B41FA5}">
                      <a16:colId xmlns:a16="http://schemas.microsoft.com/office/drawing/2014/main" val="572655219"/>
                    </a:ext>
                  </a:extLst>
                </a:gridCol>
                <a:gridCol w="1012825">
                  <a:extLst>
                    <a:ext uri="{9D8B030D-6E8A-4147-A177-3AD203B41FA5}">
                      <a16:colId xmlns:a16="http://schemas.microsoft.com/office/drawing/2014/main" val="4190380789"/>
                    </a:ext>
                  </a:extLst>
                </a:gridCol>
                <a:gridCol w="893762">
                  <a:extLst>
                    <a:ext uri="{9D8B030D-6E8A-4147-A177-3AD203B41FA5}">
                      <a16:colId xmlns:a16="http://schemas.microsoft.com/office/drawing/2014/main" val="1279030500"/>
                    </a:ext>
                  </a:extLst>
                </a:gridCol>
              </a:tblGrid>
              <a:tr h="542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fr-FR" alt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2</a:t>
                      </a:r>
                      <a:r>
                        <a:rPr kumimoji="0" lang="fr-FR" altLang="fr-FR" sz="2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2</a:t>
                      </a:r>
                      <a:r>
                        <a:rPr kumimoji="0" lang="fr-FR" alt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=4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2</a:t>
                      </a:r>
                      <a:r>
                        <a:rPr kumimoji="0" lang="fr-FR" altLang="fr-FR" sz="2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1</a:t>
                      </a:r>
                      <a:r>
                        <a:rPr kumimoji="0" lang="fr-FR" alt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=2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fr-FR" alt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8614934"/>
                  </a:ext>
                </a:extLst>
              </a:tr>
            </a:tbl>
          </a:graphicData>
        </a:graphic>
      </p:graphicFrame>
      <p:grpSp>
        <p:nvGrpSpPr>
          <p:cNvPr id="138289" name="Group 49">
            <a:extLst>
              <a:ext uri="{FF2B5EF4-FFF2-40B4-BE49-F238E27FC236}">
                <a16:creationId xmlns:a16="http://schemas.microsoft.com/office/drawing/2014/main" id="{C5884805-0848-4370-A444-F0B035FFAF84}"/>
              </a:ext>
            </a:extLst>
          </p:cNvPr>
          <p:cNvGrpSpPr>
            <a:grpSpLocks/>
          </p:cNvGrpSpPr>
          <p:nvPr/>
        </p:nvGrpSpPr>
        <p:grpSpPr bwMode="auto">
          <a:xfrm>
            <a:off x="812801" y="4869160"/>
            <a:ext cx="3852862" cy="914400"/>
            <a:chOff x="567" y="2863"/>
            <a:chExt cx="2427" cy="576"/>
          </a:xfrm>
        </p:grpSpPr>
        <p:sp>
          <p:nvSpPr>
            <p:cNvPr id="138290" name="Rectangle 50">
              <a:extLst>
                <a:ext uri="{FF2B5EF4-FFF2-40B4-BE49-F238E27FC236}">
                  <a16:creationId xmlns:a16="http://schemas.microsoft.com/office/drawing/2014/main" id="{6F30E389-9BB1-48E1-9124-C7A37FAED7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0" y="3112"/>
              <a:ext cx="38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fr-FR" altLang="fr-FR" sz="2800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5</a:t>
              </a:r>
            </a:p>
          </p:txBody>
        </p:sp>
        <p:sp>
          <p:nvSpPr>
            <p:cNvPr id="37944" name="AutoShape 51">
              <a:extLst>
                <a:ext uri="{FF2B5EF4-FFF2-40B4-BE49-F238E27FC236}">
                  <a16:creationId xmlns:a16="http://schemas.microsoft.com/office/drawing/2014/main" id="{590ECB8F-7315-4FB8-9355-3BDA5F9F813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656" y="1774"/>
              <a:ext cx="249" cy="2427"/>
            </a:xfrm>
            <a:prstGeom prst="rightBrace">
              <a:avLst>
                <a:gd name="adj1" fmla="val 81225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grpSp>
        <p:nvGrpSpPr>
          <p:cNvPr id="138292" name="Group 52">
            <a:extLst>
              <a:ext uri="{FF2B5EF4-FFF2-40B4-BE49-F238E27FC236}">
                <a16:creationId xmlns:a16="http://schemas.microsoft.com/office/drawing/2014/main" id="{7C8111F5-4077-44BA-BC4D-8132012760E4}"/>
              </a:ext>
            </a:extLst>
          </p:cNvPr>
          <p:cNvGrpSpPr>
            <a:grpSpLocks/>
          </p:cNvGrpSpPr>
          <p:nvPr/>
        </p:nvGrpSpPr>
        <p:grpSpPr bwMode="auto">
          <a:xfrm>
            <a:off x="4832550" y="4885440"/>
            <a:ext cx="3852862" cy="911225"/>
            <a:chOff x="567" y="2863"/>
            <a:chExt cx="2427" cy="574"/>
          </a:xfrm>
        </p:grpSpPr>
        <p:sp>
          <p:nvSpPr>
            <p:cNvPr id="138293" name="Rectangle 53">
              <a:extLst>
                <a:ext uri="{FF2B5EF4-FFF2-40B4-BE49-F238E27FC236}">
                  <a16:creationId xmlns:a16="http://schemas.microsoft.com/office/drawing/2014/main" id="{839EA57A-2244-4F45-88C5-A8D46BCAC9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2" y="3110"/>
              <a:ext cx="38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fr-FR" altLang="fr-FR" sz="2800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6</a:t>
              </a:r>
            </a:p>
          </p:txBody>
        </p:sp>
        <p:sp>
          <p:nvSpPr>
            <p:cNvPr id="37942" name="AutoShape 54">
              <a:extLst>
                <a:ext uri="{FF2B5EF4-FFF2-40B4-BE49-F238E27FC236}">
                  <a16:creationId xmlns:a16="http://schemas.microsoft.com/office/drawing/2014/main" id="{C951CCB1-4992-4055-814C-34B2AAE6071A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656" y="1774"/>
              <a:ext cx="249" cy="2427"/>
            </a:xfrm>
            <a:prstGeom prst="rightBrace">
              <a:avLst>
                <a:gd name="adj1" fmla="val 81225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sp>
        <p:nvSpPr>
          <p:cNvPr id="138295" name="Text Box 55">
            <a:extLst>
              <a:ext uri="{FF2B5EF4-FFF2-40B4-BE49-F238E27FC236}">
                <a16:creationId xmlns:a16="http://schemas.microsoft.com/office/drawing/2014/main" id="{70F69314-EF8A-4419-95D1-8035548946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1981" y="6218827"/>
            <a:ext cx="45704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fr-FR" altLang="fr-FR" sz="2800" dirty="0"/>
              <a:t>(01010110)</a:t>
            </a:r>
            <a:r>
              <a:rPr lang="fr-FR" altLang="fr-FR" sz="2800" baseline="-25000" dirty="0"/>
              <a:t>2</a:t>
            </a:r>
            <a:r>
              <a:rPr lang="fr-FR" altLang="fr-FR" sz="2800" dirty="0"/>
              <a:t> = (56)</a:t>
            </a:r>
            <a:r>
              <a:rPr lang="fr-FR" altLang="fr-FR" sz="2800" baseline="-25000" dirty="0"/>
              <a:t>16 </a:t>
            </a:r>
            <a:r>
              <a:rPr lang="fr-FR" altLang="fr-FR" sz="2800" dirty="0"/>
              <a:t>= $56</a:t>
            </a:r>
          </a:p>
        </p:txBody>
      </p:sp>
      <p:sp>
        <p:nvSpPr>
          <p:cNvPr id="138296" name="Rectangle 56">
            <a:extLst>
              <a:ext uri="{FF2B5EF4-FFF2-40B4-BE49-F238E27FC236}">
                <a16:creationId xmlns:a16="http://schemas.microsoft.com/office/drawing/2014/main" id="{43908877-3947-42E8-95F7-61CDAEAFCC6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268760"/>
            <a:ext cx="4038600" cy="4114800"/>
          </a:xfrm>
        </p:spPr>
        <p:txBody>
          <a:bodyPr/>
          <a:lstStyle/>
          <a:p>
            <a:pPr eaLnBrk="1" hangingPunct="1">
              <a:defRPr/>
            </a:pPr>
            <a:r>
              <a:rPr lang="fr-FR" altLang="fr-FR" sz="2800" dirty="0"/>
              <a:t>Exercice :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fr-FR" altLang="fr-FR" sz="2800" dirty="0"/>
          </a:p>
        </p:txBody>
      </p:sp>
      <p:sp>
        <p:nvSpPr>
          <p:cNvPr id="16" name="Text Box 17">
            <a:extLst>
              <a:ext uri="{FF2B5EF4-FFF2-40B4-BE49-F238E27FC236}">
                <a16:creationId xmlns:a16="http://schemas.microsoft.com/office/drawing/2014/main" id="{E787A2DA-6ABA-4B98-B2E2-DCD3ADE19B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1665" y="1674913"/>
            <a:ext cx="371554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fr-FR" altLang="fr-FR" sz="2400" b="1" dirty="0">
                <a:solidFill>
                  <a:schemeClr val="folHlink"/>
                </a:solidFill>
              </a:rPr>
              <a:t>3         2         1         0</a:t>
            </a:r>
          </a:p>
        </p:txBody>
      </p:sp>
      <p:sp>
        <p:nvSpPr>
          <p:cNvPr id="17" name="Text Box 17">
            <a:extLst>
              <a:ext uri="{FF2B5EF4-FFF2-40B4-BE49-F238E27FC236}">
                <a16:creationId xmlns:a16="http://schemas.microsoft.com/office/drawing/2014/main" id="{7C711E44-30DC-4B11-BD9E-0B3C23D3D3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8813" y="1020339"/>
            <a:ext cx="658951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fr-FR" altLang="fr-FR" sz="2400" b="1" dirty="0">
                <a:solidFill>
                  <a:schemeClr val="folHlink"/>
                </a:solidFill>
              </a:rPr>
              <a:t>On affecte un poids à chaque quartet en partant de 0 depuis LSB</a:t>
            </a:r>
          </a:p>
        </p:txBody>
      </p:sp>
      <p:sp>
        <p:nvSpPr>
          <p:cNvPr id="18" name="Flèche : courbe vers la droite 17">
            <a:extLst>
              <a:ext uri="{FF2B5EF4-FFF2-40B4-BE49-F238E27FC236}">
                <a16:creationId xmlns:a16="http://schemas.microsoft.com/office/drawing/2014/main" id="{863C0940-552E-49A2-A754-9F3AE7FA1DDF}"/>
              </a:ext>
            </a:extLst>
          </p:cNvPr>
          <p:cNvSpPr/>
          <p:nvPr/>
        </p:nvSpPr>
        <p:spPr>
          <a:xfrm>
            <a:off x="213177" y="2309018"/>
            <a:ext cx="457200" cy="2558243"/>
          </a:xfrm>
          <a:prstGeom prst="curv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9" name="Text Box 17">
            <a:extLst>
              <a:ext uri="{FF2B5EF4-FFF2-40B4-BE49-F238E27FC236}">
                <a16:creationId xmlns:a16="http://schemas.microsoft.com/office/drawing/2014/main" id="{81F7C873-3DBD-4772-89B5-3DF4EE1853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074" y="2947924"/>
            <a:ext cx="801812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fr-FR" altLang="fr-FR" sz="2400" b="1" dirty="0">
                <a:solidFill>
                  <a:schemeClr val="folHlink"/>
                </a:solidFill>
              </a:rPr>
              <a:t>On découpe le mot en quartets en partant du LSB</a:t>
            </a:r>
          </a:p>
        </p:txBody>
      </p:sp>
      <p:sp>
        <p:nvSpPr>
          <p:cNvPr id="20" name="Text Box 17">
            <a:extLst>
              <a:ext uri="{FF2B5EF4-FFF2-40B4-BE49-F238E27FC236}">
                <a16:creationId xmlns:a16="http://schemas.microsoft.com/office/drawing/2014/main" id="{79B7A7DC-2167-4A9D-9387-991B6AB224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8868" y="1660538"/>
            <a:ext cx="371554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fr-FR" altLang="fr-FR" sz="2400" b="1" dirty="0">
                <a:solidFill>
                  <a:schemeClr val="folHlink"/>
                </a:solidFill>
              </a:rPr>
              <a:t>3         2         1         0</a:t>
            </a:r>
          </a:p>
        </p:txBody>
      </p:sp>
      <p:sp>
        <p:nvSpPr>
          <p:cNvPr id="21" name="Text Box 17">
            <a:extLst>
              <a:ext uri="{FF2B5EF4-FFF2-40B4-BE49-F238E27FC236}">
                <a16:creationId xmlns:a16="http://schemas.microsoft.com/office/drawing/2014/main" id="{EFE22DED-350B-4B93-96B3-D5CE36D3D9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490" y="3458805"/>
            <a:ext cx="7848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fr-FR" altLang="fr-FR" sz="2400" b="1" dirty="0">
                <a:solidFill>
                  <a:schemeClr val="folHlink"/>
                </a:solidFill>
              </a:rPr>
              <a:t>Prise en compte des « 1 » affectés de leurs poids pour chaque quartet</a:t>
            </a:r>
          </a:p>
        </p:txBody>
      </p:sp>
      <p:sp>
        <p:nvSpPr>
          <p:cNvPr id="22" name="Text Box 17">
            <a:extLst>
              <a:ext uri="{FF2B5EF4-FFF2-40B4-BE49-F238E27FC236}">
                <a16:creationId xmlns:a16="http://schemas.microsoft.com/office/drawing/2014/main" id="{63AED331-687F-4274-A976-CCC35A9A48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4325" y="5013176"/>
            <a:ext cx="385286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fr-FR" altLang="fr-FR" sz="2400" b="1" dirty="0">
                <a:solidFill>
                  <a:schemeClr val="folHlink"/>
                </a:solidFill>
              </a:rPr>
              <a:t>Calcul de la valeur de chaque quartet</a:t>
            </a:r>
          </a:p>
        </p:txBody>
      </p:sp>
      <p:sp>
        <p:nvSpPr>
          <p:cNvPr id="23" name="Text Box 17">
            <a:extLst>
              <a:ext uri="{FF2B5EF4-FFF2-40B4-BE49-F238E27FC236}">
                <a16:creationId xmlns:a16="http://schemas.microsoft.com/office/drawing/2014/main" id="{ECF0E801-73F1-4F2C-B8C4-F4C732DF3A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" y="5721059"/>
            <a:ext cx="472122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fr-FR" altLang="fr-FR" sz="2400" b="1" dirty="0">
                <a:solidFill>
                  <a:schemeClr val="folHlink"/>
                </a:solidFill>
              </a:rPr>
              <a:t>La lecture de chaque quartet depuis la gauche donne la conversion en hexadécimal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38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138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3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500"/>
                                        <p:tgtEl>
                                          <p:spTgt spid="138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138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3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0"/>
                            </p:stCondLst>
                            <p:childTnLst>
                              <p:par>
                                <p:cTn id="5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500"/>
                                        <p:tgtEl>
                                          <p:spTgt spid="138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500"/>
                            </p:stCondLst>
                            <p:childTnLst>
                              <p:par>
                                <p:cTn id="5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500"/>
                                        <p:tgtEl>
                                          <p:spTgt spid="138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3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000"/>
                            </p:stCondLst>
                            <p:childTnLst>
                              <p:par>
                                <p:cTn id="6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0" dur="500"/>
                                        <p:tgtEl>
                                          <p:spTgt spid="138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95" grpId="0"/>
      <p:bldP spid="16" grpId="0"/>
      <p:bldP spid="17" grpId="0"/>
      <p:bldP spid="18" grpId="0" animBg="1"/>
      <p:bldP spid="19" grpId="0"/>
      <p:bldP spid="20" grpId="0"/>
      <p:bldP spid="21" grpId="0"/>
      <p:bldP spid="22" grpId="0"/>
      <p:bldP spid="2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>
            <a:extLst>
              <a:ext uri="{FF2B5EF4-FFF2-40B4-BE49-F238E27FC236}">
                <a16:creationId xmlns:a16="http://schemas.microsoft.com/office/drawing/2014/main" id="{8EE6CA33-7923-4665-AF01-D4E4B6853D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altLang="fr-FR"/>
              <a:t>Du binaire en hexadécimal</a:t>
            </a:r>
          </a:p>
        </p:txBody>
      </p:sp>
      <p:graphicFrame>
        <p:nvGraphicFramePr>
          <p:cNvPr id="137219" name="Group 3">
            <a:extLst>
              <a:ext uri="{FF2B5EF4-FFF2-40B4-BE49-F238E27FC236}">
                <a16:creationId xmlns:a16="http://schemas.microsoft.com/office/drawing/2014/main" id="{8FC664FD-A008-413F-8899-EBF2DC25B6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8834000"/>
              </p:ext>
            </p:extLst>
          </p:nvPr>
        </p:nvGraphicFramePr>
        <p:xfrm>
          <a:off x="827088" y="2384127"/>
          <a:ext cx="7859712" cy="538162"/>
        </p:xfrm>
        <a:graphic>
          <a:graphicData uri="http://schemas.openxmlformats.org/drawingml/2006/table">
            <a:tbl>
              <a:tblPr/>
              <a:tblGrid>
                <a:gridCol w="982662">
                  <a:extLst>
                    <a:ext uri="{9D8B030D-6E8A-4147-A177-3AD203B41FA5}">
                      <a16:colId xmlns:a16="http://schemas.microsoft.com/office/drawing/2014/main" val="746575456"/>
                    </a:ext>
                  </a:extLst>
                </a:gridCol>
                <a:gridCol w="981075">
                  <a:extLst>
                    <a:ext uri="{9D8B030D-6E8A-4147-A177-3AD203B41FA5}">
                      <a16:colId xmlns:a16="http://schemas.microsoft.com/office/drawing/2014/main" val="2289295902"/>
                    </a:ext>
                  </a:extLst>
                </a:gridCol>
                <a:gridCol w="984250">
                  <a:extLst>
                    <a:ext uri="{9D8B030D-6E8A-4147-A177-3AD203B41FA5}">
                      <a16:colId xmlns:a16="http://schemas.microsoft.com/office/drawing/2014/main" val="2395930014"/>
                    </a:ext>
                  </a:extLst>
                </a:gridCol>
                <a:gridCol w="981075">
                  <a:extLst>
                    <a:ext uri="{9D8B030D-6E8A-4147-A177-3AD203B41FA5}">
                      <a16:colId xmlns:a16="http://schemas.microsoft.com/office/drawing/2014/main" val="524602424"/>
                    </a:ext>
                  </a:extLst>
                </a:gridCol>
                <a:gridCol w="984250">
                  <a:extLst>
                    <a:ext uri="{9D8B030D-6E8A-4147-A177-3AD203B41FA5}">
                      <a16:colId xmlns:a16="http://schemas.microsoft.com/office/drawing/2014/main" val="525776671"/>
                    </a:ext>
                  </a:extLst>
                </a:gridCol>
                <a:gridCol w="982663">
                  <a:extLst>
                    <a:ext uri="{9D8B030D-6E8A-4147-A177-3AD203B41FA5}">
                      <a16:colId xmlns:a16="http://schemas.microsoft.com/office/drawing/2014/main" val="3276399547"/>
                    </a:ext>
                  </a:extLst>
                </a:gridCol>
                <a:gridCol w="981075">
                  <a:extLst>
                    <a:ext uri="{9D8B030D-6E8A-4147-A177-3AD203B41FA5}">
                      <a16:colId xmlns:a16="http://schemas.microsoft.com/office/drawing/2014/main" val="849570118"/>
                    </a:ext>
                  </a:extLst>
                </a:gridCol>
                <a:gridCol w="982662">
                  <a:extLst>
                    <a:ext uri="{9D8B030D-6E8A-4147-A177-3AD203B41FA5}">
                      <a16:colId xmlns:a16="http://schemas.microsoft.com/office/drawing/2014/main" val="1231071905"/>
                    </a:ext>
                  </a:extLst>
                </a:gridCol>
              </a:tblGrid>
              <a:tr h="5381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3865421"/>
                  </a:ext>
                </a:extLst>
              </a:tr>
            </a:tbl>
          </a:graphicData>
        </a:graphic>
      </p:graphicFrame>
      <p:graphicFrame>
        <p:nvGraphicFramePr>
          <p:cNvPr id="137239" name="Group 23">
            <a:extLst>
              <a:ext uri="{FF2B5EF4-FFF2-40B4-BE49-F238E27FC236}">
                <a16:creationId xmlns:a16="http://schemas.microsoft.com/office/drawing/2014/main" id="{99E3C309-DE0D-4122-AF8C-D774E32A85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3824249"/>
              </p:ext>
            </p:extLst>
          </p:nvPr>
        </p:nvGraphicFramePr>
        <p:xfrm>
          <a:off x="792163" y="4025602"/>
          <a:ext cx="3929062" cy="538162"/>
        </p:xfrm>
        <a:graphic>
          <a:graphicData uri="http://schemas.openxmlformats.org/drawingml/2006/table">
            <a:tbl>
              <a:tblPr/>
              <a:tblGrid>
                <a:gridCol w="982662">
                  <a:extLst>
                    <a:ext uri="{9D8B030D-6E8A-4147-A177-3AD203B41FA5}">
                      <a16:colId xmlns:a16="http://schemas.microsoft.com/office/drawing/2014/main" val="943472952"/>
                    </a:ext>
                  </a:extLst>
                </a:gridCol>
                <a:gridCol w="981075">
                  <a:extLst>
                    <a:ext uri="{9D8B030D-6E8A-4147-A177-3AD203B41FA5}">
                      <a16:colId xmlns:a16="http://schemas.microsoft.com/office/drawing/2014/main" val="2298663126"/>
                    </a:ext>
                  </a:extLst>
                </a:gridCol>
                <a:gridCol w="984250">
                  <a:extLst>
                    <a:ext uri="{9D8B030D-6E8A-4147-A177-3AD203B41FA5}">
                      <a16:colId xmlns:a16="http://schemas.microsoft.com/office/drawing/2014/main" val="1061253649"/>
                    </a:ext>
                  </a:extLst>
                </a:gridCol>
                <a:gridCol w="981075">
                  <a:extLst>
                    <a:ext uri="{9D8B030D-6E8A-4147-A177-3AD203B41FA5}">
                      <a16:colId xmlns:a16="http://schemas.microsoft.com/office/drawing/2014/main" val="455757818"/>
                    </a:ext>
                  </a:extLst>
                </a:gridCol>
              </a:tblGrid>
              <a:tr h="5381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fr-FR" alt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3188085"/>
                  </a:ext>
                </a:extLst>
              </a:tr>
            </a:tbl>
          </a:graphicData>
        </a:graphic>
      </p:graphicFrame>
      <p:sp>
        <p:nvSpPr>
          <p:cNvPr id="137251" name="AutoShape 35">
            <a:extLst>
              <a:ext uri="{FF2B5EF4-FFF2-40B4-BE49-F238E27FC236}">
                <a16:creationId xmlns:a16="http://schemas.microsoft.com/office/drawing/2014/main" id="{872E94B5-8AAE-4963-BC89-16B6263D00E6}"/>
              </a:ext>
            </a:extLst>
          </p:cNvPr>
          <p:cNvSpPr>
            <a:spLocks/>
          </p:cNvSpPr>
          <p:nvPr/>
        </p:nvSpPr>
        <p:spPr bwMode="auto">
          <a:xfrm rot="5400000">
            <a:off x="2555875" y="1304169"/>
            <a:ext cx="395288" cy="3852862"/>
          </a:xfrm>
          <a:prstGeom prst="rightBrace">
            <a:avLst>
              <a:gd name="adj1" fmla="val 81225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37252" name="AutoShape 36">
            <a:extLst>
              <a:ext uri="{FF2B5EF4-FFF2-40B4-BE49-F238E27FC236}">
                <a16:creationId xmlns:a16="http://schemas.microsoft.com/office/drawing/2014/main" id="{03AAB51C-AF2C-4D4F-B97D-2E4C6C68C25F}"/>
              </a:ext>
            </a:extLst>
          </p:cNvPr>
          <p:cNvSpPr>
            <a:spLocks/>
          </p:cNvSpPr>
          <p:nvPr/>
        </p:nvSpPr>
        <p:spPr bwMode="auto">
          <a:xfrm rot="5400000">
            <a:off x="6553200" y="1340682"/>
            <a:ext cx="395287" cy="3852862"/>
          </a:xfrm>
          <a:prstGeom prst="rightBrace">
            <a:avLst>
              <a:gd name="adj1" fmla="val 81225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graphicFrame>
        <p:nvGraphicFramePr>
          <p:cNvPr id="137253" name="Group 37">
            <a:extLst>
              <a:ext uri="{FF2B5EF4-FFF2-40B4-BE49-F238E27FC236}">
                <a16:creationId xmlns:a16="http://schemas.microsoft.com/office/drawing/2014/main" id="{7938737F-E657-43AC-8998-14D959DB1D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7645258"/>
              </p:ext>
            </p:extLst>
          </p:nvPr>
        </p:nvGraphicFramePr>
        <p:xfrm>
          <a:off x="4787900" y="4025602"/>
          <a:ext cx="3924300" cy="542925"/>
        </p:xfrm>
        <a:graphic>
          <a:graphicData uri="http://schemas.openxmlformats.org/drawingml/2006/table">
            <a:tbl>
              <a:tblPr/>
              <a:tblGrid>
                <a:gridCol w="1009650">
                  <a:extLst>
                    <a:ext uri="{9D8B030D-6E8A-4147-A177-3AD203B41FA5}">
                      <a16:colId xmlns:a16="http://schemas.microsoft.com/office/drawing/2014/main" val="3427431186"/>
                    </a:ext>
                  </a:extLst>
                </a:gridCol>
                <a:gridCol w="1008063">
                  <a:extLst>
                    <a:ext uri="{9D8B030D-6E8A-4147-A177-3AD203B41FA5}">
                      <a16:colId xmlns:a16="http://schemas.microsoft.com/office/drawing/2014/main" val="3733578388"/>
                    </a:ext>
                  </a:extLst>
                </a:gridCol>
                <a:gridCol w="1012825">
                  <a:extLst>
                    <a:ext uri="{9D8B030D-6E8A-4147-A177-3AD203B41FA5}">
                      <a16:colId xmlns:a16="http://schemas.microsoft.com/office/drawing/2014/main" val="2661990850"/>
                    </a:ext>
                  </a:extLst>
                </a:gridCol>
                <a:gridCol w="893762">
                  <a:extLst>
                    <a:ext uri="{9D8B030D-6E8A-4147-A177-3AD203B41FA5}">
                      <a16:colId xmlns:a16="http://schemas.microsoft.com/office/drawing/2014/main" val="4045498063"/>
                    </a:ext>
                  </a:extLst>
                </a:gridCol>
              </a:tblGrid>
              <a:tr h="542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fr-FR" alt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fr-FR" alt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953847"/>
                  </a:ext>
                </a:extLst>
              </a:tr>
            </a:tbl>
          </a:graphicData>
        </a:graphic>
      </p:graphicFrame>
      <p:grpSp>
        <p:nvGrpSpPr>
          <p:cNvPr id="137265" name="Group 49">
            <a:extLst>
              <a:ext uri="{FF2B5EF4-FFF2-40B4-BE49-F238E27FC236}">
                <a16:creationId xmlns:a16="http://schemas.microsoft.com/office/drawing/2014/main" id="{F5A35834-4F4C-422D-AB74-486C5F6DB438}"/>
              </a:ext>
            </a:extLst>
          </p:cNvPr>
          <p:cNvGrpSpPr>
            <a:grpSpLocks/>
          </p:cNvGrpSpPr>
          <p:nvPr/>
        </p:nvGrpSpPr>
        <p:grpSpPr bwMode="auto">
          <a:xfrm>
            <a:off x="827584" y="4689137"/>
            <a:ext cx="4625974" cy="1136649"/>
            <a:chOff x="567" y="2863"/>
            <a:chExt cx="2914" cy="716"/>
          </a:xfrm>
        </p:grpSpPr>
        <p:sp>
          <p:nvSpPr>
            <p:cNvPr id="137266" name="Rectangle 50">
              <a:extLst>
                <a:ext uri="{FF2B5EF4-FFF2-40B4-BE49-F238E27FC236}">
                  <a16:creationId xmlns:a16="http://schemas.microsoft.com/office/drawing/2014/main" id="{C352FCA7-F316-425F-AD7E-A331E32308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8" y="3249"/>
              <a:ext cx="1803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eaLnBrk="1" hangingPunct="1">
                <a:defRPr/>
              </a:pPr>
              <a:r>
                <a:rPr lang="fr-FR" altLang="fr-FR" sz="2800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13 </a:t>
              </a:r>
              <a:r>
                <a:rPr lang="fr-FR" altLang="fr-FR" sz="2800" dirty="0">
                  <a:effectLst>
                    <a:outerShdw blurRad="38100" dist="38100" dir="2700000" algn="tl">
                      <a:srgbClr val="000000"/>
                    </a:outerShdw>
                  </a:effectLst>
                  <a:sym typeface="Wingdings" panose="05000000000000000000" pitchFamily="2" charset="2"/>
                </a:rPr>
                <a:t> D en hexa</a:t>
              </a:r>
              <a:endParaRPr lang="fr-FR" altLang="fr-FR" sz="2800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9992" name="AutoShape 51">
              <a:extLst>
                <a:ext uri="{FF2B5EF4-FFF2-40B4-BE49-F238E27FC236}">
                  <a16:creationId xmlns:a16="http://schemas.microsoft.com/office/drawing/2014/main" id="{03E30D01-7A48-4E08-BA7F-9718CECE45C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656" y="1774"/>
              <a:ext cx="249" cy="2427"/>
            </a:xfrm>
            <a:prstGeom prst="rightBrace">
              <a:avLst>
                <a:gd name="adj1" fmla="val 81225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grpSp>
        <p:nvGrpSpPr>
          <p:cNvPr id="137268" name="Group 52">
            <a:extLst>
              <a:ext uri="{FF2B5EF4-FFF2-40B4-BE49-F238E27FC236}">
                <a16:creationId xmlns:a16="http://schemas.microsoft.com/office/drawing/2014/main" id="{1CB7FB6A-414E-4ADA-95B3-D243E6EF4530}"/>
              </a:ext>
            </a:extLst>
          </p:cNvPr>
          <p:cNvGrpSpPr>
            <a:grpSpLocks/>
          </p:cNvGrpSpPr>
          <p:nvPr/>
        </p:nvGrpSpPr>
        <p:grpSpPr bwMode="auto">
          <a:xfrm>
            <a:off x="4786809" y="4689140"/>
            <a:ext cx="3852862" cy="1131887"/>
            <a:chOff x="567" y="2863"/>
            <a:chExt cx="2427" cy="713"/>
          </a:xfrm>
        </p:grpSpPr>
        <p:sp>
          <p:nvSpPr>
            <p:cNvPr id="137269" name="Rectangle 53">
              <a:extLst>
                <a:ext uri="{FF2B5EF4-FFF2-40B4-BE49-F238E27FC236}">
                  <a16:creationId xmlns:a16="http://schemas.microsoft.com/office/drawing/2014/main" id="{06611D68-4AD5-4E3A-AA16-AA0EE40FC6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8" y="3249"/>
              <a:ext cx="38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fr-FR" altLang="fr-FR" sz="28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9</a:t>
              </a:r>
            </a:p>
          </p:txBody>
        </p:sp>
        <p:sp>
          <p:nvSpPr>
            <p:cNvPr id="39990" name="AutoShape 54">
              <a:extLst>
                <a:ext uri="{FF2B5EF4-FFF2-40B4-BE49-F238E27FC236}">
                  <a16:creationId xmlns:a16="http://schemas.microsoft.com/office/drawing/2014/main" id="{F622E83D-2E36-4D15-B63F-6CE9A746811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656" y="1774"/>
              <a:ext cx="249" cy="2427"/>
            </a:xfrm>
            <a:prstGeom prst="rightBrace">
              <a:avLst>
                <a:gd name="adj1" fmla="val 81225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sp>
        <p:nvSpPr>
          <p:cNvPr id="137271" name="Text Box 55">
            <a:extLst>
              <a:ext uri="{FF2B5EF4-FFF2-40B4-BE49-F238E27FC236}">
                <a16:creationId xmlns:a16="http://schemas.microsoft.com/office/drawing/2014/main" id="{31F36054-7F57-4A1A-887A-1DEF7E2D5D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5767" y="5998191"/>
            <a:ext cx="45545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fr-FR" altLang="fr-FR" sz="2800"/>
              <a:t>(11011001)</a:t>
            </a:r>
            <a:r>
              <a:rPr lang="fr-FR" altLang="fr-FR" sz="2800" baseline="-25000"/>
              <a:t>2</a:t>
            </a:r>
            <a:r>
              <a:rPr lang="fr-FR" altLang="fr-FR" sz="2800"/>
              <a:t> = (D9)</a:t>
            </a:r>
            <a:r>
              <a:rPr lang="fr-FR" altLang="fr-FR" sz="2800" baseline="-25000"/>
              <a:t>16 </a:t>
            </a:r>
            <a:r>
              <a:rPr lang="fr-FR" altLang="fr-FR" sz="2800"/>
              <a:t>=$D9</a:t>
            </a:r>
            <a:endParaRPr lang="fr-FR" altLang="fr-FR"/>
          </a:p>
        </p:txBody>
      </p:sp>
      <p:sp>
        <p:nvSpPr>
          <p:cNvPr id="137272" name="Rectangle 56">
            <a:extLst>
              <a:ext uri="{FF2B5EF4-FFF2-40B4-BE49-F238E27FC236}">
                <a16:creationId xmlns:a16="http://schemas.microsoft.com/office/drawing/2014/main" id="{FF7A2817-7DCF-44AA-BB43-977E5B573D6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366428"/>
            <a:ext cx="4038600" cy="4114800"/>
          </a:xfrm>
        </p:spPr>
        <p:txBody>
          <a:bodyPr/>
          <a:lstStyle/>
          <a:p>
            <a:pPr eaLnBrk="1" hangingPunct="1">
              <a:defRPr/>
            </a:pPr>
            <a:r>
              <a:rPr lang="fr-FR" altLang="fr-FR" sz="2800" dirty="0"/>
              <a:t>Exercice :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fr-FR" altLang="fr-FR" sz="2800" dirty="0"/>
          </a:p>
        </p:txBody>
      </p:sp>
      <p:sp>
        <p:nvSpPr>
          <p:cNvPr id="16" name="Text Box 17">
            <a:extLst>
              <a:ext uri="{FF2B5EF4-FFF2-40B4-BE49-F238E27FC236}">
                <a16:creationId xmlns:a16="http://schemas.microsoft.com/office/drawing/2014/main" id="{189AE63B-AAB5-4A29-B2C6-176B44E07E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57775" y="1920358"/>
            <a:ext cx="371554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fr-FR" altLang="fr-FR" sz="2400" b="1" dirty="0">
                <a:solidFill>
                  <a:schemeClr val="folHlink"/>
                </a:solidFill>
              </a:rPr>
              <a:t>3         2         1         0</a:t>
            </a:r>
          </a:p>
        </p:txBody>
      </p:sp>
      <p:sp>
        <p:nvSpPr>
          <p:cNvPr id="17" name="Text Box 17">
            <a:extLst>
              <a:ext uri="{FF2B5EF4-FFF2-40B4-BE49-F238E27FC236}">
                <a16:creationId xmlns:a16="http://schemas.microsoft.com/office/drawing/2014/main" id="{A750592E-A63B-4D86-813C-F78E8D9934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4657" y="1938040"/>
            <a:ext cx="371554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fr-FR" altLang="fr-FR" sz="2400" b="1" dirty="0">
                <a:solidFill>
                  <a:schemeClr val="folHlink"/>
                </a:solidFill>
              </a:rPr>
              <a:t>3         2         1         0</a:t>
            </a:r>
          </a:p>
        </p:txBody>
      </p:sp>
      <p:sp>
        <p:nvSpPr>
          <p:cNvPr id="18" name="WordArt 76">
            <a:extLst>
              <a:ext uri="{FF2B5EF4-FFF2-40B4-BE49-F238E27FC236}">
                <a16:creationId xmlns:a16="http://schemas.microsoft.com/office/drawing/2014/main" id="{4324A0BD-1F48-4865-B4BD-0314E5C688B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67625" y="6237288"/>
            <a:ext cx="1268413" cy="327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r-FR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à faire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37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137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137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137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137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137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137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71" grpId="0"/>
      <p:bldP spid="16" grpId="0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2" name="Rectangle 4">
            <a:extLst>
              <a:ext uri="{FF2B5EF4-FFF2-40B4-BE49-F238E27FC236}">
                <a16:creationId xmlns:a16="http://schemas.microsoft.com/office/drawing/2014/main" id="{5F37F979-9C63-42A9-A069-A1BD3F2063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altLang="fr-FR" sz="2800"/>
              <a:t>CODAGE BINAIRE ET NUMERATION</a:t>
            </a:r>
          </a:p>
        </p:txBody>
      </p:sp>
      <p:sp>
        <p:nvSpPr>
          <p:cNvPr id="114693" name="Rectangle 5">
            <a:extLst>
              <a:ext uri="{FF2B5EF4-FFF2-40B4-BE49-F238E27FC236}">
                <a16:creationId xmlns:a16="http://schemas.microsoft.com/office/drawing/2014/main" id="{B805F566-24F6-498A-82B7-1E8C503F49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665288"/>
            <a:ext cx="8229600" cy="4114800"/>
          </a:xfrm>
        </p:spPr>
        <p:txBody>
          <a:bodyPr/>
          <a:lstStyle/>
          <a:p>
            <a:pPr eaLnBrk="1" hangingPunct="1">
              <a:defRPr/>
            </a:pPr>
            <a:r>
              <a:rPr lang="fr-FR" altLang="fr-FR" sz="2800" b="1" u="sng"/>
              <a:t>Le BIT :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fr-FR" altLang="fr-FR" sz="2800"/>
              <a:t>   Un élément binaire appelé </a:t>
            </a:r>
            <a:r>
              <a:rPr lang="fr-FR" altLang="fr-FR" sz="2800" b="1"/>
              <a:t>BIT</a:t>
            </a:r>
            <a:r>
              <a:rPr lang="fr-FR" altLang="fr-FR" sz="2800"/>
              <a:t> (Binary Digit) peut prendre deux valeurs possibles : </a:t>
            </a:r>
            <a:r>
              <a:rPr lang="fr-FR" altLang="fr-FR" sz="2800" b="1"/>
              <a:t>0 ou 1</a:t>
            </a:r>
          </a:p>
          <a:p>
            <a:pPr eaLnBrk="1" hangingPunct="1">
              <a:defRPr/>
            </a:pPr>
            <a:r>
              <a:rPr lang="fr-FR" altLang="fr-FR" sz="2800" b="1" u="sng"/>
              <a:t>Mot binaire :</a:t>
            </a:r>
            <a:endParaRPr lang="fr-FR" altLang="fr-FR" sz="280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fr-FR" altLang="fr-FR" sz="2800"/>
              <a:t>   Un mot binaire est un ensemble de n bits :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fr-FR" altLang="fr-FR" sz="2800"/>
              <a:t>                   0111 est un mot de 	       bits                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fr-FR" altLang="fr-FR" sz="2800"/>
              <a:t>            01111001 est un mot de          bits</a:t>
            </a:r>
          </a:p>
        </p:txBody>
      </p:sp>
      <p:sp>
        <p:nvSpPr>
          <p:cNvPr id="114694" name="Rectangle 6">
            <a:extLst>
              <a:ext uri="{FF2B5EF4-FFF2-40B4-BE49-F238E27FC236}">
                <a16:creationId xmlns:a16="http://schemas.microsoft.com/office/drawing/2014/main" id="{037EAD8C-F621-49FE-A802-F613E6087A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888" y="4616450"/>
            <a:ext cx="4683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fr-FR" altLang="fr-FR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</p:txBody>
      </p:sp>
      <p:sp>
        <p:nvSpPr>
          <p:cNvPr id="114695" name="Text Box 7">
            <a:extLst>
              <a:ext uri="{FF2B5EF4-FFF2-40B4-BE49-F238E27FC236}">
                <a16:creationId xmlns:a16="http://schemas.microsoft.com/office/drawing/2014/main" id="{394B7ADE-64AA-4849-877D-F40C71D048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1725" y="4689475"/>
            <a:ext cx="15494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fr-FR" altLang="fr-FR" sz="2400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(Octet ou byte)</a:t>
            </a:r>
          </a:p>
        </p:txBody>
      </p:sp>
      <p:sp>
        <p:nvSpPr>
          <p:cNvPr id="114696" name="Rectangle 8">
            <a:extLst>
              <a:ext uri="{FF2B5EF4-FFF2-40B4-BE49-F238E27FC236}">
                <a16:creationId xmlns:a16="http://schemas.microsoft.com/office/drawing/2014/main" id="{E23FD2E7-6CE2-4819-A18B-4A0F68217C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8375" y="4149725"/>
            <a:ext cx="4683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fr-FR" altLang="fr-FR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114697" name="Text Box 9">
            <a:extLst>
              <a:ext uri="{FF2B5EF4-FFF2-40B4-BE49-F238E27FC236}">
                <a16:creationId xmlns:a16="http://schemas.microsoft.com/office/drawing/2014/main" id="{612E833E-6BD8-44C9-A75C-94CBF40541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16800" y="4149725"/>
            <a:ext cx="154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fr-FR" altLang="fr-FR" sz="24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(Quartet)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46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146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46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146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46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14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14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146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14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14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4" grpId="0"/>
      <p:bldP spid="114695" grpId="0"/>
      <p:bldP spid="114696" grpId="0"/>
      <p:bldP spid="11469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4" name="Rectangle 6">
            <a:extLst>
              <a:ext uri="{FF2B5EF4-FFF2-40B4-BE49-F238E27FC236}">
                <a16:creationId xmlns:a16="http://schemas.microsoft.com/office/drawing/2014/main" id="{17ABD5ED-2C6B-4A4D-9F2E-EE9BCAC33D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altLang="fr-FR"/>
              <a:t>De l’hexadécimal au binaire</a:t>
            </a:r>
          </a:p>
        </p:txBody>
      </p:sp>
      <p:sp>
        <p:nvSpPr>
          <p:cNvPr id="41987" name="Text Box 7">
            <a:extLst>
              <a:ext uri="{FF2B5EF4-FFF2-40B4-BE49-F238E27FC236}">
                <a16:creationId xmlns:a16="http://schemas.microsoft.com/office/drawing/2014/main" id="{26E343A8-D75D-4D9C-BF10-DBE93F899A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3938" y="1808163"/>
            <a:ext cx="16303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fr-FR" altLang="fr-FR" sz="3600"/>
              <a:t>$ 1B2  </a:t>
            </a:r>
          </a:p>
        </p:txBody>
      </p:sp>
      <p:sp>
        <p:nvSpPr>
          <p:cNvPr id="41988" name="Line 8">
            <a:extLst>
              <a:ext uri="{FF2B5EF4-FFF2-40B4-BE49-F238E27FC236}">
                <a16:creationId xmlns:a16="http://schemas.microsoft.com/office/drawing/2014/main" id="{55FFE2E0-49EF-443C-825E-DC2FDC79377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16125" y="2349500"/>
            <a:ext cx="2051050" cy="1150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1989" name="Line 9">
            <a:extLst>
              <a:ext uri="{FF2B5EF4-FFF2-40B4-BE49-F238E27FC236}">
                <a16:creationId xmlns:a16="http://schemas.microsoft.com/office/drawing/2014/main" id="{FD878ADA-1597-485E-9D10-D403642237FF}"/>
              </a:ext>
            </a:extLst>
          </p:cNvPr>
          <p:cNvSpPr>
            <a:spLocks noChangeShapeType="1"/>
          </p:cNvSpPr>
          <p:nvPr/>
        </p:nvSpPr>
        <p:spPr bwMode="auto">
          <a:xfrm>
            <a:off x="4859338" y="2384425"/>
            <a:ext cx="2052637" cy="1189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1990" name="Line 10">
            <a:extLst>
              <a:ext uri="{FF2B5EF4-FFF2-40B4-BE49-F238E27FC236}">
                <a16:creationId xmlns:a16="http://schemas.microsoft.com/office/drawing/2014/main" id="{1B59DE00-D457-4F58-A560-4B43FE7E1C6F}"/>
              </a:ext>
            </a:extLst>
          </p:cNvPr>
          <p:cNvSpPr>
            <a:spLocks noChangeShapeType="1"/>
          </p:cNvSpPr>
          <p:nvPr/>
        </p:nvSpPr>
        <p:spPr bwMode="auto">
          <a:xfrm>
            <a:off x="4391025" y="2420938"/>
            <a:ext cx="1588" cy="971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25063" name="Text Box 135">
            <a:extLst>
              <a:ext uri="{FF2B5EF4-FFF2-40B4-BE49-F238E27FC236}">
                <a16:creationId xmlns:a16="http://schemas.microsoft.com/office/drawing/2014/main" id="{464CA590-5FA9-4622-A512-B3CE92756A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3644900"/>
            <a:ext cx="1835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fr-FR" altLang="fr-FR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0  0  0  1</a:t>
            </a:r>
          </a:p>
        </p:txBody>
      </p:sp>
      <p:sp>
        <p:nvSpPr>
          <p:cNvPr id="125064" name="Text Box 136">
            <a:extLst>
              <a:ext uri="{FF2B5EF4-FFF2-40B4-BE49-F238E27FC236}">
                <a16:creationId xmlns:a16="http://schemas.microsoft.com/office/drawing/2014/main" id="{C4BA010D-157B-4FFC-9091-781B36F43E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5988" y="3700463"/>
            <a:ext cx="18351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fr-FR" altLang="fr-FR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1  0  1  1</a:t>
            </a:r>
          </a:p>
        </p:txBody>
      </p:sp>
      <p:sp>
        <p:nvSpPr>
          <p:cNvPr id="125065" name="Text Box 137">
            <a:extLst>
              <a:ext uri="{FF2B5EF4-FFF2-40B4-BE49-F238E27FC236}">
                <a16:creationId xmlns:a16="http://schemas.microsoft.com/office/drawing/2014/main" id="{5F9A4FD9-56C8-4C27-8713-A646CE9E22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8375" y="3700463"/>
            <a:ext cx="18351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fr-FR" altLang="fr-FR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0  0  1  0</a:t>
            </a:r>
          </a:p>
        </p:txBody>
      </p:sp>
      <p:sp>
        <p:nvSpPr>
          <p:cNvPr id="125067" name="Rectangle 139">
            <a:extLst>
              <a:ext uri="{FF2B5EF4-FFF2-40B4-BE49-F238E27FC236}">
                <a16:creationId xmlns:a16="http://schemas.microsoft.com/office/drawing/2014/main" id="{0AB11DAB-A9CD-44E1-9053-C449AB49FB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2306" y="5351380"/>
            <a:ext cx="48974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fr-FR" altLang="fr-FR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$1B2 = (110110010)</a:t>
            </a:r>
            <a:r>
              <a:rPr lang="fr-FR" altLang="fr-FR" sz="3200" baseline="-25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125068" name="AutoShape 140">
            <a:extLst>
              <a:ext uri="{FF2B5EF4-FFF2-40B4-BE49-F238E27FC236}">
                <a16:creationId xmlns:a16="http://schemas.microsoft.com/office/drawing/2014/main" id="{80E84E1F-AFDD-4771-9012-3E58F17B249E}"/>
              </a:ext>
            </a:extLst>
          </p:cNvPr>
          <p:cNvSpPr>
            <a:spLocks/>
          </p:cNvSpPr>
          <p:nvPr/>
        </p:nvSpPr>
        <p:spPr bwMode="auto">
          <a:xfrm rot="5400000">
            <a:off x="4140994" y="892969"/>
            <a:ext cx="395288" cy="7092950"/>
          </a:xfrm>
          <a:prstGeom prst="rightBrace">
            <a:avLst>
              <a:gd name="adj1" fmla="val 149531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2" name="Text Box 17">
            <a:extLst>
              <a:ext uri="{FF2B5EF4-FFF2-40B4-BE49-F238E27FC236}">
                <a16:creationId xmlns:a16="http://schemas.microsoft.com/office/drawing/2014/main" id="{AC700C34-813A-4597-8C51-2486A0AB33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00" y="5938103"/>
            <a:ext cx="892899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fr-FR" altLang="fr-FR" sz="2400" b="1" dirty="0">
                <a:solidFill>
                  <a:schemeClr val="folHlink"/>
                </a:solidFill>
              </a:rPr>
              <a:t>On convertit chaque chiffre hexadécimal du nombre dans son équivalent binaire codé sur 4 bits</a:t>
            </a:r>
          </a:p>
        </p:txBody>
      </p:sp>
      <p:sp>
        <p:nvSpPr>
          <p:cNvPr id="13" name="Text Box 17">
            <a:extLst>
              <a:ext uri="{FF2B5EF4-FFF2-40B4-BE49-F238E27FC236}">
                <a16:creationId xmlns:a16="http://schemas.microsoft.com/office/drawing/2014/main" id="{CDD60368-C8BC-4C26-99FF-29470CDD0A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0" y="4571786"/>
            <a:ext cx="899393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fr-FR" altLang="fr-FR" sz="2400" b="1" dirty="0">
                <a:solidFill>
                  <a:schemeClr val="folHlink"/>
                </a:solidFill>
              </a:rPr>
              <a:t>On lit le nombre binaire de la gauche vers la droite en supprimant les « 0 » les plus à gauche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5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125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125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 animBg="1"/>
      <p:bldP spid="41989" grpId="0" animBg="1"/>
      <p:bldP spid="41990" grpId="0" animBg="1"/>
      <p:bldP spid="125063" grpId="0"/>
      <p:bldP spid="125064" grpId="0"/>
      <p:bldP spid="125065" grpId="0"/>
      <p:bldP spid="125067" grpId="0"/>
      <p:bldP spid="12" grpId="0"/>
      <p:bldP spid="1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50" name="Rectangle 22">
            <a:extLst>
              <a:ext uri="{FF2B5EF4-FFF2-40B4-BE49-F238E27FC236}">
                <a16:creationId xmlns:a16="http://schemas.microsoft.com/office/drawing/2014/main" id="{84C1AB06-4949-4CB7-8E7A-35C788C37E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333375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>
              <a:defRPr/>
            </a:pPr>
            <a:r>
              <a:rPr lang="fr-FR" altLang="fr-FR"/>
              <a:t>De l’hexadécimal au binaire</a:t>
            </a:r>
          </a:p>
        </p:txBody>
      </p:sp>
      <p:sp>
        <p:nvSpPr>
          <p:cNvPr id="44035" name="Text Box 35">
            <a:extLst>
              <a:ext uri="{FF2B5EF4-FFF2-40B4-BE49-F238E27FC236}">
                <a16:creationId xmlns:a16="http://schemas.microsoft.com/office/drawing/2014/main" id="{7AE69303-B3C0-4F72-9CEA-542ACAAF9D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3938" y="1808163"/>
            <a:ext cx="1492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fr-FR" altLang="fr-FR" sz="3600"/>
              <a:t>$ C27 </a:t>
            </a:r>
          </a:p>
        </p:txBody>
      </p:sp>
      <p:sp>
        <p:nvSpPr>
          <p:cNvPr id="44036" name="Line 36">
            <a:extLst>
              <a:ext uri="{FF2B5EF4-FFF2-40B4-BE49-F238E27FC236}">
                <a16:creationId xmlns:a16="http://schemas.microsoft.com/office/drawing/2014/main" id="{188FD33C-ECA1-4C47-A096-8152AEDB4F9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16125" y="2349500"/>
            <a:ext cx="2051050" cy="1150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4037" name="Line 37">
            <a:extLst>
              <a:ext uri="{FF2B5EF4-FFF2-40B4-BE49-F238E27FC236}">
                <a16:creationId xmlns:a16="http://schemas.microsoft.com/office/drawing/2014/main" id="{917B10D7-CA1F-4702-AE3E-700342A7D7F5}"/>
              </a:ext>
            </a:extLst>
          </p:cNvPr>
          <p:cNvSpPr>
            <a:spLocks noChangeShapeType="1"/>
          </p:cNvSpPr>
          <p:nvPr/>
        </p:nvSpPr>
        <p:spPr bwMode="auto">
          <a:xfrm>
            <a:off x="4859338" y="2384425"/>
            <a:ext cx="2052637" cy="1189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4038" name="Line 38">
            <a:extLst>
              <a:ext uri="{FF2B5EF4-FFF2-40B4-BE49-F238E27FC236}">
                <a16:creationId xmlns:a16="http://schemas.microsoft.com/office/drawing/2014/main" id="{C8B1823C-EE34-4160-8118-BF260E4C6444}"/>
              </a:ext>
            </a:extLst>
          </p:cNvPr>
          <p:cNvSpPr>
            <a:spLocks noChangeShapeType="1"/>
          </p:cNvSpPr>
          <p:nvPr/>
        </p:nvSpPr>
        <p:spPr bwMode="auto">
          <a:xfrm>
            <a:off x="4391025" y="2420938"/>
            <a:ext cx="1588" cy="971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grpSp>
        <p:nvGrpSpPr>
          <p:cNvPr id="150596" name="Group 68">
            <a:extLst>
              <a:ext uri="{FF2B5EF4-FFF2-40B4-BE49-F238E27FC236}">
                <a16:creationId xmlns:a16="http://schemas.microsoft.com/office/drawing/2014/main" id="{6BC0A02A-A539-46DC-89A0-ED9BE43808C6}"/>
              </a:ext>
            </a:extLst>
          </p:cNvPr>
          <p:cNvGrpSpPr>
            <a:grpSpLocks/>
          </p:cNvGrpSpPr>
          <p:nvPr/>
        </p:nvGrpSpPr>
        <p:grpSpPr bwMode="auto">
          <a:xfrm>
            <a:off x="792163" y="3608388"/>
            <a:ext cx="7092950" cy="1751012"/>
            <a:chOff x="499" y="2805"/>
            <a:chExt cx="4468" cy="1103"/>
          </a:xfrm>
        </p:grpSpPr>
        <p:sp>
          <p:nvSpPr>
            <p:cNvPr id="150591" name="Text Box 63">
              <a:extLst>
                <a:ext uri="{FF2B5EF4-FFF2-40B4-BE49-F238E27FC236}">
                  <a16:creationId xmlns:a16="http://schemas.microsoft.com/office/drawing/2014/main" id="{8313C6D0-EBAD-4B63-B4D3-E2BE41BD9B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" y="2805"/>
              <a:ext cx="123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fr-FR" altLang="fr-FR" sz="32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1  1  0  0 </a:t>
              </a:r>
            </a:p>
          </p:txBody>
        </p:sp>
        <p:sp>
          <p:nvSpPr>
            <p:cNvPr id="150592" name="Text Box 64">
              <a:extLst>
                <a:ext uri="{FF2B5EF4-FFF2-40B4-BE49-F238E27FC236}">
                  <a16:creationId xmlns:a16="http://schemas.microsoft.com/office/drawing/2014/main" id="{B0949959-BAD1-4CF5-A99E-52891EB4EB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77" y="2840"/>
              <a:ext cx="115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fr-FR" altLang="fr-FR" sz="32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0  0  1  0</a:t>
              </a:r>
            </a:p>
          </p:txBody>
        </p:sp>
        <p:sp>
          <p:nvSpPr>
            <p:cNvPr id="150593" name="Text Box 65">
              <a:extLst>
                <a:ext uri="{FF2B5EF4-FFF2-40B4-BE49-F238E27FC236}">
                  <a16:creationId xmlns:a16="http://schemas.microsoft.com/office/drawing/2014/main" id="{59B331FB-C6EF-498C-8D42-C60521DB54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0" y="2840"/>
              <a:ext cx="115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fr-FR" altLang="fr-FR" sz="32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0  1  1  1</a:t>
              </a:r>
            </a:p>
          </p:txBody>
        </p:sp>
        <p:sp>
          <p:nvSpPr>
            <p:cNvPr id="150594" name="Rectangle 66">
              <a:extLst>
                <a:ext uri="{FF2B5EF4-FFF2-40B4-BE49-F238E27FC236}">
                  <a16:creationId xmlns:a16="http://schemas.microsoft.com/office/drawing/2014/main" id="{7E4ADCE2-851C-489B-ACC9-A507BCE6EF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7" y="3543"/>
              <a:ext cx="1845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endParaRPr lang="fr-FR" altLang="fr-FR" sz="32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4046" name="AutoShape 67">
              <a:extLst>
                <a:ext uri="{FF2B5EF4-FFF2-40B4-BE49-F238E27FC236}">
                  <a16:creationId xmlns:a16="http://schemas.microsoft.com/office/drawing/2014/main" id="{0A84A2B5-B68C-4B5E-9188-D98CA05900B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608" y="1072"/>
              <a:ext cx="249" cy="4468"/>
            </a:xfrm>
            <a:prstGeom prst="rightBrace">
              <a:avLst>
                <a:gd name="adj1" fmla="val 149531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sp>
        <p:nvSpPr>
          <p:cNvPr id="150598" name="Rectangle 70">
            <a:extLst>
              <a:ext uri="{FF2B5EF4-FFF2-40B4-BE49-F238E27FC236}">
                <a16:creationId xmlns:a16="http://schemas.microsoft.com/office/drawing/2014/main" id="{E4E33699-7999-4749-A857-9CC2566E8A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7563" y="5229225"/>
            <a:ext cx="48974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fr-FR" altLang="fr-FR" sz="32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$C27 = (110000100111)</a:t>
            </a:r>
            <a:r>
              <a:rPr lang="fr-FR" altLang="fr-FR" sz="3200" baseline="-250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150599" name="Rectangle 71">
            <a:extLst>
              <a:ext uri="{FF2B5EF4-FFF2-40B4-BE49-F238E27FC236}">
                <a16:creationId xmlns:a16="http://schemas.microsoft.com/office/drawing/2014/main" id="{A2AF0840-1969-4E78-800D-349638F840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1376363"/>
            <a:ext cx="4038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>
              <a:defRPr/>
            </a:pPr>
            <a:r>
              <a:rPr lang="fr-FR" altLang="fr-FR"/>
              <a:t>Exercice :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fr-FR" altLang="fr-FR"/>
          </a:p>
        </p:txBody>
      </p:sp>
      <p:sp>
        <p:nvSpPr>
          <p:cNvPr id="15" name="WordArt 76">
            <a:extLst>
              <a:ext uri="{FF2B5EF4-FFF2-40B4-BE49-F238E27FC236}">
                <a16:creationId xmlns:a16="http://schemas.microsoft.com/office/drawing/2014/main" id="{F4D9703B-E251-4A9E-A5F6-552F955179D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67625" y="6237288"/>
            <a:ext cx="1268413" cy="327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r-FR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à faire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50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50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9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>
            <a:extLst>
              <a:ext uri="{FF2B5EF4-FFF2-40B4-BE49-F238E27FC236}">
                <a16:creationId xmlns:a16="http://schemas.microsoft.com/office/drawing/2014/main" id="{F5734274-291A-47A6-80EC-BEC96D3250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238" y="47625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>
              <a:defRPr/>
            </a:pPr>
            <a:r>
              <a:rPr lang="fr-FR" altLang="fr-FR"/>
              <a:t>De l’hexadécimal en  décimal</a:t>
            </a:r>
          </a:p>
        </p:txBody>
      </p:sp>
      <p:sp>
        <p:nvSpPr>
          <p:cNvPr id="154627" name="Rectangle 3">
            <a:extLst>
              <a:ext uri="{FF2B5EF4-FFF2-40B4-BE49-F238E27FC236}">
                <a16:creationId xmlns:a16="http://schemas.microsoft.com/office/drawing/2014/main" id="{FEBBBA64-E2E7-4763-AC9F-68501023A9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2168525"/>
            <a:ext cx="8229600" cy="4114800"/>
          </a:xfrm>
        </p:spPr>
        <p:txBody>
          <a:bodyPr/>
          <a:lstStyle/>
          <a:p>
            <a:pPr eaLnBrk="1" hangingPunct="1">
              <a:defRPr/>
            </a:pPr>
            <a:r>
              <a:rPr lang="fr-FR" altLang="fr-FR" sz="2800"/>
              <a:t>Exemple: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fr-FR" altLang="fr-FR" sz="280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fr-FR" altLang="fr-FR" sz="2800"/>
              <a:t>   (56A)</a:t>
            </a:r>
            <a:r>
              <a:rPr lang="fr-FR" altLang="fr-FR" sz="2800" baseline="-25000"/>
              <a:t>16</a:t>
            </a:r>
            <a:r>
              <a:rPr lang="fr-FR" altLang="fr-FR" sz="2800"/>
              <a:t> = 5x16</a:t>
            </a:r>
            <a:r>
              <a:rPr lang="fr-FR" altLang="fr-FR" sz="2800" baseline="30000"/>
              <a:t>2</a:t>
            </a:r>
            <a:r>
              <a:rPr lang="fr-FR" altLang="fr-FR" sz="2800"/>
              <a:t> + 6x16</a:t>
            </a:r>
            <a:r>
              <a:rPr lang="fr-FR" altLang="fr-FR" sz="2800" baseline="30000"/>
              <a:t>1</a:t>
            </a:r>
            <a:r>
              <a:rPr lang="fr-FR" altLang="fr-FR" sz="2800"/>
              <a:t> + 10x16</a:t>
            </a:r>
            <a:r>
              <a:rPr lang="fr-FR" altLang="fr-FR" sz="2800" baseline="30000"/>
              <a:t>0</a:t>
            </a:r>
            <a:r>
              <a:rPr lang="fr-FR" altLang="fr-FR" sz="2800"/>
              <a:t> = 1386</a:t>
            </a:r>
          </a:p>
          <a:p>
            <a:pPr eaLnBrk="1" hangingPunct="1">
              <a:defRPr/>
            </a:pPr>
            <a:endParaRPr lang="fr-FR" altLang="fr-FR" sz="2800"/>
          </a:p>
          <a:p>
            <a:pPr eaLnBrk="1" hangingPunct="1">
              <a:defRPr/>
            </a:pPr>
            <a:r>
              <a:rPr lang="fr-FR" altLang="fr-FR" sz="2800"/>
              <a:t>Exercice:</a:t>
            </a:r>
          </a:p>
          <a:p>
            <a:pPr eaLnBrk="1" hangingPunct="1">
              <a:defRPr/>
            </a:pPr>
            <a:endParaRPr lang="fr-FR" altLang="fr-FR" sz="280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fr-FR" altLang="fr-FR" sz="2800"/>
              <a:t>    (206B)</a:t>
            </a:r>
            <a:r>
              <a:rPr lang="fr-FR" altLang="fr-FR" sz="2800" baseline="-25000"/>
              <a:t>16</a:t>
            </a:r>
            <a:r>
              <a:rPr lang="fr-FR" altLang="fr-FR" sz="2800"/>
              <a:t> =</a:t>
            </a:r>
          </a:p>
          <a:p>
            <a:pPr eaLnBrk="1" hangingPunct="1">
              <a:buSzPct val="75000"/>
              <a:buFont typeface="Monotype Sorts" pitchFamily="2" charset="2"/>
              <a:buNone/>
              <a:defRPr/>
            </a:pPr>
            <a:r>
              <a:rPr lang="fr-FR" altLang="fr-FR" sz="2800"/>
              <a:t> </a:t>
            </a:r>
          </a:p>
        </p:txBody>
      </p:sp>
      <p:sp>
        <p:nvSpPr>
          <p:cNvPr id="154639" name="Text Box 15">
            <a:extLst>
              <a:ext uri="{FF2B5EF4-FFF2-40B4-BE49-F238E27FC236}">
                <a16:creationId xmlns:a16="http://schemas.microsoft.com/office/drawing/2014/main" id="{E4E9EBC1-1148-4FAB-8AF7-83CB9E84B3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0063" y="5175250"/>
            <a:ext cx="1073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fr-FR" altLang="fr-FR" sz="32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8299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54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54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154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154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7" grpId="0" build="p"/>
      <p:bldP spid="15463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80" name="Rectangle 4">
            <a:extLst>
              <a:ext uri="{FF2B5EF4-FFF2-40B4-BE49-F238E27FC236}">
                <a16:creationId xmlns:a16="http://schemas.microsoft.com/office/drawing/2014/main" id="{0354EBEC-CF99-4221-9809-188507AB61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altLang="fr-FR"/>
              <a:t>Du décimal en hexadécimal</a:t>
            </a:r>
          </a:p>
        </p:txBody>
      </p:sp>
      <p:sp>
        <p:nvSpPr>
          <p:cNvPr id="152582" name="Text Box 6">
            <a:extLst>
              <a:ext uri="{FF2B5EF4-FFF2-40B4-BE49-F238E27FC236}">
                <a16:creationId xmlns:a16="http://schemas.microsoft.com/office/drawing/2014/main" id="{6AC028B0-7AFE-4896-942C-CC7B889095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8781" y="2463800"/>
            <a:ext cx="6493701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fr-FR" altLang="fr-FR" sz="3200" dirty="0"/>
              <a:t>Décimal -&gt; binaire -&gt; hexadécimal</a:t>
            </a:r>
          </a:p>
          <a:p>
            <a:pPr algn="ctr" eaLnBrk="1" hangingPunct="1"/>
            <a:endParaRPr lang="fr-FR" altLang="fr-FR" sz="3200" dirty="0"/>
          </a:p>
          <a:p>
            <a:pPr algn="ctr" eaLnBrk="1" hangingPunct="1"/>
            <a:endParaRPr lang="fr-FR" altLang="fr-FR" sz="3200" dirty="0"/>
          </a:p>
          <a:p>
            <a:pPr algn="ctr" eaLnBrk="1" hangingPunct="1"/>
            <a:r>
              <a:rPr lang="fr-FR" altLang="fr-FR" sz="3200" dirty="0"/>
              <a:t>OU</a:t>
            </a:r>
          </a:p>
          <a:p>
            <a:pPr algn="ctr" eaLnBrk="1" hangingPunct="1"/>
            <a:endParaRPr lang="fr-FR" altLang="fr-FR" sz="3200" dirty="0"/>
          </a:p>
          <a:p>
            <a:pPr algn="ctr" eaLnBrk="1" hangingPunct="1"/>
            <a:r>
              <a:rPr lang="fr-FR" altLang="fr-FR" sz="3200" dirty="0"/>
              <a:t>Divisions successives par 16</a:t>
            </a:r>
          </a:p>
        </p:txBody>
      </p:sp>
      <p:sp>
        <p:nvSpPr>
          <p:cNvPr id="4" name="Text Box 17">
            <a:extLst>
              <a:ext uri="{FF2B5EF4-FFF2-40B4-BE49-F238E27FC236}">
                <a16:creationId xmlns:a16="http://schemas.microsoft.com/office/drawing/2014/main" id="{8994D4FD-395C-4678-B668-8833D8702C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198167"/>
            <a:ext cx="899393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fr-FR" altLang="fr-FR" sz="2400" b="1" dirty="0">
                <a:solidFill>
                  <a:schemeClr val="folHlink"/>
                </a:solidFill>
              </a:rPr>
              <a:t>Méthodes vues précédemment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2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525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525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82" grpId="0" uiExpand="1" build="allAtOnce"/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>
            <a:extLst>
              <a:ext uri="{FF2B5EF4-FFF2-40B4-BE49-F238E27FC236}">
                <a16:creationId xmlns:a16="http://schemas.microsoft.com/office/drawing/2014/main" id="{331D018B-C743-4FAC-867A-122BC81881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923925"/>
          </a:xfrm>
        </p:spPr>
        <p:txBody>
          <a:bodyPr/>
          <a:lstStyle/>
          <a:p>
            <a:pPr eaLnBrk="1" hangingPunct="1">
              <a:defRPr/>
            </a:pPr>
            <a:r>
              <a:rPr lang="fr-FR" altLang="fr-FR"/>
              <a:t>Du décimal en hexadécimal</a:t>
            </a:r>
          </a:p>
        </p:txBody>
      </p:sp>
      <p:sp>
        <p:nvSpPr>
          <p:cNvPr id="187395" name="Rectangle 3">
            <a:extLst>
              <a:ext uri="{FF2B5EF4-FFF2-40B4-BE49-F238E27FC236}">
                <a16:creationId xmlns:a16="http://schemas.microsoft.com/office/drawing/2014/main" id="{3B5414CD-D8E8-4346-9613-7BC9ABC090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49" y="1052513"/>
            <a:ext cx="810045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fr-FR" altLang="fr-FR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Convertir 214 en hexadécimal par la 1</a:t>
            </a:r>
            <a:r>
              <a:rPr lang="fr-FR" altLang="fr-FR" sz="2800" baseline="30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ère</a:t>
            </a:r>
            <a:r>
              <a:rPr lang="fr-FR" altLang="fr-FR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méthode</a:t>
            </a:r>
          </a:p>
        </p:txBody>
      </p:sp>
      <p:graphicFrame>
        <p:nvGraphicFramePr>
          <p:cNvPr id="187396" name="Group 4">
            <a:extLst>
              <a:ext uri="{FF2B5EF4-FFF2-40B4-BE49-F238E27FC236}">
                <a16:creationId xmlns:a16="http://schemas.microsoft.com/office/drawing/2014/main" id="{9A326F2C-8C24-4D9D-A5B4-13441AB729B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203575" y="2047875"/>
          <a:ext cx="5832475" cy="518048"/>
        </p:xfrm>
        <a:graphic>
          <a:graphicData uri="http://schemas.openxmlformats.org/drawingml/2006/table">
            <a:tbl>
              <a:tblPr/>
              <a:tblGrid>
                <a:gridCol w="728663">
                  <a:extLst>
                    <a:ext uri="{9D8B030D-6E8A-4147-A177-3AD203B41FA5}">
                      <a16:colId xmlns:a16="http://schemas.microsoft.com/office/drawing/2014/main" val="773486672"/>
                    </a:ext>
                  </a:extLst>
                </a:gridCol>
                <a:gridCol w="728662">
                  <a:extLst>
                    <a:ext uri="{9D8B030D-6E8A-4147-A177-3AD203B41FA5}">
                      <a16:colId xmlns:a16="http://schemas.microsoft.com/office/drawing/2014/main" val="317230893"/>
                    </a:ext>
                  </a:extLst>
                </a:gridCol>
                <a:gridCol w="730250">
                  <a:extLst>
                    <a:ext uri="{9D8B030D-6E8A-4147-A177-3AD203B41FA5}">
                      <a16:colId xmlns:a16="http://schemas.microsoft.com/office/drawing/2014/main" val="1439214762"/>
                    </a:ext>
                  </a:extLst>
                </a:gridCol>
                <a:gridCol w="727075">
                  <a:extLst>
                    <a:ext uri="{9D8B030D-6E8A-4147-A177-3AD203B41FA5}">
                      <a16:colId xmlns:a16="http://schemas.microsoft.com/office/drawing/2014/main" val="3599351927"/>
                    </a:ext>
                  </a:extLst>
                </a:gridCol>
                <a:gridCol w="731838">
                  <a:extLst>
                    <a:ext uri="{9D8B030D-6E8A-4147-A177-3AD203B41FA5}">
                      <a16:colId xmlns:a16="http://schemas.microsoft.com/office/drawing/2014/main" val="442653947"/>
                    </a:ext>
                  </a:extLst>
                </a:gridCol>
                <a:gridCol w="728662">
                  <a:extLst>
                    <a:ext uri="{9D8B030D-6E8A-4147-A177-3AD203B41FA5}">
                      <a16:colId xmlns:a16="http://schemas.microsoft.com/office/drawing/2014/main" val="1341089003"/>
                    </a:ext>
                  </a:extLst>
                </a:gridCol>
                <a:gridCol w="728663">
                  <a:extLst>
                    <a:ext uri="{9D8B030D-6E8A-4147-A177-3AD203B41FA5}">
                      <a16:colId xmlns:a16="http://schemas.microsoft.com/office/drawing/2014/main" val="3314073460"/>
                    </a:ext>
                  </a:extLst>
                </a:gridCol>
                <a:gridCol w="728662">
                  <a:extLst>
                    <a:ext uri="{9D8B030D-6E8A-4147-A177-3AD203B41FA5}">
                      <a16:colId xmlns:a16="http://schemas.microsoft.com/office/drawing/2014/main" val="192808822"/>
                    </a:ext>
                  </a:extLst>
                </a:gridCol>
              </a:tblGrid>
              <a:tr h="517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T="45664" marB="456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T="45664" marB="456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T="45664" marB="456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T="45664" marB="456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T="45664" marB="456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T="45664" marB="456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T="45664" marB="456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T="45664" marB="456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1947580"/>
                  </a:ext>
                </a:extLst>
              </a:tr>
            </a:tbl>
          </a:graphicData>
        </a:graphic>
      </p:graphicFrame>
      <p:grpSp>
        <p:nvGrpSpPr>
          <p:cNvPr id="187416" name="Group 24">
            <a:extLst>
              <a:ext uri="{FF2B5EF4-FFF2-40B4-BE49-F238E27FC236}">
                <a16:creationId xmlns:a16="http://schemas.microsoft.com/office/drawing/2014/main" id="{A8475AED-5B3B-404D-BE2A-92926499001C}"/>
              </a:ext>
            </a:extLst>
          </p:cNvPr>
          <p:cNvGrpSpPr>
            <a:grpSpLocks/>
          </p:cNvGrpSpPr>
          <p:nvPr/>
        </p:nvGrpSpPr>
        <p:grpSpPr bwMode="auto">
          <a:xfrm>
            <a:off x="1584325" y="1628775"/>
            <a:ext cx="719138" cy="1476375"/>
            <a:chOff x="998" y="1366"/>
            <a:chExt cx="453" cy="930"/>
          </a:xfrm>
        </p:grpSpPr>
        <p:sp>
          <p:nvSpPr>
            <p:cNvPr id="50254" name="Line 25">
              <a:extLst>
                <a:ext uri="{FF2B5EF4-FFF2-40B4-BE49-F238E27FC236}">
                  <a16:creationId xmlns:a16="http://schemas.microsoft.com/office/drawing/2014/main" id="{F3036FAC-C1BD-40AA-84D0-08E501671C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8" y="1366"/>
              <a:ext cx="0" cy="9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0255" name="Line 26">
              <a:extLst>
                <a:ext uri="{FF2B5EF4-FFF2-40B4-BE49-F238E27FC236}">
                  <a16:creationId xmlns:a16="http://schemas.microsoft.com/office/drawing/2014/main" id="{42785E7A-8D2D-41A0-A408-FD00E6C6AA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8" y="1661"/>
              <a:ext cx="4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0256" name="Rectangle 27">
              <a:extLst>
                <a:ext uri="{FF2B5EF4-FFF2-40B4-BE49-F238E27FC236}">
                  <a16:creationId xmlns:a16="http://schemas.microsoft.com/office/drawing/2014/main" id="{CBFE440C-7A9E-4675-BE43-A825867F7E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4" y="1412"/>
              <a:ext cx="385" cy="2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fr-FR" altLang="fr-FR"/>
                <a:t>2</a:t>
              </a:r>
            </a:p>
          </p:txBody>
        </p:sp>
      </p:grpSp>
      <p:sp>
        <p:nvSpPr>
          <p:cNvPr id="187420" name="Rectangle 28">
            <a:extLst>
              <a:ext uri="{FF2B5EF4-FFF2-40B4-BE49-F238E27FC236}">
                <a16:creationId xmlns:a16="http://schemas.microsoft.com/office/drawing/2014/main" id="{EEBC5C5F-5ECA-4B02-95D6-45DB8934E9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600" y="1628775"/>
            <a:ext cx="68421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fr-FR" altLang="fr-FR"/>
              <a:t>214</a:t>
            </a:r>
          </a:p>
        </p:txBody>
      </p:sp>
      <p:sp>
        <p:nvSpPr>
          <p:cNvPr id="187421" name="Rectangle 29">
            <a:extLst>
              <a:ext uri="{FF2B5EF4-FFF2-40B4-BE49-F238E27FC236}">
                <a16:creationId xmlns:a16="http://schemas.microsoft.com/office/drawing/2014/main" id="{689C6053-D651-4C7A-A843-F6F3721354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8063" y="2673350"/>
            <a:ext cx="541337" cy="396875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fr-FR" altLang="fr-FR"/>
              <a:t>0</a:t>
            </a:r>
          </a:p>
        </p:txBody>
      </p:sp>
      <p:sp>
        <p:nvSpPr>
          <p:cNvPr id="187422" name="Rectangle 30">
            <a:extLst>
              <a:ext uri="{FF2B5EF4-FFF2-40B4-BE49-F238E27FC236}">
                <a16:creationId xmlns:a16="http://schemas.microsoft.com/office/drawing/2014/main" id="{63FD439F-B277-448D-BB47-633D309158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0" y="2133600"/>
            <a:ext cx="611188" cy="4683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fr-FR" altLang="fr-FR"/>
              <a:t>107</a:t>
            </a:r>
          </a:p>
        </p:txBody>
      </p:sp>
      <p:grpSp>
        <p:nvGrpSpPr>
          <p:cNvPr id="187423" name="Group 31">
            <a:extLst>
              <a:ext uri="{FF2B5EF4-FFF2-40B4-BE49-F238E27FC236}">
                <a16:creationId xmlns:a16="http://schemas.microsoft.com/office/drawing/2014/main" id="{9D94DFF7-70DB-4EEC-BDE9-58102DAA2D7C}"/>
              </a:ext>
            </a:extLst>
          </p:cNvPr>
          <p:cNvGrpSpPr>
            <a:grpSpLocks/>
          </p:cNvGrpSpPr>
          <p:nvPr/>
        </p:nvGrpSpPr>
        <p:grpSpPr bwMode="auto">
          <a:xfrm>
            <a:off x="2339975" y="2097088"/>
            <a:ext cx="719138" cy="1476375"/>
            <a:chOff x="998" y="1366"/>
            <a:chExt cx="453" cy="930"/>
          </a:xfrm>
        </p:grpSpPr>
        <p:sp>
          <p:nvSpPr>
            <p:cNvPr id="50251" name="Line 32">
              <a:extLst>
                <a:ext uri="{FF2B5EF4-FFF2-40B4-BE49-F238E27FC236}">
                  <a16:creationId xmlns:a16="http://schemas.microsoft.com/office/drawing/2014/main" id="{62892EF6-0E2E-411E-98C5-4465D00C42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8" y="1366"/>
              <a:ext cx="0" cy="9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0252" name="Line 33">
              <a:extLst>
                <a:ext uri="{FF2B5EF4-FFF2-40B4-BE49-F238E27FC236}">
                  <a16:creationId xmlns:a16="http://schemas.microsoft.com/office/drawing/2014/main" id="{F497E32D-2D0D-44DA-87D6-C23C170062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8" y="1661"/>
              <a:ext cx="4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0253" name="Rectangle 34">
              <a:extLst>
                <a:ext uri="{FF2B5EF4-FFF2-40B4-BE49-F238E27FC236}">
                  <a16:creationId xmlns:a16="http://schemas.microsoft.com/office/drawing/2014/main" id="{08E973F2-49CD-4BE8-A429-A13210B36A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4" y="1412"/>
              <a:ext cx="385" cy="2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fr-FR" altLang="fr-FR"/>
                <a:t>2</a:t>
              </a:r>
            </a:p>
          </p:txBody>
        </p:sp>
      </p:grpSp>
      <p:sp>
        <p:nvSpPr>
          <p:cNvPr id="187427" name="Rectangle 35">
            <a:extLst>
              <a:ext uri="{FF2B5EF4-FFF2-40B4-BE49-F238E27FC236}">
                <a16:creationId xmlns:a16="http://schemas.microsoft.com/office/drawing/2014/main" id="{1846BC59-C17B-43B9-B9EC-4EF1CC5753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1413" y="2636838"/>
            <a:ext cx="611187" cy="4683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fr-FR" altLang="fr-FR"/>
              <a:t>53</a:t>
            </a:r>
          </a:p>
        </p:txBody>
      </p:sp>
      <p:sp>
        <p:nvSpPr>
          <p:cNvPr id="187428" name="Rectangle 36">
            <a:extLst>
              <a:ext uri="{FF2B5EF4-FFF2-40B4-BE49-F238E27FC236}">
                <a16:creationId xmlns:a16="http://schemas.microsoft.com/office/drawing/2014/main" id="{6751E108-7F46-4801-91C5-B087F75C7F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713" y="3141663"/>
            <a:ext cx="541337" cy="396875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fr-FR" altLang="fr-FR"/>
              <a:t>1</a:t>
            </a:r>
          </a:p>
        </p:txBody>
      </p:sp>
      <p:grpSp>
        <p:nvGrpSpPr>
          <p:cNvPr id="187429" name="Group 37">
            <a:extLst>
              <a:ext uri="{FF2B5EF4-FFF2-40B4-BE49-F238E27FC236}">
                <a16:creationId xmlns:a16="http://schemas.microsoft.com/office/drawing/2014/main" id="{F3766F59-D258-4E3C-894F-F224E143BD5F}"/>
              </a:ext>
            </a:extLst>
          </p:cNvPr>
          <p:cNvGrpSpPr>
            <a:grpSpLocks/>
          </p:cNvGrpSpPr>
          <p:nvPr/>
        </p:nvGrpSpPr>
        <p:grpSpPr bwMode="auto">
          <a:xfrm>
            <a:off x="3095625" y="2636838"/>
            <a:ext cx="719138" cy="1476375"/>
            <a:chOff x="998" y="1366"/>
            <a:chExt cx="453" cy="930"/>
          </a:xfrm>
        </p:grpSpPr>
        <p:sp>
          <p:nvSpPr>
            <p:cNvPr id="50248" name="Line 38">
              <a:extLst>
                <a:ext uri="{FF2B5EF4-FFF2-40B4-BE49-F238E27FC236}">
                  <a16:creationId xmlns:a16="http://schemas.microsoft.com/office/drawing/2014/main" id="{4FD617C5-0141-43FA-BC97-3BBCE03DF9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8" y="1366"/>
              <a:ext cx="0" cy="9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0249" name="Line 39">
              <a:extLst>
                <a:ext uri="{FF2B5EF4-FFF2-40B4-BE49-F238E27FC236}">
                  <a16:creationId xmlns:a16="http://schemas.microsoft.com/office/drawing/2014/main" id="{4F0055F7-8586-4EDC-ACA6-BB351D56CB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8" y="1661"/>
              <a:ext cx="4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0250" name="Rectangle 40">
              <a:extLst>
                <a:ext uri="{FF2B5EF4-FFF2-40B4-BE49-F238E27FC236}">
                  <a16:creationId xmlns:a16="http://schemas.microsoft.com/office/drawing/2014/main" id="{3E2C35F7-E521-434F-B27C-EB9E8D52A0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4" y="1412"/>
              <a:ext cx="385" cy="2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fr-FR" altLang="fr-FR"/>
                <a:t>2</a:t>
              </a:r>
            </a:p>
          </p:txBody>
        </p:sp>
      </p:grpSp>
      <p:sp>
        <p:nvSpPr>
          <p:cNvPr id="187433" name="Rectangle 41">
            <a:extLst>
              <a:ext uri="{FF2B5EF4-FFF2-40B4-BE49-F238E27FC236}">
                <a16:creationId xmlns:a16="http://schemas.microsoft.com/office/drawing/2014/main" id="{87094D99-962F-49AD-B4F3-22BF4B2EC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3176588"/>
            <a:ext cx="611187" cy="4683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fr-FR" altLang="fr-FR"/>
              <a:t>26</a:t>
            </a:r>
          </a:p>
        </p:txBody>
      </p:sp>
      <p:sp>
        <p:nvSpPr>
          <p:cNvPr id="187434" name="Rectangle 42">
            <a:extLst>
              <a:ext uri="{FF2B5EF4-FFF2-40B4-BE49-F238E27FC236}">
                <a16:creationId xmlns:a16="http://schemas.microsoft.com/office/drawing/2014/main" id="{959B5EAB-6149-4892-BBDE-327116788F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9363" y="3716338"/>
            <a:ext cx="541337" cy="396875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fr-FR" altLang="fr-FR"/>
              <a:t>1</a:t>
            </a:r>
          </a:p>
        </p:txBody>
      </p:sp>
      <p:grpSp>
        <p:nvGrpSpPr>
          <p:cNvPr id="187435" name="Group 43">
            <a:extLst>
              <a:ext uri="{FF2B5EF4-FFF2-40B4-BE49-F238E27FC236}">
                <a16:creationId xmlns:a16="http://schemas.microsoft.com/office/drawing/2014/main" id="{9C0A9386-7043-4F62-9EDC-95AEB25A9E01}"/>
              </a:ext>
            </a:extLst>
          </p:cNvPr>
          <p:cNvGrpSpPr>
            <a:grpSpLocks/>
          </p:cNvGrpSpPr>
          <p:nvPr/>
        </p:nvGrpSpPr>
        <p:grpSpPr bwMode="auto">
          <a:xfrm>
            <a:off x="3851275" y="3105150"/>
            <a:ext cx="719138" cy="1476375"/>
            <a:chOff x="998" y="1366"/>
            <a:chExt cx="453" cy="930"/>
          </a:xfrm>
        </p:grpSpPr>
        <p:sp>
          <p:nvSpPr>
            <p:cNvPr id="50245" name="Line 44">
              <a:extLst>
                <a:ext uri="{FF2B5EF4-FFF2-40B4-BE49-F238E27FC236}">
                  <a16:creationId xmlns:a16="http://schemas.microsoft.com/office/drawing/2014/main" id="{98FEAB6D-D809-42BC-A54D-EC3B10F67B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8" y="1366"/>
              <a:ext cx="0" cy="9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0246" name="Line 45">
              <a:extLst>
                <a:ext uri="{FF2B5EF4-FFF2-40B4-BE49-F238E27FC236}">
                  <a16:creationId xmlns:a16="http://schemas.microsoft.com/office/drawing/2014/main" id="{39967122-2010-4D4D-BD81-4BA39C797F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8" y="1661"/>
              <a:ext cx="4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0247" name="Rectangle 46">
              <a:extLst>
                <a:ext uri="{FF2B5EF4-FFF2-40B4-BE49-F238E27FC236}">
                  <a16:creationId xmlns:a16="http://schemas.microsoft.com/office/drawing/2014/main" id="{FD9ECD55-AFFB-4037-9B76-AB8848F47D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4" y="1412"/>
              <a:ext cx="385" cy="2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fr-FR" altLang="fr-FR"/>
                <a:t>2</a:t>
              </a:r>
            </a:p>
          </p:txBody>
        </p:sp>
      </p:grpSp>
      <p:sp>
        <p:nvSpPr>
          <p:cNvPr id="187439" name="Rectangle 47">
            <a:extLst>
              <a:ext uri="{FF2B5EF4-FFF2-40B4-BE49-F238E27FC236}">
                <a16:creationId xmlns:a16="http://schemas.microsoft.com/office/drawing/2014/main" id="{F3E53252-876C-4455-85C1-3A9966EBE5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7788" y="3608388"/>
            <a:ext cx="611187" cy="4683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fr-FR" altLang="fr-FR"/>
              <a:t>13</a:t>
            </a:r>
          </a:p>
        </p:txBody>
      </p:sp>
      <p:sp>
        <p:nvSpPr>
          <p:cNvPr id="187440" name="Rectangle 48">
            <a:extLst>
              <a:ext uri="{FF2B5EF4-FFF2-40B4-BE49-F238E27FC236}">
                <a16:creationId xmlns:a16="http://schemas.microsoft.com/office/drawing/2014/main" id="{482BDD82-35B2-4A6F-90AA-6F147D2B6D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4184650"/>
            <a:ext cx="541338" cy="396875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fr-FR" altLang="fr-FR"/>
              <a:t>0</a:t>
            </a:r>
          </a:p>
        </p:txBody>
      </p:sp>
      <p:grpSp>
        <p:nvGrpSpPr>
          <p:cNvPr id="187441" name="Group 49">
            <a:extLst>
              <a:ext uri="{FF2B5EF4-FFF2-40B4-BE49-F238E27FC236}">
                <a16:creationId xmlns:a16="http://schemas.microsoft.com/office/drawing/2014/main" id="{51815F92-F5FA-4AD1-97A0-01616734C76A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3573463"/>
            <a:ext cx="719138" cy="1476375"/>
            <a:chOff x="998" y="1366"/>
            <a:chExt cx="453" cy="930"/>
          </a:xfrm>
        </p:grpSpPr>
        <p:sp>
          <p:nvSpPr>
            <p:cNvPr id="50242" name="Line 50">
              <a:extLst>
                <a:ext uri="{FF2B5EF4-FFF2-40B4-BE49-F238E27FC236}">
                  <a16:creationId xmlns:a16="http://schemas.microsoft.com/office/drawing/2014/main" id="{19AD36BF-7058-4ACA-82FC-35291D27DD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8" y="1366"/>
              <a:ext cx="0" cy="9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0243" name="Line 51">
              <a:extLst>
                <a:ext uri="{FF2B5EF4-FFF2-40B4-BE49-F238E27FC236}">
                  <a16:creationId xmlns:a16="http://schemas.microsoft.com/office/drawing/2014/main" id="{B063CF24-B98F-42D8-A15E-E4C3AB935F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8" y="1661"/>
              <a:ext cx="4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0244" name="Rectangle 52">
              <a:extLst>
                <a:ext uri="{FF2B5EF4-FFF2-40B4-BE49-F238E27FC236}">
                  <a16:creationId xmlns:a16="http://schemas.microsoft.com/office/drawing/2014/main" id="{EEA3B04A-3F7C-4528-A6DE-AC84C27B2C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4" y="1412"/>
              <a:ext cx="385" cy="2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fr-FR" altLang="fr-FR"/>
                <a:t>2</a:t>
              </a:r>
            </a:p>
          </p:txBody>
        </p:sp>
      </p:grpSp>
      <p:sp>
        <p:nvSpPr>
          <p:cNvPr id="187445" name="Rectangle 53">
            <a:extLst>
              <a:ext uri="{FF2B5EF4-FFF2-40B4-BE49-F238E27FC236}">
                <a16:creationId xmlns:a16="http://schemas.microsoft.com/office/drawing/2014/main" id="{CE37228F-C391-440B-9329-77FBFFA6D1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8513" y="4076700"/>
            <a:ext cx="611187" cy="4683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fr-FR" altLang="fr-FR"/>
              <a:t>6</a:t>
            </a:r>
          </a:p>
        </p:txBody>
      </p:sp>
      <p:sp>
        <p:nvSpPr>
          <p:cNvPr id="187446" name="Rectangle 54">
            <a:extLst>
              <a:ext uri="{FF2B5EF4-FFF2-40B4-BE49-F238E27FC236}">
                <a16:creationId xmlns:a16="http://schemas.microsoft.com/office/drawing/2014/main" id="{22DFC04B-9BE1-4C5C-82E6-7DF61C50A8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8" y="4616450"/>
            <a:ext cx="541337" cy="396875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fr-FR" altLang="fr-FR"/>
              <a:t>1</a:t>
            </a:r>
          </a:p>
        </p:txBody>
      </p:sp>
      <p:grpSp>
        <p:nvGrpSpPr>
          <p:cNvPr id="187447" name="Group 55">
            <a:extLst>
              <a:ext uri="{FF2B5EF4-FFF2-40B4-BE49-F238E27FC236}">
                <a16:creationId xmlns:a16="http://schemas.microsoft.com/office/drawing/2014/main" id="{4D301BD2-A277-4F34-BBE0-8EB3FF224FF8}"/>
              </a:ext>
            </a:extLst>
          </p:cNvPr>
          <p:cNvGrpSpPr>
            <a:grpSpLocks/>
          </p:cNvGrpSpPr>
          <p:nvPr/>
        </p:nvGrpSpPr>
        <p:grpSpPr bwMode="auto">
          <a:xfrm>
            <a:off x="5327650" y="4076700"/>
            <a:ext cx="719138" cy="1476375"/>
            <a:chOff x="998" y="1366"/>
            <a:chExt cx="453" cy="930"/>
          </a:xfrm>
        </p:grpSpPr>
        <p:sp>
          <p:nvSpPr>
            <p:cNvPr id="50239" name="Line 56">
              <a:extLst>
                <a:ext uri="{FF2B5EF4-FFF2-40B4-BE49-F238E27FC236}">
                  <a16:creationId xmlns:a16="http://schemas.microsoft.com/office/drawing/2014/main" id="{32B0EDF1-109F-4733-9A81-5B3AADE44D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8" y="1366"/>
              <a:ext cx="0" cy="9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0240" name="Line 57">
              <a:extLst>
                <a:ext uri="{FF2B5EF4-FFF2-40B4-BE49-F238E27FC236}">
                  <a16:creationId xmlns:a16="http://schemas.microsoft.com/office/drawing/2014/main" id="{7B5E88BB-415E-4B97-A6CE-9DF2845785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8" y="1661"/>
              <a:ext cx="4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0241" name="Rectangle 58">
              <a:extLst>
                <a:ext uri="{FF2B5EF4-FFF2-40B4-BE49-F238E27FC236}">
                  <a16:creationId xmlns:a16="http://schemas.microsoft.com/office/drawing/2014/main" id="{43E45318-38F0-4069-AF1E-B5E8AF772E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4" y="1412"/>
              <a:ext cx="385" cy="2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fr-FR" altLang="fr-FR"/>
                <a:t>2</a:t>
              </a:r>
            </a:p>
          </p:txBody>
        </p:sp>
      </p:grpSp>
      <p:sp>
        <p:nvSpPr>
          <p:cNvPr id="187451" name="Rectangle 59">
            <a:extLst>
              <a:ext uri="{FF2B5EF4-FFF2-40B4-BE49-F238E27FC236}">
                <a16:creationId xmlns:a16="http://schemas.microsoft.com/office/drawing/2014/main" id="{C7A915DA-7CAB-4E47-88FA-7B31736F51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4163" y="4581525"/>
            <a:ext cx="611187" cy="4683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fr-FR" altLang="fr-FR"/>
              <a:t>3</a:t>
            </a:r>
          </a:p>
        </p:txBody>
      </p:sp>
      <p:sp>
        <p:nvSpPr>
          <p:cNvPr id="187452" name="Rectangle 60">
            <a:extLst>
              <a:ext uri="{FF2B5EF4-FFF2-40B4-BE49-F238E27FC236}">
                <a16:creationId xmlns:a16="http://schemas.microsoft.com/office/drawing/2014/main" id="{DD165A5C-4615-48EF-83BE-C79CC15E20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1388" y="5157788"/>
            <a:ext cx="541337" cy="396875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fr-FR" altLang="fr-FR"/>
              <a:t>0</a:t>
            </a:r>
          </a:p>
        </p:txBody>
      </p:sp>
      <p:grpSp>
        <p:nvGrpSpPr>
          <p:cNvPr id="187453" name="Group 61">
            <a:extLst>
              <a:ext uri="{FF2B5EF4-FFF2-40B4-BE49-F238E27FC236}">
                <a16:creationId xmlns:a16="http://schemas.microsoft.com/office/drawing/2014/main" id="{CA3AED28-8ADE-42BE-BA37-AC7112CDB38F}"/>
              </a:ext>
            </a:extLst>
          </p:cNvPr>
          <p:cNvGrpSpPr>
            <a:grpSpLocks/>
          </p:cNvGrpSpPr>
          <p:nvPr/>
        </p:nvGrpSpPr>
        <p:grpSpPr bwMode="auto">
          <a:xfrm>
            <a:off x="6119813" y="4508500"/>
            <a:ext cx="719137" cy="1476375"/>
            <a:chOff x="998" y="1366"/>
            <a:chExt cx="453" cy="930"/>
          </a:xfrm>
        </p:grpSpPr>
        <p:sp>
          <p:nvSpPr>
            <p:cNvPr id="50236" name="Line 62">
              <a:extLst>
                <a:ext uri="{FF2B5EF4-FFF2-40B4-BE49-F238E27FC236}">
                  <a16:creationId xmlns:a16="http://schemas.microsoft.com/office/drawing/2014/main" id="{0CB09FA9-0B43-46DC-B6A4-2498A5F0A2C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8" y="1366"/>
              <a:ext cx="0" cy="9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0237" name="Line 63">
              <a:extLst>
                <a:ext uri="{FF2B5EF4-FFF2-40B4-BE49-F238E27FC236}">
                  <a16:creationId xmlns:a16="http://schemas.microsoft.com/office/drawing/2014/main" id="{477105C5-CD16-4753-B659-2A85343818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8" y="1661"/>
              <a:ext cx="4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0238" name="Rectangle 64">
              <a:extLst>
                <a:ext uri="{FF2B5EF4-FFF2-40B4-BE49-F238E27FC236}">
                  <a16:creationId xmlns:a16="http://schemas.microsoft.com/office/drawing/2014/main" id="{1EAC82AD-DD2B-410E-97EF-A3A60DB753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4" y="1412"/>
              <a:ext cx="385" cy="2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fr-FR" altLang="fr-FR"/>
                <a:t>2</a:t>
              </a:r>
            </a:p>
          </p:txBody>
        </p:sp>
      </p:grpSp>
      <p:sp>
        <p:nvSpPr>
          <p:cNvPr id="187457" name="Rectangle 65">
            <a:extLst>
              <a:ext uri="{FF2B5EF4-FFF2-40B4-BE49-F238E27FC236}">
                <a16:creationId xmlns:a16="http://schemas.microsoft.com/office/drawing/2014/main" id="{B140E17F-AC4D-4D47-8453-C16533BF46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6325" y="5013325"/>
            <a:ext cx="611188" cy="4683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fr-FR" altLang="fr-FR"/>
              <a:t>1</a:t>
            </a:r>
          </a:p>
        </p:txBody>
      </p:sp>
      <p:sp>
        <p:nvSpPr>
          <p:cNvPr id="187458" name="Rectangle 66">
            <a:extLst>
              <a:ext uri="{FF2B5EF4-FFF2-40B4-BE49-F238E27FC236}">
                <a16:creationId xmlns:a16="http://schemas.microsoft.com/office/drawing/2014/main" id="{87CFA5D6-EF8E-4ADE-A1F0-5B9D06A2C4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8625" y="5589588"/>
            <a:ext cx="541338" cy="396875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fr-FR" altLang="fr-FR"/>
              <a:t>1</a:t>
            </a:r>
          </a:p>
        </p:txBody>
      </p:sp>
      <p:grpSp>
        <p:nvGrpSpPr>
          <p:cNvPr id="187459" name="Group 67">
            <a:extLst>
              <a:ext uri="{FF2B5EF4-FFF2-40B4-BE49-F238E27FC236}">
                <a16:creationId xmlns:a16="http://schemas.microsoft.com/office/drawing/2014/main" id="{847BD4A0-DFA9-4B50-AB6A-BDC5A9590265}"/>
              </a:ext>
            </a:extLst>
          </p:cNvPr>
          <p:cNvGrpSpPr>
            <a:grpSpLocks/>
          </p:cNvGrpSpPr>
          <p:nvPr/>
        </p:nvGrpSpPr>
        <p:grpSpPr bwMode="auto">
          <a:xfrm>
            <a:off x="6840538" y="5013325"/>
            <a:ext cx="719137" cy="1476375"/>
            <a:chOff x="998" y="1366"/>
            <a:chExt cx="453" cy="930"/>
          </a:xfrm>
        </p:grpSpPr>
        <p:sp>
          <p:nvSpPr>
            <p:cNvPr id="50233" name="Line 68">
              <a:extLst>
                <a:ext uri="{FF2B5EF4-FFF2-40B4-BE49-F238E27FC236}">
                  <a16:creationId xmlns:a16="http://schemas.microsoft.com/office/drawing/2014/main" id="{3E59252E-4A7F-41DC-A4E3-8225867A99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8" y="1366"/>
              <a:ext cx="0" cy="9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0234" name="Line 69">
              <a:extLst>
                <a:ext uri="{FF2B5EF4-FFF2-40B4-BE49-F238E27FC236}">
                  <a16:creationId xmlns:a16="http://schemas.microsoft.com/office/drawing/2014/main" id="{4DDD0924-6687-45A9-BC0C-6621067221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8" y="1661"/>
              <a:ext cx="4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0235" name="Rectangle 70">
              <a:extLst>
                <a:ext uri="{FF2B5EF4-FFF2-40B4-BE49-F238E27FC236}">
                  <a16:creationId xmlns:a16="http://schemas.microsoft.com/office/drawing/2014/main" id="{9E3410BD-467E-4A1F-B80F-D2BB8EFDE8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4" y="1412"/>
              <a:ext cx="385" cy="2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fr-FR" altLang="fr-FR"/>
                <a:t>2</a:t>
              </a:r>
            </a:p>
          </p:txBody>
        </p:sp>
      </p:grpSp>
      <p:sp>
        <p:nvSpPr>
          <p:cNvPr id="187463" name="Rectangle 71">
            <a:extLst>
              <a:ext uri="{FF2B5EF4-FFF2-40B4-BE49-F238E27FC236}">
                <a16:creationId xmlns:a16="http://schemas.microsoft.com/office/drawing/2014/main" id="{FE4A339B-D1D0-40B8-928F-02943110C1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7050" y="5553075"/>
            <a:ext cx="611188" cy="4683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fr-FR" altLang="fr-FR"/>
              <a:t>0</a:t>
            </a:r>
          </a:p>
        </p:txBody>
      </p:sp>
      <p:sp>
        <p:nvSpPr>
          <p:cNvPr id="187464" name="Rectangle 72">
            <a:extLst>
              <a:ext uri="{FF2B5EF4-FFF2-40B4-BE49-F238E27FC236}">
                <a16:creationId xmlns:a16="http://schemas.microsoft.com/office/drawing/2014/main" id="{179F86A5-5FC6-402B-8346-A02C9AEEDE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7763" y="6092825"/>
            <a:ext cx="541337" cy="396875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fr-FR" altLang="fr-FR"/>
              <a:t>1</a:t>
            </a:r>
          </a:p>
        </p:txBody>
      </p:sp>
      <p:sp>
        <p:nvSpPr>
          <p:cNvPr id="187465" name="Line 73">
            <a:extLst>
              <a:ext uri="{FF2B5EF4-FFF2-40B4-BE49-F238E27FC236}">
                <a16:creationId xmlns:a16="http://schemas.microsoft.com/office/drawing/2014/main" id="{34AABE04-EA1D-4310-AA90-82D610E4046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84213" y="3081338"/>
            <a:ext cx="5472112" cy="3624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87466" name="Text Box 74">
            <a:extLst>
              <a:ext uri="{FF2B5EF4-FFF2-40B4-BE49-F238E27FC236}">
                <a16:creationId xmlns:a16="http://schemas.microsoft.com/office/drawing/2014/main" id="{A80DE670-40BA-4D9E-8B0B-707CDBE69029}"/>
              </a:ext>
            </a:extLst>
          </p:cNvPr>
          <p:cNvSpPr txBox="1">
            <a:spLocks noChangeArrowheads="1"/>
          </p:cNvSpPr>
          <p:nvPr/>
        </p:nvSpPr>
        <p:spPr bwMode="auto">
          <a:xfrm rot="2043463">
            <a:off x="881063" y="4689475"/>
            <a:ext cx="43037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fr-FR" altLang="fr-FR" sz="2800"/>
              <a:t>Sens de lecture des restes</a:t>
            </a:r>
          </a:p>
        </p:txBody>
      </p:sp>
      <p:sp>
        <p:nvSpPr>
          <p:cNvPr id="187468" name="AutoShape 76">
            <a:extLst>
              <a:ext uri="{FF2B5EF4-FFF2-40B4-BE49-F238E27FC236}">
                <a16:creationId xmlns:a16="http://schemas.microsoft.com/office/drawing/2014/main" id="{F64C16BC-28FD-4C13-8359-3EFD5564456B}"/>
              </a:ext>
            </a:extLst>
          </p:cNvPr>
          <p:cNvSpPr>
            <a:spLocks/>
          </p:cNvSpPr>
          <p:nvPr/>
        </p:nvSpPr>
        <p:spPr bwMode="auto">
          <a:xfrm rot="-5400000">
            <a:off x="7362031" y="1394620"/>
            <a:ext cx="396875" cy="2881312"/>
          </a:xfrm>
          <a:prstGeom prst="leftBrace">
            <a:avLst>
              <a:gd name="adj1" fmla="val 60500"/>
              <a:gd name="adj2" fmla="val 50000"/>
            </a:avLst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87469" name="AutoShape 77">
            <a:extLst>
              <a:ext uri="{FF2B5EF4-FFF2-40B4-BE49-F238E27FC236}">
                <a16:creationId xmlns:a16="http://schemas.microsoft.com/office/drawing/2014/main" id="{EC4CDC3E-7605-4CC4-BE6E-AF202965247B}"/>
              </a:ext>
            </a:extLst>
          </p:cNvPr>
          <p:cNvSpPr>
            <a:spLocks/>
          </p:cNvSpPr>
          <p:nvPr/>
        </p:nvSpPr>
        <p:spPr bwMode="auto">
          <a:xfrm>
            <a:off x="7961313" y="3819525"/>
            <a:ext cx="914400" cy="60960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23787"/>
              <a:gd name="adj5" fmla="val -105468"/>
              <a:gd name="adj6" fmla="val -39931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fr-FR" altLang="fr-FR" sz="3200">
                <a:solidFill>
                  <a:schemeClr val="folHlink"/>
                </a:solidFill>
              </a:rPr>
              <a:t>6</a:t>
            </a:r>
          </a:p>
        </p:txBody>
      </p:sp>
      <p:sp>
        <p:nvSpPr>
          <p:cNvPr id="187470" name="AutoShape 78">
            <a:extLst>
              <a:ext uri="{FF2B5EF4-FFF2-40B4-BE49-F238E27FC236}">
                <a16:creationId xmlns:a16="http://schemas.microsoft.com/office/drawing/2014/main" id="{1C308E40-1EFA-4BED-8177-B40DC9371252}"/>
              </a:ext>
            </a:extLst>
          </p:cNvPr>
          <p:cNvSpPr>
            <a:spLocks/>
          </p:cNvSpPr>
          <p:nvPr/>
        </p:nvSpPr>
        <p:spPr bwMode="auto">
          <a:xfrm rot="-5400000">
            <a:off x="4445794" y="1394619"/>
            <a:ext cx="396875" cy="2881313"/>
          </a:xfrm>
          <a:prstGeom prst="leftBrace">
            <a:avLst>
              <a:gd name="adj1" fmla="val 60500"/>
              <a:gd name="adj2" fmla="val 50000"/>
            </a:avLst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87471" name="AutoShape 79">
            <a:extLst>
              <a:ext uri="{FF2B5EF4-FFF2-40B4-BE49-F238E27FC236}">
                <a16:creationId xmlns:a16="http://schemas.microsoft.com/office/drawing/2014/main" id="{349BA798-7E6F-4E6C-A820-82CF6651AD84}"/>
              </a:ext>
            </a:extLst>
          </p:cNvPr>
          <p:cNvSpPr>
            <a:spLocks/>
          </p:cNvSpPr>
          <p:nvPr/>
        </p:nvSpPr>
        <p:spPr bwMode="auto">
          <a:xfrm>
            <a:off x="5688012" y="3536950"/>
            <a:ext cx="1836733" cy="60960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23787"/>
              <a:gd name="adj5" fmla="val -72295"/>
              <a:gd name="adj6" fmla="val -53334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fr-FR" altLang="fr-FR" sz="3200" dirty="0">
                <a:solidFill>
                  <a:schemeClr val="folHlink"/>
                </a:solidFill>
              </a:rPr>
              <a:t>13 </a:t>
            </a:r>
            <a:r>
              <a:rPr lang="fr-FR" altLang="fr-FR" sz="3200" dirty="0">
                <a:solidFill>
                  <a:schemeClr val="folHlink"/>
                </a:solidFill>
                <a:sym typeface="Wingdings" panose="05000000000000000000" pitchFamily="2" charset="2"/>
              </a:rPr>
              <a:t></a:t>
            </a:r>
            <a:r>
              <a:rPr lang="fr-FR" altLang="fr-FR" sz="3200" dirty="0">
                <a:solidFill>
                  <a:schemeClr val="folHlink"/>
                </a:solidFill>
              </a:rPr>
              <a:t>D</a:t>
            </a:r>
          </a:p>
        </p:txBody>
      </p:sp>
      <p:sp>
        <p:nvSpPr>
          <p:cNvPr id="187472" name="Rectangle 80">
            <a:extLst>
              <a:ext uri="{FF2B5EF4-FFF2-40B4-BE49-F238E27FC236}">
                <a16:creationId xmlns:a16="http://schemas.microsoft.com/office/drawing/2014/main" id="{08F53F71-A56A-4122-8296-B90A3C6E23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875" y="6092825"/>
            <a:ext cx="241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fr-FR" altLang="fr-FR" sz="2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214 </a:t>
            </a:r>
            <a:r>
              <a:rPr lang="fr-FR" altLang="fr-FR" sz="2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anose="05000000000000000000" pitchFamily="2" charset="2"/>
              </a:rPr>
              <a:t> $D6</a:t>
            </a:r>
            <a:endParaRPr lang="fr-FR" altLang="fr-FR" sz="28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8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8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8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8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87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87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87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87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87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87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87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87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87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87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87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87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187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87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187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87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187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187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500"/>
                            </p:stCondLst>
                            <p:childTnLst>
                              <p:par>
                                <p:cTn id="9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187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187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187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187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87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87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87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3" dur="500"/>
                                        <p:tgtEl>
                                          <p:spTgt spid="187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8" dur="500"/>
                                        <p:tgtEl>
                                          <p:spTgt spid="187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3" dur="500"/>
                                        <p:tgtEl>
                                          <p:spTgt spid="187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8" dur="500"/>
                                        <p:tgtEl>
                                          <p:spTgt spid="187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3" dur="500"/>
                                        <p:tgtEl>
                                          <p:spTgt spid="187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420" grpId="0" animBg="1"/>
      <p:bldP spid="187421" grpId="0" animBg="1"/>
      <p:bldP spid="187422" grpId="0" animBg="1"/>
      <p:bldP spid="187427" grpId="0" animBg="1"/>
      <p:bldP spid="187428" grpId="0" animBg="1"/>
      <p:bldP spid="187433" grpId="0" animBg="1"/>
      <p:bldP spid="187434" grpId="0" animBg="1"/>
      <p:bldP spid="187439" grpId="0" animBg="1"/>
      <p:bldP spid="187440" grpId="0" animBg="1"/>
      <p:bldP spid="187445" grpId="0" animBg="1"/>
      <p:bldP spid="187446" grpId="0" animBg="1"/>
      <p:bldP spid="187451" grpId="0" animBg="1"/>
      <p:bldP spid="187452" grpId="0" animBg="1"/>
      <p:bldP spid="187457" grpId="0" animBg="1"/>
      <p:bldP spid="187458" grpId="0" animBg="1"/>
      <p:bldP spid="187463" grpId="0" animBg="1"/>
      <p:bldP spid="187464" grpId="0" animBg="1"/>
      <p:bldP spid="187466" grpId="0"/>
      <p:bldP spid="187469" grpId="0" animBg="1"/>
      <p:bldP spid="187471" grpId="0" animBg="1"/>
      <p:bldP spid="18747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>
            <a:extLst>
              <a:ext uri="{FF2B5EF4-FFF2-40B4-BE49-F238E27FC236}">
                <a16:creationId xmlns:a16="http://schemas.microsoft.com/office/drawing/2014/main" id="{331D018B-C743-4FAC-867A-122BC81881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923925"/>
          </a:xfrm>
        </p:spPr>
        <p:txBody>
          <a:bodyPr/>
          <a:lstStyle/>
          <a:p>
            <a:pPr eaLnBrk="1" hangingPunct="1">
              <a:defRPr/>
            </a:pPr>
            <a:r>
              <a:rPr lang="fr-FR" altLang="fr-FR"/>
              <a:t>Du décimal en hexadécimal</a:t>
            </a:r>
          </a:p>
        </p:txBody>
      </p:sp>
      <p:sp>
        <p:nvSpPr>
          <p:cNvPr id="187395" name="Rectangle 3">
            <a:extLst>
              <a:ext uri="{FF2B5EF4-FFF2-40B4-BE49-F238E27FC236}">
                <a16:creationId xmlns:a16="http://schemas.microsoft.com/office/drawing/2014/main" id="{3B5414CD-D8E8-4346-9613-7BC9ABC090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49" y="1052513"/>
            <a:ext cx="810045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fr-FR" altLang="fr-FR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Convertir 214 par divisions successives par 16</a:t>
            </a:r>
          </a:p>
        </p:txBody>
      </p:sp>
      <p:grpSp>
        <p:nvGrpSpPr>
          <p:cNvPr id="187416" name="Group 24">
            <a:extLst>
              <a:ext uri="{FF2B5EF4-FFF2-40B4-BE49-F238E27FC236}">
                <a16:creationId xmlns:a16="http://schemas.microsoft.com/office/drawing/2014/main" id="{A8475AED-5B3B-404D-BE2A-92926499001C}"/>
              </a:ext>
            </a:extLst>
          </p:cNvPr>
          <p:cNvGrpSpPr>
            <a:grpSpLocks/>
          </p:cNvGrpSpPr>
          <p:nvPr/>
        </p:nvGrpSpPr>
        <p:grpSpPr bwMode="auto">
          <a:xfrm>
            <a:off x="1584325" y="1628775"/>
            <a:ext cx="719138" cy="1476375"/>
            <a:chOff x="998" y="1366"/>
            <a:chExt cx="453" cy="930"/>
          </a:xfrm>
        </p:grpSpPr>
        <p:sp>
          <p:nvSpPr>
            <p:cNvPr id="50254" name="Line 25">
              <a:extLst>
                <a:ext uri="{FF2B5EF4-FFF2-40B4-BE49-F238E27FC236}">
                  <a16:creationId xmlns:a16="http://schemas.microsoft.com/office/drawing/2014/main" id="{F3036FAC-C1BD-40AA-84D0-08E501671C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8" y="1366"/>
              <a:ext cx="0" cy="9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0255" name="Line 26">
              <a:extLst>
                <a:ext uri="{FF2B5EF4-FFF2-40B4-BE49-F238E27FC236}">
                  <a16:creationId xmlns:a16="http://schemas.microsoft.com/office/drawing/2014/main" id="{42785E7A-8D2D-41A0-A408-FD00E6C6AA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8" y="1661"/>
              <a:ext cx="4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0256" name="Rectangle 27">
              <a:extLst>
                <a:ext uri="{FF2B5EF4-FFF2-40B4-BE49-F238E27FC236}">
                  <a16:creationId xmlns:a16="http://schemas.microsoft.com/office/drawing/2014/main" id="{CBFE440C-7A9E-4675-BE43-A825867F7E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4" y="1412"/>
              <a:ext cx="385" cy="2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fr-FR" altLang="fr-FR" dirty="0"/>
                <a:t>16</a:t>
              </a:r>
            </a:p>
          </p:txBody>
        </p:sp>
      </p:grpSp>
      <p:sp>
        <p:nvSpPr>
          <p:cNvPr id="187420" name="Rectangle 28">
            <a:extLst>
              <a:ext uri="{FF2B5EF4-FFF2-40B4-BE49-F238E27FC236}">
                <a16:creationId xmlns:a16="http://schemas.microsoft.com/office/drawing/2014/main" id="{EEBC5C5F-5ECA-4B02-95D6-45DB8934E9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600" y="1628775"/>
            <a:ext cx="68421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fr-FR" altLang="fr-FR"/>
              <a:t>214</a:t>
            </a:r>
          </a:p>
        </p:txBody>
      </p:sp>
      <p:sp>
        <p:nvSpPr>
          <p:cNvPr id="187421" name="Rectangle 29">
            <a:extLst>
              <a:ext uri="{FF2B5EF4-FFF2-40B4-BE49-F238E27FC236}">
                <a16:creationId xmlns:a16="http://schemas.microsoft.com/office/drawing/2014/main" id="{689C6053-D651-4C7A-A843-F6F3721354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8063" y="2673350"/>
            <a:ext cx="541337" cy="396875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fr-FR" altLang="fr-FR" dirty="0"/>
              <a:t>6</a:t>
            </a:r>
          </a:p>
        </p:txBody>
      </p:sp>
      <p:sp>
        <p:nvSpPr>
          <p:cNvPr id="187422" name="Rectangle 30">
            <a:extLst>
              <a:ext uri="{FF2B5EF4-FFF2-40B4-BE49-F238E27FC236}">
                <a16:creationId xmlns:a16="http://schemas.microsoft.com/office/drawing/2014/main" id="{63FD439F-B277-448D-BB47-633D309158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0" y="2133600"/>
            <a:ext cx="611188" cy="4683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fr-FR" altLang="fr-FR" dirty="0"/>
              <a:t>13</a:t>
            </a:r>
          </a:p>
        </p:txBody>
      </p:sp>
      <p:grpSp>
        <p:nvGrpSpPr>
          <p:cNvPr id="187423" name="Group 31">
            <a:extLst>
              <a:ext uri="{FF2B5EF4-FFF2-40B4-BE49-F238E27FC236}">
                <a16:creationId xmlns:a16="http://schemas.microsoft.com/office/drawing/2014/main" id="{9D94DFF7-70DB-4EEC-BDE9-58102DAA2D7C}"/>
              </a:ext>
            </a:extLst>
          </p:cNvPr>
          <p:cNvGrpSpPr>
            <a:grpSpLocks/>
          </p:cNvGrpSpPr>
          <p:nvPr/>
        </p:nvGrpSpPr>
        <p:grpSpPr bwMode="auto">
          <a:xfrm>
            <a:off x="2339975" y="2097088"/>
            <a:ext cx="719138" cy="1476375"/>
            <a:chOff x="998" y="1366"/>
            <a:chExt cx="453" cy="930"/>
          </a:xfrm>
        </p:grpSpPr>
        <p:sp>
          <p:nvSpPr>
            <p:cNvPr id="50251" name="Line 32">
              <a:extLst>
                <a:ext uri="{FF2B5EF4-FFF2-40B4-BE49-F238E27FC236}">
                  <a16:creationId xmlns:a16="http://schemas.microsoft.com/office/drawing/2014/main" id="{62892EF6-0E2E-411E-98C5-4465D00C42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8" y="1366"/>
              <a:ext cx="0" cy="9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0252" name="Line 33">
              <a:extLst>
                <a:ext uri="{FF2B5EF4-FFF2-40B4-BE49-F238E27FC236}">
                  <a16:creationId xmlns:a16="http://schemas.microsoft.com/office/drawing/2014/main" id="{F497E32D-2D0D-44DA-87D6-C23C170062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8" y="1661"/>
              <a:ext cx="4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0253" name="Rectangle 34">
              <a:extLst>
                <a:ext uri="{FF2B5EF4-FFF2-40B4-BE49-F238E27FC236}">
                  <a16:creationId xmlns:a16="http://schemas.microsoft.com/office/drawing/2014/main" id="{08E973F2-49CD-4BE8-A429-A13210B36A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4" y="1412"/>
              <a:ext cx="385" cy="2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fr-FR" altLang="fr-FR" dirty="0"/>
                <a:t>16</a:t>
              </a:r>
            </a:p>
          </p:txBody>
        </p:sp>
      </p:grpSp>
      <p:sp>
        <p:nvSpPr>
          <p:cNvPr id="187427" name="Rectangle 35">
            <a:extLst>
              <a:ext uri="{FF2B5EF4-FFF2-40B4-BE49-F238E27FC236}">
                <a16:creationId xmlns:a16="http://schemas.microsoft.com/office/drawing/2014/main" id="{1846BC59-C17B-43B9-B9EC-4EF1CC5753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1413" y="2636838"/>
            <a:ext cx="611187" cy="4683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fr-FR" altLang="fr-FR" dirty="0"/>
              <a:t>0</a:t>
            </a:r>
          </a:p>
        </p:txBody>
      </p:sp>
      <p:sp>
        <p:nvSpPr>
          <p:cNvPr id="187428" name="Rectangle 36">
            <a:extLst>
              <a:ext uri="{FF2B5EF4-FFF2-40B4-BE49-F238E27FC236}">
                <a16:creationId xmlns:a16="http://schemas.microsoft.com/office/drawing/2014/main" id="{6751E108-7F46-4801-91C5-B087F75C7F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713" y="3141663"/>
            <a:ext cx="541337" cy="396875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fr-FR" altLang="fr-FR" dirty="0"/>
              <a:t>13</a:t>
            </a:r>
          </a:p>
        </p:txBody>
      </p:sp>
      <p:sp>
        <p:nvSpPr>
          <p:cNvPr id="187465" name="Line 73">
            <a:extLst>
              <a:ext uri="{FF2B5EF4-FFF2-40B4-BE49-F238E27FC236}">
                <a16:creationId xmlns:a16="http://schemas.microsoft.com/office/drawing/2014/main" id="{34AABE04-EA1D-4310-AA90-82D610E4046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57200" y="2852935"/>
            <a:ext cx="1882774" cy="131490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87466" name="Text Box 74">
            <a:extLst>
              <a:ext uri="{FF2B5EF4-FFF2-40B4-BE49-F238E27FC236}">
                <a16:creationId xmlns:a16="http://schemas.microsoft.com/office/drawing/2014/main" id="{A80DE670-40BA-4D9E-8B0B-707CDBE69029}"/>
              </a:ext>
            </a:extLst>
          </p:cNvPr>
          <p:cNvSpPr txBox="1">
            <a:spLocks noChangeArrowheads="1"/>
          </p:cNvSpPr>
          <p:nvPr/>
        </p:nvSpPr>
        <p:spPr bwMode="auto">
          <a:xfrm rot="2128854">
            <a:off x="-117476" y="4053743"/>
            <a:ext cx="43037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fr-FR" altLang="fr-FR" sz="2800" dirty="0"/>
              <a:t>Sens de lecture des restes</a:t>
            </a:r>
          </a:p>
        </p:txBody>
      </p:sp>
      <p:sp>
        <p:nvSpPr>
          <p:cNvPr id="187471" name="AutoShape 79">
            <a:extLst>
              <a:ext uri="{FF2B5EF4-FFF2-40B4-BE49-F238E27FC236}">
                <a16:creationId xmlns:a16="http://schemas.microsoft.com/office/drawing/2014/main" id="{349BA798-7E6F-4E6C-A820-82CF6651AD84}"/>
              </a:ext>
            </a:extLst>
          </p:cNvPr>
          <p:cNvSpPr>
            <a:spLocks/>
          </p:cNvSpPr>
          <p:nvPr/>
        </p:nvSpPr>
        <p:spPr bwMode="auto">
          <a:xfrm>
            <a:off x="3131840" y="3933056"/>
            <a:ext cx="1836733" cy="60960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23787"/>
              <a:gd name="adj5" fmla="val -72295"/>
              <a:gd name="adj6" fmla="val -53334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fr-FR" altLang="fr-FR" sz="3200" dirty="0">
                <a:solidFill>
                  <a:schemeClr val="folHlink"/>
                </a:solidFill>
              </a:rPr>
              <a:t>13 </a:t>
            </a:r>
            <a:r>
              <a:rPr lang="fr-FR" altLang="fr-FR" sz="3200" dirty="0">
                <a:solidFill>
                  <a:schemeClr val="folHlink"/>
                </a:solidFill>
                <a:sym typeface="Wingdings" panose="05000000000000000000" pitchFamily="2" charset="2"/>
              </a:rPr>
              <a:t></a:t>
            </a:r>
            <a:r>
              <a:rPr lang="fr-FR" altLang="fr-FR" sz="3200" dirty="0">
                <a:solidFill>
                  <a:schemeClr val="folHlink"/>
                </a:solidFill>
              </a:rPr>
              <a:t>D</a:t>
            </a:r>
          </a:p>
        </p:txBody>
      </p:sp>
      <p:sp>
        <p:nvSpPr>
          <p:cNvPr id="187472" name="Rectangle 80">
            <a:extLst>
              <a:ext uri="{FF2B5EF4-FFF2-40B4-BE49-F238E27FC236}">
                <a16:creationId xmlns:a16="http://schemas.microsoft.com/office/drawing/2014/main" id="{08F53F71-A56A-4122-8296-B90A3C6E23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0190" y="2413793"/>
            <a:ext cx="30200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fr-FR" altLang="fr-FR" sz="36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214 </a:t>
            </a:r>
            <a:r>
              <a:rPr lang="fr-FR" altLang="fr-FR" sz="36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anose="05000000000000000000" pitchFamily="2" charset="2"/>
              </a:rPr>
              <a:t> $D6</a:t>
            </a:r>
            <a:endParaRPr lang="fr-FR" altLang="fr-FR" sz="3600" b="1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98640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8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8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8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8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87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87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87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87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87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187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420" grpId="0" animBg="1"/>
      <p:bldP spid="187421" grpId="0" animBg="1"/>
      <p:bldP spid="187422" grpId="0" animBg="1"/>
      <p:bldP spid="187427" grpId="0" animBg="1"/>
      <p:bldP spid="187428" grpId="0" animBg="1"/>
      <p:bldP spid="187466" grpId="0"/>
      <p:bldP spid="187471" grpId="0" animBg="1"/>
      <p:bldP spid="18747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C25A9C-C380-4CAA-98B9-C9F3DF66C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SYNTHESE</a:t>
            </a: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6CBF2E3D-1FCA-4C45-BE43-FEB0952DAC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7863052"/>
              </p:ext>
            </p:extLst>
          </p:nvPr>
        </p:nvGraphicFramePr>
        <p:xfrm>
          <a:off x="287524" y="1742138"/>
          <a:ext cx="8712969" cy="499923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390818">
                  <a:extLst>
                    <a:ext uri="{9D8B030D-6E8A-4147-A177-3AD203B41FA5}">
                      <a16:colId xmlns:a16="http://schemas.microsoft.com/office/drawing/2014/main" val="2831238210"/>
                    </a:ext>
                  </a:extLst>
                </a:gridCol>
                <a:gridCol w="2625148">
                  <a:extLst>
                    <a:ext uri="{9D8B030D-6E8A-4147-A177-3AD203B41FA5}">
                      <a16:colId xmlns:a16="http://schemas.microsoft.com/office/drawing/2014/main" val="1282971795"/>
                    </a:ext>
                  </a:extLst>
                </a:gridCol>
                <a:gridCol w="2071855">
                  <a:extLst>
                    <a:ext uri="{9D8B030D-6E8A-4147-A177-3AD203B41FA5}">
                      <a16:colId xmlns:a16="http://schemas.microsoft.com/office/drawing/2014/main" val="708180330"/>
                    </a:ext>
                  </a:extLst>
                </a:gridCol>
                <a:gridCol w="2625148">
                  <a:extLst>
                    <a:ext uri="{9D8B030D-6E8A-4147-A177-3AD203B41FA5}">
                      <a16:colId xmlns:a16="http://schemas.microsoft.com/office/drawing/2014/main" val="2309035327"/>
                    </a:ext>
                  </a:extLst>
                </a:gridCol>
              </a:tblGrid>
              <a:tr h="1228135">
                <a:tc>
                  <a:txBody>
                    <a:bodyPr/>
                    <a:lstStyle/>
                    <a:p>
                      <a:pPr algn="just"/>
                      <a:endParaRPr lang="fr-FR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>
                          <a:effectLst/>
                        </a:rPr>
                        <a:t>Binaire</a:t>
                      </a:r>
                      <a:endParaRPr lang="fr-F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>
                          <a:effectLst/>
                        </a:rPr>
                        <a:t>Décimal</a:t>
                      </a:r>
                      <a:endParaRPr lang="fr-F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>
                          <a:effectLst/>
                        </a:rPr>
                        <a:t>Hexadécimal</a:t>
                      </a:r>
                      <a:endParaRPr lang="fr-F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16436897"/>
                  </a:ext>
                </a:extLst>
              </a:tr>
              <a:tr h="1271480">
                <a:tc>
                  <a:txBody>
                    <a:bodyPr/>
                    <a:lstStyle/>
                    <a:p>
                      <a:pPr algn="ctr"/>
                      <a:r>
                        <a:rPr lang="fr-FR" sz="2400">
                          <a:effectLst/>
                        </a:rPr>
                        <a:t>Binaire</a:t>
                      </a:r>
                      <a:endParaRPr lang="fr-F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effectLst/>
                        </a:rPr>
                        <a:t> </a:t>
                      </a:r>
                      <a:endParaRPr lang="fr-F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effectLst/>
                        </a:rPr>
                        <a:t>Divisions successives par 2</a:t>
                      </a:r>
                      <a:endParaRPr lang="fr-F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effectLst/>
                        </a:rPr>
                        <a:t>Décodage binaire sur 4 bits des caractères </a:t>
                      </a:r>
                      <a:endParaRPr lang="fr-F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955979948"/>
                  </a:ext>
                </a:extLst>
              </a:tr>
              <a:tr h="1228135">
                <a:tc>
                  <a:txBody>
                    <a:bodyPr/>
                    <a:lstStyle/>
                    <a:p>
                      <a:pPr algn="ctr"/>
                      <a:r>
                        <a:rPr lang="fr-FR" sz="2400">
                          <a:effectLst/>
                        </a:rPr>
                        <a:t>Décimal</a:t>
                      </a:r>
                      <a:endParaRPr lang="fr-F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 dirty="0">
                          <a:effectLst/>
                        </a:rPr>
                        <a:t>Forme polynomiale de base 2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effectLst/>
                        </a:rPr>
                        <a:t> </a:t>
                      </a:r>
                      <a:endParaRPr lang="fr-F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effectLst/>
                        </a:rPr>
                        <a:t>Forme polynomiale de base 16</a:t>
                      </a:r>
                      <a:endParaRPr lang="fr-F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265147479"/>
                  </a:ext>
                </a:extLst>
              </a:tr>
              <a:tr h="127148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effectLst/>
                        </a:rPr>
                        <a:t>Hexadécimal</a:t>
                      </a:r>
                      <a:endParaRPr lang="fr-F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effectLst/>
                        </a:rPr>
                        <a:t>Regroupements par 4 bits puis codage HEXA</a:t>
                      </a:r>
                      <a:endParaRPr lang="fr-F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effectLst/>
                        </a:rPr>
                        <a:t>Décimal </a:t>
                      </a:r>
                      <a:r>
                        <a:rPr lang="fr-FR" sz="2400" dirty="0">
                          <a:effectLst/>
                          <a:sym typeface="Wingdings" panose="05000000000000000000" pitchFamily="2" charset="2"/>
                        </a:rPr>
                        <a:t> binaire  hexadécimal</a:t>
                      </a:r>
                      <a:endParaRPr lang="fr-F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effectLst/>
                        </a:rPr>
                        <a:t> </a:t>
                      </a:r>
                      <a:endParaRPr lang="fr-F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923005"/>
                  </a:ext>
                </a:extLst>
              </a:tr>
            </a:tbl>
          </a:graphicData>
        </a:graphic>
      </p:graphicFrame>
      <p:sp>
        <p:nvSpPr>
          <p:cNvPr id="6" name="Flèche : virage 5">
            <a:extLst>
              <a:ext uri="{FF2B5EF4-FFF2-40B4-BE49-F238E27FC236}">
                <a16:creationId xmlns:a16="http://schemas.microsoft.com/office/drawing/2014/main" id="{7F092FDB-F45A-4942-B263-B87B7B40830D}"/>
              </a:ext>
            </a:extLst>
          </p:cNvPr>
          <p:cNvSpPr/>
          <p:nvPr/>
        </p:nvSpPr>
        <p:spPr>
          <a:xfrm rot="16200000" flipH="1">
            <a:off x="647564" y="2170321"/>
            <a:ext cx="648072" cy="648072"/>
          </a:xfrm>
          <a:prstGeom prst="ben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9459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>
            <a:extLst>
              <a:ext uri="{FF2B5EF4-FFF2-40B4-BE49-F238E27FC236}">
                <a16:creationId xmlns:a16="http://schemas.microsoft.com/office/drawing/2014/main" id="{A4598772-5224-4A14-8814-BEF261E303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59113" y="2600325"/>
            <a:ext cx="3455987" cy="1371600"/>
          </a:xfrm>
        </p:spPr>
        <p:txBody>
          <a:bodyPr/>
          <a:lstStyle/>
          <a:p>
            <a:pPr eaLnBrk="1" hangingPunct="1">
              <a:defRPr/>
            </a:pPr>
            <a:r>
              <a:rPr lang="fr-FR" altLang="fr-FR" sz="11700"/>
              <a:t>FIN</a:t>
            </a:r>
          </a:p>
        </p:txBody>
      </p:sp>
      <p:sp>
        <p:nvSpPr>
          <p:cNvPr id="52227" name="Text Box 53">
            <a:extLst>
              <a:ext uri="{FF2B5EF4-FFF2-40B4-BE49-F238E27FC236}">
                <a16:creationId xmlns:a16="http://schemas.microsoft.com/office/drawing/2014/main" id="{6CC382BB-3233-4816-93BB-71D318725F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9088" y="3300413"/>
            <a:ext cx="51339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2" name="Rectangle 4">
            <a:extLst>
              <a:ext uri="{FF2B5EF4-FFF2-40B4-BE49-F238E27FC236}">
                <a16:creationId xmlns:a16="http://schemas.microsoft.com/office/drawing/2014/main" id="{B7D6BA20-D065-4540-BB7C-8AEDDD99DE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altLang="fr-FR" sz="2800" b="1"/>
              <a:t>Codage : nombre de combinaisons possibles</a:t>
            </a:r>
            <a:r>
              <a:rPr lang="fr-FR" altLang="fr-FR" sz="2800" b="1" u="sng"/>
              <a:t> </a:t>
            </a:r>
            <a:br>
              <a:rPr lang="fr-FR" altLang="fr-FR" sz="2800" b="1" u="sng"/>
            </a:br>
            <a:endParaRPr lang="fr-FR" altLang="fr-FR" sz="2800" b="1" u="sng"/>
          </a:p>
        </p:txBody>
      </p:sp>
      <p:sp>
        <p:nvSpPr>
          <p:cNvPr id="7171" name="Text Box 47">
            <a:extLst>
              <a:ext uri="{FF2B5EF4-FFF2-40B4-BE49-F238E27FC236}">
                <a16:creationId xmlns:a16="http://schemas.microsoft.com/office/drawing/2014/main" id="{C1C2E267-6135-4764-AD55-129475A9B1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1628800"/>
            <a:ext cx="7885113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fr-FR" altLang="fr-FR" sz="3200" dirty="0"/>
              <a:t>1 bit   : 		= 		combinaisons</a:t>
            </a:r>
          </a:p>
          <a:p>
            <a:pPr eaLnBrk="1" hangingPunct="1"/>
            <a:br>
              <a:rPr lang="fr-FR" altLang="fr-FR" sz="3200" dirty="0"/>
            </a:br>
            <a:r>
              <a:rPr lang="fr-FR" altLang="fr-FR" sz="3200" dirty="0"/>
              <a:t>2 bits : 		= 		combinaisons</a:t>
            </a:r>
          </a:p>
          <a:p>
            <a:pPr eaLnBrk="1" hangingPunct="1"/>
            <a:endParaRPr lang="fr-FR" altLang="fr-FR" sz="3200" dirty="0"/>
          </a:p>
          <a:p>
            <a:pPr eaLnBrk="1" hangingPunct="1"/>
            <a:r>
              <a:rPr lang="fr-FR" altLang="fr-FR" sz="3200" dirty="0"/>
              <a:t>4 bits : 		=  		combinaisons</a:t>
            </a:r>
          </a:p>
          <a:p>
            <a:pPr eaLnBrk="1" hangingPunct="1"/>
            <a:endParaRPr lang="fr-FR" altLang="fr-FR" sz="3200" dirty="0"/>
          </a:p>
          <a:p>
            <a:pPr eaLnBrk="1" hangingPunct="1"/>
            <a:r>
              <a:rPr lang="fr-FR" altLang="fr-FR" sz="3200" dirty="0"/>
              <a:t>8 bits : 		=  		combinaisons</a:t>
            </a:r>
          </a:p>
          <a:p>
            <a:pPr eaLnBrk="1" hangingPunct="1"/>
            <a:endParaRPr lang="fr-FR" altLang="fr-FR" sz="3200" dirty="0"/>
          </a:p>
          <a:p>
            <a:pPr eaLnBrk="1" hangingPunct="1"/>
            <a:r>
              <a:rPr lang="fr-FR" altLang="fr-FR" sz="3200" dirty="0"/>
              <a:t>n bits :       	combinaisons</a:t>
            </a:r>
          </a:p>
          <a:p>
            <a:pPr eaLnBrk="1" hangingPunct="1"/>
            <a:endParaRPr lang="fr-FR" altLang="fr-FR" sz="3200" dirty="0"/>
          </a:p>
        </p:txBody>
      </p:sp>
      <p:sp>
        <p:nvSpPr>
          <p:cNvPr id="119857" name="Rectangle 49">
            <a:extLst>
              <a:ext uri="{FF2B5EF4-FFF2-40B4-BE49-F238E27FC236}">
                <a16:creationId xmlns:a16="http://schemas.microsoft.com/office/drawing/2014/main" id="{E4E6703B-2823-43B5-819B-AC37FD1133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1663725"/>
            <a:ext cx="6842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fr-FR" altLang="fr-FR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fr-FR" altLang="fr-FR" sz="2800" b="1" baseline="300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119858" name="Rectangle 50">
            <a:extLst>
              <a:ext uri="{FF2B5EF4-FFF2-40B4-BE49-F238E27FC236}">
                <a16:creationId xmlns:a16="http://schemas.microsoft.com/office/drawing/2014/main" id="{27C3BCA1-5F59-412D-B5DE-1F67D5DA93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2613" y="1663725"/>
            <a:ext cx="4683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fr-FR" altLang="fr-FR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119859" name="Rectangle 51">
            <a:extLst>
              <a:ext uri="{FF2B5EF4-FFF2-40B4-BE49-F238E27FC236}">
                <a16:creationId xmlns:a16="http://schemas.microsoft.com/office/drawing/2014/main" id="{231AC974-98A0-46C3-A9A4-9CBC642717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2671788"/>
            <a:ext cx="6842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fr-FR" altLang="fr-FR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fr-FR" altLang="fr-FR" sz="2800" b="1" baseline="300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119860" name="Rectangle 52">
            <a:extLst>
              <a:ext uri="{FF2B5EF4-FFF2-40B4-BE49-F238E27FC236}">
                <a16:creationId xmlns:a16="http://schemas.microsoft.com/office/drawing/2014/main" id="{C454511B-EBEE-4528-BF6B-283B1BA0D7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9588" y="2671788"/>
            <a:ext cx="4683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fr-FR" altLang="fr-FR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119861" name="Rectangle 53">
            <a:extLst>
              <a:ext uri="{FF2B5EF4-FFF2-40B4-BE49-F238E27FC236}">
                <a16:creationId xmlns:a16="http://schemas.microsoft.com/office/drawing/2014/main" id="{979A3371-8FB1-43BB-8480-E967871422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9363" y="3679850"/>
            <a:ext cx="6477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fr-FR" altLang="fr-FR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fr-FR" altLang="fr-FR" sz="2800" b="1" baseline="300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119862" name="Rectangle 54">
            <a:extLst>
              <a:ext uri="{FF2B5EF4-FFF2-40B4-BE49-F238E27FC236}">
                <a16:creationId xmlns:a16="http://schemas.microsoft.com/office/drawing/2014/main" id="{CB986F27-857B-4A9F-92D9-69B509F194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4663" y="3679850"/>
            <a:ext cx="6477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fr-FR" altLang="fr-FR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16</a:t>
            </a:r>
          </a:p>
        </p:txBody>
      </p:sp>
      <p:sp>
        <p:nvSpPr>
          <p:cNvPr id="119863" name="Rectangle 55">
            <a:extLst>
              <a:ext uri="{FF2B5EF4-FFF2-40B4-BE49-F238E27FC236}">
                <a16:creationId xmlns:a16="http://schemas.microsoft.com/office/drawing/2014/main" id="{008062FC-04D9-4F9B-9242-93DD33FD7C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9363" y="4652988"/>
            <a:ext cx="6127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fr-FR" altLang="fr-FR" sz="28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fr-FR" altLang="fr-FR" sz="2800" b="1" baseline="30000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</p:txBody>
      </p:sp>
      <p:sp>
        <p:nvSpPr>
          <p:cNvPr id="119864" name="Rectangle 56">
            <a:extLst>
              <a:ext uri="{FF2B5EF4-FFF2-40B4-BE49-F238E27FC236}">
                <a16:creationId xmlns:a16="http://schemas.microsoft.com/office/drawing/2014/main" id="{D73238DE-37CF-480D-99B1-408B348510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8150" y="4652988"/>
            <a:ext cx="9715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fr-FR" altLang="fr-FR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256</a:t>
            </a:r>
          </a:p>
        </p:txBody>
      </p:sp>
      <p:sp>
        <p:nvSpPr>
          <p:cNvPr id="12" name="Rectangle 55">
            <a:extLst>
              <a:ext uri="{FF2B5EF4-FFF2-40B4-BE49-F238E27FC236}">
                <a16:creationId xmlns:a16="http://schemas.microsoft.com/office/drawing/2014/main" id="{2EC20A55-8589-4E8B-8711-C6FE0A3E22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5553100"/>
            <a:ext cx="6127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fr-FR" altLang="fr-FR" sz="28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fr-FR" altLang="fr-FR" sz="2800" b="1" baseline="30000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9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9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9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9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19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19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19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19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57" grpId="0"/>
      <p:bldP spid="119858" grpId="0"/>
      <p:bldP spid="119859" grpId="0"/>
      <p:bldP spid="119860" grpId="0"/>
      <p:bldP spid="119861" grpId="0"/>
      <p:bldP spid="119862" grpId="0"/>
      <p:bldP spid="119863" grpId="0"/>
      <p:bldP spid="119864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Rectangle 3">
            <a:extLst>
              <a:ext uri="{FF2B5EF4-FFF2-40B4-BE49-F238E27FC236}">
                <a16:creationId xmlns:a16="http://schemas.microsoft.com/office/drawing/2014/main" id="{A5D6F5A5-3FC9-4A51-B33E-A1C837F8F1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229600" cy="4114800"/>
          </a:xfrm>
        </p:spPr>
        <p:txBody>
          <a:bodyPr/>
          <a:lstStyle/>
          <a:p>
            <a:pPr eaLnBrk="1" hangingPunct="1">
              <a:defRPr/>
            </a:pPr>
            <a:r>
              <a:rPr lang="fr-FR" altLang="fr-FR"/>
              <a:t>Combien de bits sont nécessaires pour coder 2048 combinaisons (justifier la réponse) :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fr-FR" altLang="fr-FR"/>
          </a:p>
          <a:p>
            <a:pPr eaLnBrk="1" hangingPunct="1">
              <a:defRPr/>
            </a:pPr>
            <a:r>
              <a:rPr lang="fr-FR" altLang="fr-FR"/>
              <a:t>Combien de bits sont nécessaires pour coder 27 combinaisons (justifier la réponse) : </a:t>
            </a:r>
          </a:p>
        </p:txBody>
      </p:sp>
      <p:sp>
        <p:nvSpPr>
          <p:cNvPr id="116740" name="Text Box 4">
            <a:extLst>
              <a:ext uri="{FF2B5EF4-FFF2-40B4-BE49-F238E27FC236}">
                <a16:creationId xmlns:a16="http://schemas.microsoft.com/office/drawing/2014/main" id="{AB03B78C-8335-446F-8823-3A1482B6B6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9113" y="2492375"/>
            <a:ext cx="43354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fr-FR" altLang="fr-FR" sz="3200" b="1">
                <a:solidFill>
                  <a:schemeClr val="folHlink"/>
                </a:solidFill>
              </a:rPr>
              <a:t>2048=2</a:t>
            </a:r>
            <a:r>
              <a:rPr lang="fr-FR" altLang="fr-FR" sz="3200" b="1" baseline="30000">
                <a:solidFill>
                  <a:schemeClr val="folHlink"/>
                </a:solidFill>
              </a:rPr>
              <a:t>11</a:t>
            </a:r>
            <a:r>
              <a:rPr lang="fr-FR" altLang="fr-FR" sz="3200" b="1">
                <a:solidFill>
                  <a:schemeClr val="folHlink"/>
                </a:solidFill>
              </a:rPr>
              <a:t> </a:t>
            </a:r>
            <a:r>
              <a:rPr lang="fr-FR" altLang="fr-FR" sz="3200" b="1">
                <a:solidFill>
                  <a:schemeClr val="folHlink"/>
                </a:solidFill>
                <a:sym typeface="Wingdings" panose="05000000000000000000" pitchFamily="2" charset="2"/>
              </a:rPr>
              <a:t></a:t>
            </a:r>
            <a:r>
              <a:rPr lang="fr-FR" altLang="fr-FR" sz="3200" b="1">
                <a:solidFill>
                  <a:schemeClr val="folHlink"/>
                </a:solidFill>
              </a:rPr>
              <a:t>  11 bits</a:t>
            </a:r>
          </a:p>
        </p:txBody>
      </p:sp>
      <p:sp>
        <p:nvSpPr>
          <p:cNvPr id="116741" name="Text Box 5">
            <a:extLst>
              <a:ext uri="{FF2B5EF4-FFF2-40B4-BE49-F238E27FC236}">
                <a16:creationId xmlns:a16="http://schemas.microsoft.com/office/drawing/2014/main" id="{B0D2569B-D2FB-45C4-BBD6-37459416F6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7675" y="4689475"/>
            <a:ext cx="43894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fr-FR" altLang="fr-FR" sz="3200" b="1">
                <a:solidFill>
                  <a:schemeClr val="folHlink"/>
                </a:solidFill>
              </a:rPr>
              <a:t>2</a:t>
            </a:r>
            <a:r>
              <a:rPr lang="fr-FR" altLang="fr-FR" sz="3200" b="1" baseline="30000">
                <a:solidFill>
                  <a:schemeClr val="folHlink"/>
                </a:solidFill>
              </a:rPr>
              <a:t>4</a:t>
            </a:r>
            <a:r>
              <a:rPr lang="fr-FR" altLang="fr-FR" sz="3200" b="1">
                <a:solidFill>
                  <a:schemeClr val="folHlink"/>
                </a:solidFill>
              </a:rPr>
              <a:t>&lt;27&lt;2</a:t>
            </a:r>
            <a:r>
              <a:rPr lang="fr-FR" altLang="fr-FR" sz="3200" b="1" baseline="30000">
                <a:solidFill>
                  <a:schemeClr val="folHlink"/>
                </a:solidFill>
              </a:rPr>
              <a:t>5</a:t>
            </a:r>
            <a:r>
              <a:rPr lang="fr-FR" altLang="fr-FR" sz="3200" b="1">
                <a:solidFill>
                  <a:schemeClr val="folHlink"/>
                </a:solidFill>
              </a:rPr>
              <a:t>   </a:t>
            </a:r>
            <a:r>
              <a:rPr lang="fr-FR" altLang="fr-FR" sz="3200" b="1">
                <a:solidFill>
                  <a:schemeClr val="folHlink"/>
                </a:solidFill>
                <a:sym typeface="Wingdings" panose="05000000000000000000" pitchFamily="2" charset="2"/>
              </a:rPr>
              <a:t></a:t>
            </a:r>
            <a:r>
              <a:rPr lang="fr-FR" altLang="fr-FR" sz="3200" b="1">
                <a:solidFill>
                  <a:schemeClr val="folHlink"/>
                </a:solidFill>
              </a:rPr>
              <a:t>  5 bits</a:t>
            </a:r>
          </a:p>
        </p:txBody>
      </p:sp>
      <p:sp>
        <p:nvSpPr>
          <p:cNvPr id="116742" name="Rectangle 6">
            <a:extLst>
              <a:ext uri="{FF2B5EF4-FFF2-40B4-BE49-F238E27FC236}">
                <a16:creationId xmlns:a16="http://schemas.microsoft.com/office/drawing/2014/main" id="{3EEC0DA1-BFC3-4F23-B685-930E9366BD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altLang="fr-FR" sz="2800" b="1"/>
              <a:t>Codage : nombre de combinaisons possibles</a:t>
            </a:r>
            <a:r>
              <a:rPr lang="fr-FR" altLang="fr-FR" sz="2800" b="1" u="sng"/>
              <a:t> </a:t>
            </a:r>
            <a:br>
              <a:rPr lang="fr-FR" altLang="fr-FR" sz="2800" b="1" u="sng"/>
            </a:br>
            <a:endParaRPr lang="fr-FR" altLang="fr-FR" sz="2800" b="1" u="sn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16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16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0" grpId="0"/>
      <p:bldP spid="11674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5" name="Rectangle 5">
            <a:extLst>
              <a:ext uri="{FF2B5EF4-FFF2-40B4-BE49-F238E27FC236}">
                <a16:creationId xmlns:a16="http://schemas.microsoft.com/office/drawing/2014/main" id="{5ABFBC9F-418A-43A2-A155-520BB075AD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2875" y="1457325"/>
            <a:ext cx="8750300" cy="49958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fr-FR" altLang="fr-FR" sz="2400" b="1" dirty="0"/>
              <a:t>Un Kbit</a:t>
            </a:r>
            <a:r>
              <a:rPr lang="fr-FR" altLang="fr-FR" sz="2400" dirty="0"/>
              <a:t> (Kilo Bit)            = 2</a:t>
            </a:r>
            <a:r>
              <a:rPr lang="fr-FR" altLang="fr-FR" sz="2400" baseline="30000" dirty="0"/>
              <a:t>10</a:t>
            </a:r>
            <a:r>
              <a:rPr lang="fr-FR" altLang="fr-FR" sz="2400" dirty="0"/>
              <a:t> bits = 1024 bits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GB" altLang="fr-FR" sz="2400" b="1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GB" altLang="fr-FR" sz="2400" b="1" dirty="0"/>
              <a:t>1 KO</a:t>
            </a:r>
            <a:r>
              <a:rPr lang="en-GB" altLang="fr-FR" sz="2400" dirty="0"/>
              <a:t> (Kilo Octets)           = 2</a:t>
            </a:r>
            <a:r>
              <a:rPr lang="en-GB" altLang="fr-FR" sz="2400" baseline="30000" dirty="0"/>
              <a:t>10</a:t>
            </a:r>
            <a:r>
              <a:rPr lang="en-GB" altLang="fr-FR" sz="2400" dirty="0"/>
              <a:t> octets = 1024 octets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fr-FR" altLang="fr-FR" sz="2400" b="1" dirty="0"/>
          </a:p>
          <a:p>
            <a:pPr eaLnBrk="1" hangingPunct="1">
              <a:lnSpc>
                <a:spcPct val="90000"/>
              </a:lnSpc>
              <a:defRPr/>
            </a:pPr>
            <a:r>
              <a:rPr lang="fr-FR" altLang="fr-FR" sz="2400" b="1" dirty="0"/>
              <a:t>1</a:t>
            </a:r>
            <a:r>
              <a:rPr lang="fr-FR" altLang="fr-FR" sz="2400" dirty="0"/>
              <a:t> </a:t>
            </a:r>
            <a:r>
              <a:rPr lang="fr-FR" altLang="fr-FR" sz="2400" b="1" dirty="0"/>
              <a:t>MO</a:t>
            </a:r>
            <a:r>
              <a:rPr lang="fr-FR" altLang="fr-FR" sz="2400" dirty="0"/>
              <a:t> (méga Octets)        = 1KO * 1KO = 2</a:t>
            </a:r>
            <a:r>
              <a:rPr lang="fr-FR" altLang="fr-FR" sz="2400" baseline="30000" dirty="0"/>
              <a:t>20</a:t>
            </a:r>
            <a:r>
              <a:rPr lang="fr-FR" altLang="fr-FR" sz="2400" dirty="0"/>
              <a:t> octets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fr-FR" altLang="fr-FR" sz="2400" dirty="0"/>
              <a:t>                                            (soit 1024 * 1024 octets)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de-DE" altLang="fr-FR" sz="2400" b="1" dirty="0"/>
          </a:p>
          <a:p>
            <a:pPr eaLnBrk="1" hangingPunct="1">
              <a:lnSpc>
                <a:spcPct val="90000"/>
              </a:lnSpc>
              <a:defRPr/>
            </a:pPr>
            <a:r>
              <a:rPr lang="de-DE" altLang="fr-FR" sz="2400" b="1" dirty="0"/>
              <a:t>1</a:t>
            </a:r>
            <a:r>
              <a:rPr lang="de-DE" altLang="fr-FR" sz="2400" dirty="0"/>
              <a:t> </a:t>
            </a:r>
            <a:r>
              <a:rPr lang="de-DE" altLang="fr-FR" sz="2400" b="1" dirty="0"/>
              <a:t>GO</a:t>
            </a:r>
            <a:r>
              <a:rPr lang="de-DE" altLang="fr-FR" sz="2400" dirty="0"/>
              <a:t>  (</a:t>
            </a:r>
            <a:r>
              <a:rPr lang="de-DE" altLang="fr-FR" sz="2400" dirty="0" err="1"/>
              <a:t>Giga</a:t>
            </a:r>
            <a:r>
              <a:rPr lang="de-DE" altLang="fr-FR" sz="2400" dirty="0"/>
              <a:t> </a:t>
            </a:r>
            <a:r>
              <a:rPr lang="de-DE" altLang="fr-FR" sz="2400" dirty="0" err="1"/>
              <a:t>Octets</a:t>
            </a:r>
            <a:r>
              <a:rPr lang="de-DE" altLang="fr-FR" sz="2400" dirty="0"/>
              <a:t>)         = 1KO * 1KO * 1KO = 1024 MO </a:t>
            </a:r>
            <a:endParaRPr lang="fr-FR" altLang="fr-FR" sz="2400" dirty="0"/>
          </a:p>
        </p:txBody>
      </p:sp>
      <p:sp>
        <p:nvSpPr>
          <p:cNvPr id="117767" name="Rectangle 7">
            <a:extLst>
              <a:ext uri="{FF2B5EF4-FFF2-40B4-BE49-F238E27FC236}">
                <a16:creationId xmlns:a16="http://schemas.microsoft.com/office/drawing/2014/main" id="{D464C13D-A5E6-4DA9-842E-F68A9E23FE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altLang="fr-FR" sz="2800" b="1" dirty="0"/>
              <a:t>Vocabulaire</a:t>
            </a:r>
            <a:r>
              <a:rPr lang="fr-FR" altLang="fr-FR" sz="2800" b="1" u="sng" dirty="0"/>
              <a:t> </a:t>
            </a:r>
            <a:br>
              <a:rPr lang="fr-FR" altLang="fr-FR" sz="2800" b="1" u="sng" dirty="0"/>
            </a:br>
            <a:endParaRPr lang="fr-FR" altLang="fr-FR" sz="28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>
            <a:extLst>
              <a:ext uri="{FF2B5EF4-FFF2-40B4-BE49-F238E27FC236}">
                <a16:creationId xmlns:a16="http://schemas.microsoft.com/office/drawing/2014/main" id="{1E701948-516F-4968-A987-A91C6CA9CB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4325" y="1158875"/>
            <a:ext cx="5816600" cy="234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fr-FR" altLang="fr-FR" sz="3200"/>
              <a:t>Dans un mot binaire on repère </a:t>
            </a:r>
          </a:p>
          <a:p>
            <a:pPr algn="ctr" eaLnBrk="1" hangingPunct="1"/>
            <a:r>
              <a:rPr lang="fr-FR" altLang="fr-FR" sz="3200"/>
              <a:t>deux bits importants :</a:t>
            </a:r>
          </a:p>
          <a:p>
            <a:pPr algn="ctr" eaLnBrk="1" hangingPunct="1"/>
            <a:endParaRPr lang="fr-FR" altLang="fr-FR" sz="2400"/>
          </a:p>
          <a:p>
            <a:pPr algn="ctr" eaLnBrk="1" hangingPunct="1"/>
            <a:endParaRPr lang="fr-FR" altLang="fr-FR" sz="2400"/>
          </a:p>
          <a:p>
            <a:pPr algn="ctr" eaLnBrk="1" hangingPunct="1"/>
            <a:r>
              <a:rPr lang="fr-FR" altLang="fr-FR" sz="3600"/>
              <a:t> 1 0 1 1 1 1 0 0 </a:t>
            </a:r>
            <a:endParaRPr lang="en-GB" altLang="fr-FR" sz="2400">
              <a:sym typeface="Wingdings" panose="05000000000000000000" pitchFamily="2" charset="2"/>
            </a:endParaRPr>
          </a:p>
        </p:txBody>
      </p:sp>
      <p:grpSp>
        <p:nvGrpSpPr>
          <p:cNvPr id="120842" name="Group 10">
            <a:extLst>
              <a:ext uri="{FF2B5EF4-FFF2-40B4-BE49-F238E27FC236}">
                <a16:creationId xmlns:a16="http://schemas.microsoft.com/office/drawing/2014/main" id="{20F55DE8-0588-4F07-ABAE-9C70BC4B536E}"/>
              </a:ext>
            </a:extLst>
          </p:cNvPr>
          <p:cNvGrpSpPr>
            <a:grpSpLocks/>
          </p:cNvGrpSpPr>
          <p:nvPr/>
        </p:nvGrpSpPr>
        <p:grpSpPr bwMode="auto">
          <a:xfrm>
            <a:off x="485775" y="3508375"/>
            <a:ext cx="3633788" cy="1433513"/>
            <a:chOff x="317" y="1457"/>
            <a:chExt cx="2289" cy="903"/>
          </a:xfrm>
        </p:grpSpPr>
        <p:sp>
          <p:nvSpPr>
            <p:cNvPr id="13324" name="Text Box 6">
              <a:extLst>
                <a:ext uri="{FF2B5EF4-FFF2-40B4-BE49-F238E27FC236}">
                  <a16:creationId xmlns:a16="http://schemas.microsoft.com/office/drawing/2014/main" id="{CF422B19-B481-492A-9B93-5E358825BC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7" y="1842"/>
              <a:ext cx="2289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fr-FR" altLang="fr-FR" sz="2400"/>
                <a:t>Le bit de poids fort </a:t>
              </a:r>
            </a:p>
            <a:p>
              <a:pPr eaLnBrk="1" hangingPunct="1"/>
              <a:r>
                <a:rPr lang="en-GB" altLang="fr-FR" sz="2400">
                  <a:sym typeface="Wingdings" panose="05000000000000000000" pitchFamily="2" charset="2"/>
                </a:rPr>
                <a:t>MSB : Most Significant Bit</a:t>
              </a:r>
              <a:endParaRPr lang="fr-FR" altLang="fr-FR" sz="2400">
                <a:sym typeface="Wingdings" panose="05000000000000000000" pitchFamily="2" charset="2"/>
              </a:endParaRPr>
            </a:p>
          </p:txBody>
        </p:sp>
        <p:sp>
          <p:nvSpPr>
            <p:cNvPr id="13325" name="Line 9">
              <a:extLst>
                <a:ext uri="{FF2B5EF4-FFF2-40B4-BE49-F238E27FC236}">
                  <a16:creationId xmlns:a16="http://schemas.microsoft.com/office/drawing/2014/main" id="{C06D34D0-D3B6-4B76-A745-F18021DA4E0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29" y="1457"/>
              <a:ext cx="385" cy="38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120844" name="Group 12">
            <a:extLst>
              <a:ext uri="{FF2B5EF4-FFF2-40B4-BE49-F238E27FC236}">
                <a16:creationId xmlns:a16="http://schemas.microsoft.com/office/drawing/2014/main" id="{6FF22F18-4AC1-4D33-A091-A386E1F159CF}"/>
              </a:ext>
            </a:extLst>
          </p:cNvPr>
          <p:cNvGrpSpPr>
            <a:grpSpLocks/>
          </p:cNvGrpSpPr>
          <p:nvPr/>
        </p:nvGrpSpPr>
        <p:grpSpPr bwMode="auto">
          <a:xfrm>
            <a:off x="5094288" y="3578225"/>
            <a:ext cx="3498850" cy="1398588"/>
            <a:chOff x="3288" y="1457"/>
            <a:chExt cx="2204" cy="881"/>
          </a:xfrm>
        </p:grpSpPr>
        <p:sp>
          <p:nvSpPr>
            <p:cNvPr id="13322" name="Text Box 8">
              <a:extLst>
                <a:ext uri="{FF2B5EF4-FFF2-40B4-BE49-F238E27FC236}">
                  <a16:creationId xmlns:a16="http://schemas.microsoft.com/office/drawing/2014/main" id="{C607811C-8A6D-4FBF-9CDC-4B0CD9FD8D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88" y="1820"/>
              <a:ext cx="2204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fr-FR" altLang="fr-FR" sz="2400">
                  <a:sym typeface="Wingdings" panose="05000000000000000000" pitchFamily="2" charset="2"/>
                </a:rPr>
                <a:t>le bit de poids faible</a:t>
              </a:r>
              <a:r>
                <a:rPr lang="en-GB" altLang="fr-FR" sz="2400">
                  <a:sym typeface="Wingdings" panose="05000000000000000000" pitchFamily="2" charset="2"/>
                </a:rPr>
                <a:t> </a:t>
              </a:r>
            </a:p>
            <a:p>
              <a:pPr eaLnBrk="1" hangingPunct="1"/>
              <a:r>
                <a:rPr lang="en-GB" altLang="fr-FR" sz="2400">
                  <a:sym typeface="Wingdings" panose="05000000000000000000" pitchFamily="2" charset="2"/>
                </a:rPr>
                <a:t>LSB : Less Significant Bit</a:t>
              </a:r>
              <a:endParaRPr lang="fr-FR" altLang="fr-FR" sz="2400">
                <a:sym typeface="Wingdings" panose="05000000000000000000" pitchFamily="2" charset="2"/>
              </a:endParaRPr>
            </a:p>
          </p:txBody>
        </p:sp>
        <p:sp>
          <p:nvSpPr>
            <p:cNvPr id="13323" name="Line 11">
              <a:extLst>
                <a:ext uri="{FF2B5EF4-FFF2-40B4-BE49-F238E27FC236}">
                  <a16:creationId xmlns:a16="http://schemas.microsoft.com/office/drawing/2014/main" id="{CA1A7396-1137-49DD-98D6-4A354C04E44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855" y="1457"/>
              <a:ext cx="295" cy="3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120845" name="Rectangle 13">
            <a:extLst>
              <a:ext uri="{FF2B5EF4-FFF2-40B4-BE49-F238E27FC236}">
                <a16:creationId xmlns:a16="http://schemas.microsoft.com/office/drawing/2014/main" id="{81876856-DF71-47BE-A758-C2F0BF4F8E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altLang="fr-FR" sz="2800" b="1"/>
              <a:t>Poids des bits dans un mot</a:t>
            </a:r>
            <a:r>
              <a:rPr lang="fr-FR" altLang="fr-FR" sz="2800" b="1" u="sng"/>
              <a:t> </a:t>
            </a:r>
            <a:br>
              <a:rPr lang="fr-FR" altLang="fr-FR" sz="2800" b="1" u="sng"/>
            </a:br>
            <a:endParaRPr lang="fr-FR" altLang="fr-FR" sz="2800" b="1" u="sng"/>
          </a:p>
        </p:txBody>
      </p:sp>
      <p:sp>
        <p:nvSpPr>
          <p:cNvPr id="120846" name="Oval 14">
            <a:extLst>
              <a:ext uri="{FF2B5EF4-FFF2-40B4-BE49-F238E27FC236}">
                <a16:creationId xmlns:a16="http://schemas.microsoft.com/office/drawing/2014/main" id="{F88C35EA-CE04-4C97-9FEF-A8A963B01C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5263" y="2862263"/>
            <a:ext cx="647700" cy="647700"/>
          </a:xfrm>
          <a:prstGeom prst="ellipse">
            <a:avLst/>
          </a:prstGeom>
          <a:solidFill>
            <a:schemeClr val="folHlink">
              <a:alpha val="29019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20847" name="Oval 15">
            <a:extLst>
              <a:ext uri="{FF2B5EF4-FFF2-40B4-BE49-F238E27FC236}">
                <a16:creationId xmlns:a16="http://schemas.microsoft.com/office/drawing/2014/main" id="{62156A3D-D8E0-4BEA-9582-C0A2ADE9D1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6575" y="2897188"/>
            <a:ext cx="647700" cy="647700"/>
          </a:xfrm>
          <a:prstGeom prst="ellipse">
            <a:avLst/>
          </a:prstGeom>
          <a:solidFill>
            <a:schemeClr val="folHlink">
              <a:alpha val="29019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20848" name="Rectangle 16">
            <a:extLst>
              <a:ext uri="{FF2B5EF4-FFF2-40B4-BE49-F238E27FC236}">
                <a16:creationId xmlns:a16="http://schemas.microsoft.com/office/drawing/2014/main" id="{A40AA550-2388-4F22-AC10-649602E19E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6263" y="5209213"/>
            <a:ext cx="82804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fr-FR" altLang="fr-FR" sz="2800" dirty="0"/>
              <a:t>Chaque bit du mot est ensuite affecté d’une puissance croissante à partir du LSB, en commençant TOUJOURS par 0</a:t>
            </a:r>
            <a:r>
              <a:rPr lang="fr-FR" altLang="fr-FR" sz="3200" dirty="0"/>
              <a:t> </a:t>
            </a:r>
            <a:endParaRPr lang="en-GB" altLang="fr-FR" sz="2000" dirty="0">
              <a:sym typeface="Wingdings" panose="05000000000000000000" pitchFamily="2" charset="2"/>
            </a:endParaRPr>
          </a:p>
        </p:txBody>
      </p:sp>
      <p:sp>
        <p:nvSpPr>
          <p:cNvPr id="120849" name="Text Box 17">
            <a:extLst>
              <a:ext uri="{FF2B5EF4-FFF2-40B4-BE49-F238E27FC236}">
                <a16:creationId xmlns:a16="http://schemas.microsoft.com/office/drawing/2014/main" id="{D2AC5F92-EC86-47FE-A7EA-E8D113C6AA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2750" y="2432050"/>
            <a:ext cx="3924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fr-FR" altLang="fr-FR" sz="2400" b="1" dirty="0">
                <a:solidFill>
                  <a:schemeClr val="folHlink"/>
                </a:solidFill>
              </a:rPr>
              <a:t>7  6  5  4  3  2   1  0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0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0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0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0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20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08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08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0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20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3000"/>
                                        <p:tgtEl>
                                          <p:spTgt spid="120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48" grpId="0"/>
      <p:bldP spid="12084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C7049DF5-3EE9-4837-A122-366404B01E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altLang="fr-FR" sz="2800">
                <a:effectLst/>
              </a:rPr>
              <a:t>Principes de base d’un système de numération</a:t>
            </a:r>
            <a:br>
              <a:rPr lang="fr-CA" altLang="fr-FR" sz="2800">
                <a:effectLst/>
              </a:rPr>
            </a:br>
            <a:endParaRPr lang="fr-FR" altLang="fr-FR" sz="2800">
              <a:effectLst/>
            </a:endParaRPr>
          </a:p>
        </p:txBody>
      </p:sp>
      <p:sp>
        <p:nvSpPr>
          <p:cNvPr id="121859" name="Rectangle 3">
            <a:extLst>
              <a:ext uri="{FF2B5EF4-FFF2-40B4-BE49-F238E27FC236}">
                <a16:creationId xmlns:a16="http://schemas.microsoft.com/office/drawing/2014/main" id="{C0426798-1AAD-4814-8003-4D50F7D42C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1447800"/>
          </a:xfrm>
        </p:spPr>
        <p:txBody>
          <a:bodyPr/>
          <a:lstStyle/>
          <a:p>
            <a:pPr eaLnBrk="1" hangingPunct="1">
              <a:buSzPct val="75000"/>
              <a:buFont typeface="Monotype Sorts" pitchFamily="2" charset="2"/>
              <a:buChar char="n"/>
              <a:defRPr/>
            </a:pPr>
            <a:r>
              <a:rPr lang="fr-FR" altLang="fr-FR" dirty="0"/>
              <a:t>Décimal (base 10)</a:t>
            </a:r>
          </a:p>
          <a:p>
            <a:pPr lvl="1" eaLnBrk="1" hangingPunct="1">
              <a:buFontTx/>
              <a:buNone/>
              <a:defRPr/>
            </a:pPr>
            <a:r>
              <a:rPr lang="fr-FR" altLang="fr-FR" dirty="0"/>
              <a:t>(1789)</a:t>
            </a:r>
            <a:r>
              <a:rPr lang="fr-FR" altLang="fr-FR" baseline="-25000" dirty="0"/>
              <a:t>10</a:t>
            </a:r>
            <a:r>
              <a:rPr lang="fr-FR" altLang="fr-FR" dirty="0"/>
              <a:t> = 1x10</a:t>
            </a:r>
            <a:r>
              <a:rPr lang="fr-FR" altLang="fr-FR" baseline="30000" dirty="0"/>
              <a:t>3</a:t>
            </a:r>
            <a:r>
              <a:rPr lang="fr-FR" altLang="fr-FR" dirty="0"/>
              <a:t> + 7X10</a:t>
            </a:r>
            <a:r>
              <a:rPr lang="fr-FR" altLang="fr-FR" baseline="30000" dirty="0"/>
              <a:t>2</a:t>
            </a:r>
            <a:r>
              <a:rPr lang="fr-FR" altLang="fr-FR" dirty="0"/>
              <a:t> + 8x10</a:t>
            </a:r>
            <a:r>
              <a:rPr lang="fr-FR" altLang="fr-FR" baseline="30000" dirty="0"/>
              <a:t>1</a:t>
            </a:r>
            <a:r>
              <a:rPr lang="fr-FR" altLang="fr-FR" dirty="0"/>
              <a:t> + 9x10</a:t>
            </a:r>
            <a:r>
              <a:rPr lang="fr-FR" altLang="fr-FR" baseline="30000" dirty="0"/>
              <a:t>0</a:t>
            </a:r>
          </a:p>
        </p:txBody>
      </p:sp>
      <p:sp>
        <p:nvSpPr>
          <p:cNvPr id="121862" name="Rectangle 6">
            <a:extLst>
              <a:ext uri="{FF2B5EF4-FFF2-40B4-BE49-F238E27FC236}">
                <a16:creationId xmlns:a16="http://schemas.microsoft.com/office/drawing/2014/main" id="{DCF95FD9-2A2E-4AE6-B126-BFCC2B55E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3824288"/>
            <a:ext cx="82296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>
              <a:buSzPct val="75000"/>
              <a:buFont typeface="Monotype Sorts" pitchFamily="2" charset="2"/>
              <a:buChar char="n"/>
              <a:defRPr/>
            </a:pPr>
            <a:r>
              <a:rPr lang="fr-FR" altLang="fr-FR"/>
              <a:t>Binaire (base 2)</a:t>
            </a:r>
          </a:p>
          <a:p>
            <a:pPr lvl="1" eaLnBrk="1" hangingPunct="1">
              <a:buFontTx/>
              <a:buNone/>
              <a:defRPr/>
            </a:pPr>
            <a:r>
              <a:rPr lang="fr-FR" altLang="fr-FR"/>
              <a:t>(1011)</a:t>
            </a:r>
            <a:r>
              <a:rPr lang="fr-FR" altLang="fr-FR" baseline="-25000"/>
              <a:t>2</a:t>
            </a:r>
            <a:r>
              <a:rPr lang="fr-FR" altLang="fr-FR"/>
              <a:t>  = 1x2</a:t>
            </a:r>
            <a:r>
              <a:rPr lang="fr-FR" altLang="fr-FR" baseline="30000"/>
              <a:t>3</a:t>
            </a:r>
            <a:r>
              <a:rPr lang="fr-FR" altLang="fr-FR"/>
              <a:t> + 0X2</a:t>
            </a:r>
            <a:r>
              <a:rPr lang="fr-FR" altLang="fr-FR" baseline="30000"/>
              <a:t>2</a:t>
            </a:r>
            <a:r>
              <a:rPr lang="fr-FR" altLang="fr-FR"/>
              <a:t> + 1x2</a:t>
            </a:r>
            <a:r>
              <a:rPr lang="fr-FR" altLang="fr-FR" baseline="30000"/>
              <a:t>1</a:t>
            </a:r>
            <a:r>
              <a:rPr lang="fr-FR" altLang="fr-FR"/>
              <a:t> + 1x2</a:t>
            </a:r>
            <a:r>
              <a:rPr lang="fr-FR" altLang="fr-FR" baseline="30000"/>
              <a:t>0 </a:t>
            </a:r>
          </a:p>
        </p:txBody>
      </p:sp>
      <p:sp>
        <p:nvSpPr>
          <p:cNvPr id="121864" name="Rectangle 8">
            <a:extLst>
              <a:ext uri="{FF2B5EF4-FFF2-40B4-BE49-F238E27FC236}">
                <a16:creationId xmlns:a16="http://schemas.microsoft.com/office/drawing/2014/main" id="{276B4057-6595-4FCC-ACC3-644D8996B1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5263" y="2547877"/>
            <a:ext cx="5113338" cy="539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21865" name="Rectangle 9">
            <a:extLst>
              <a:ext uri="{FF2B5EF4-FFF2-40B4-BE49-F238E27FC236}">
                <a16:creationId xmlns:a16="http://schemas.microsoft.com/office/drawing/2014/main" id="{4A0A4B96-936F-4B85-8A55-96F3AD8F7E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5263" y="4400550"/>
            <a:ext cx="5113337" cy="539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218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1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218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1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FDF7248E-2E11-44F8-9348-A361B35322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371600"/>
          </a:xfrm>
        </p:spPr>
        <p:txBody>
          <a:bodyPr/>
          <a:lstStyle/>
          <a:p>
            <a:pPr eaLnBrk="1" hangingPunct="1"/>
            <a:r>
              <a:rPr lang="fr-FR" altLang="fr-FR">
                <a:effectLst/>
              </a:rPr>
              <a:t>Les principales bases</a:t>
            </a:r>
          </a:p>
        </p:txBody>
      </p:sp>
      <p:sp>
        <p:nvSpPr>
          <p:cNvPr id="122883" name="Rectangle 3">
            <a:extLst>
              <a:ext uri="{FF2B5EF4-FFF2-40B4-BE49-F238E27FC236}">
                <a16:creationId xmlns:a16="http://schemas.microsoft.com/office/drawing/2014/main" id="{EE6D2404-A3A5-4853-8E04-B7ACB89B36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296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SzPct val="75000"/>
              <a:buFont typeface="Monotype Sorts" pitchFamily="2" charset="2"/>
              <a:buChar char="n"/>
              <a:defRPr/>
            </a:pPr>
            <a:r>
              <a:rPr lang="fr-FR" altLang="fr-FR" sz="2800" dirty="0"/>
              <a:t>Base Décimale (10)</a:t>
            </a:r>
          </a:p>
          <a:p>
            <a:pPr lvl="1" eaLnBrk="1" hangingPunct="1">
              <a:lnSpc>
                <a:spcPct val="80000"/>
              </a:lnSpc>
              <a:buFontTx/>
              <a:buChar char="•"/>
              <a:defRPr/>
            </a:pPr>
            <a:r>
              <a:rPr lang="fr-FR" altLang="fr-FR" dirty="0"/>
              <a:t>0,1,2,3,4,5,6,7,8,9</a:t>
            </a:r>
          </a:p>
          <a:p>
            <a:pPr lvl="1" eaLnBrk="1" hangingPunct="1">
              <a:lnSpc>
                <a:spcPct val="80000"/>
              </a:lnSpc>
              <a:buFontTx/>
              <a:buChar char="•"/>
              <a:defRPr/>
            </a:pPr>
            <a:endParaRPr lang="fr-FR" altLang="fr-FR" dirty="0"/>
          </a:p>
          <a:p>
            <a:pPr eaLnBrk="1" hangingPunct="1">
              <a:lnSpc>
                <a:spcPct val="80000"/>
              </a:lnSpc>
              <a:buSzPct val="75000"/>
              <a:buFont typeface="Monotype Sorts" pitchFamily="2" charset="2"/>
              <a:buChar char="n"/>
              <a:defRPr/>
            </a:pPr>
            <a:r>
              <a:rPr lang="fr-FR" altLang="fr-FR" sz="2800" dirty="0"/>
              <a:t>Base Binaire (2)</a:t>
            </a:r>
          </a:p>
          <a:p>
            <a:pPr lvl="1" eaLnBrk="1" hangingPunct="1">
              <a:lnSpc>
                <a:spcPct val="80000"/>
              </a:lnSpc>
              <a:buFontTx/>
              <a:buChar char="•"/>
              <a:defRPr/>
            </a:pPr>
            <a:r>
              <a:rPr lang="fr-FR" altLang="fr-FR" dirty="0"/>
              <a:t>0,1</a:t>
            </a:r>
          </a:p>
          <a:p>
            <a:pPr lvl="1" eaLnBrk="1" hangingPunct="1">
              <a:lnSpc>
                <a:spcPct val="80000"/>
              </a:lnSpc>
              <a:buFontTx/>
              <a:buChar char="•"/>
              <a:defRPr/>
            </a:pPr>
            <a:endParaRPr lang="fr-FR" altLang="fr-FR" dirty="0"/>
          </a:p>
          <a:p>
            <a:pPr eaLnBrk="1" hangingPunct="1">
              <a:lnSpc>
                <a:spcPct val="80000"/>
              </a:lnSpc>
              <a:buSzPct val="75000"/>
              <a:buFont typeface="Monotype Sorts" pitchFamily="2" charset="2"/>
              <a:buChar char="n"/>
              <a:defRPr/>
            </a:pPr>
            <a:r>
              <a:rPr lang="fr-FR" altLang="fr-FR" sz="2800" dirty="0"/>
              <a:t>Base Octale (8)</a:t>
            </a:r>
          </a:p>
          <a:p>
            <a:pPr lvl="1" eaLnBrk="1" hangingPunct="1">
              <a:lnSpc>
                <a:spcPct val="80000"/>
              </a:lnSpc>
              <a:buFontTx/>
              <a:buChar char="•"/>
              <a:defRPr/>
            </a:pPr>
            <a:r>
              <a:rPr lang="fr-FR" altLang="fr-FR" dirty="0"/>
              <a:t>0,1,2,3,4,5,6,7</a:t>
            </a:r>
          </a:p>
          <a:p>
            <a:pPr lvl="1" eaLnBrk="1" hangingPunct="1">
              <a:lnSpc>
                <a:spcPct val="80000"/>
              </a:lnSpc>
              <a:buFontTx/>
              <a:buChar char="•"/>
              <a:defRPr/>
            </a:pPr>
            <a:endParaRPr lang="fr-FR" altLang="fr-FR" dirty="0"/>
          </a:p>
          <a:p>
            <a:pPr eaLnBrk="1" hangingPunct="1">
              <a:lnSpc>
                <a:spcPct val="80000"/>
              </a:lnSpc>
              <a:buSzPct val="75000"/>
              <a:buFont typeface="Monotype Sorts" pitchFamily="2" charset="2"/>
              <a:buChar char="n"/>
              <a:defRPr/>
            </a:pPr>
            <a:r>
              <a:rPr lang="fr-FR" altLang="fr-FR" sz="2800" dirty="0"/>
              <a:t>Base Hexadécimale (16)</a:t>
            </a:r>
          </a:p>
          <a:p>
            <a:pPr lvl="1" eaLnBrk="1" hangingPunct="1">
              <a:lnSpc>
                <a:spcPct val="80000"/>
              </a:lnSpc>
              <a:buFontTx/>
              <a:buChar char="•"/>
              <a:defRPr/>
            </a:pPr>
            <a:r>
              <a:rPr lang="fr-FR" altLang="fr-FR" dirty="0"/>
              <a:t>0,1,2,3,4,5,6,7,8,9,A,B,C,D,E,F</a:t>
            </a:r>
          </a:p>
          <a:p>
            <a:pPr eaLnBrk="1" hangingPunct="1">
              <a:lnSpc>
                <a:spcPct val="80000"/>
              </a:lnSpc>
              <a:defRPr/>
            </a:pPr>
            <a:endParaRPr lang="fr-FR" altLang="fr-FR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6528" name="Group 576">
            <a:extLst>
              <a:ext uri="{FF2B5EF4-FFF2-40B4-BE49-F238E27FC236}">
                <a16:creationId xmlns:a16="http://schemas.microsoft.com/office/drawing/2014/main" id="{23A643D1-0A9C-45BD-AF67-A459058E6F4C}"/>
              </a:ext>
            </a:extLst>
          </p:cNvPr>
          <p:cNvGraphicFramePr>
            <a:graphicFrameLocks noGrp="1"/>
          </p:cNvGraphicFramePr>
          <p:nvPr>
            <p:ph/>
          </p:nvPr>
        </p:nvGraphicFramePr>
        <p:xfrm>
          <a:off x="1511300" y="333375"/>
          <a:ext cx="6172200" cy="6218243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11129993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3974455116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661633179"/>
                    </a:ext>
                  </a:extLst>
                </a:gridCol>
              </a:tblGrid>
              <a:tr h="365779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Base 10</a:t>
                      </a:r>
                      <a:endParaRPr kumimoji="0" lang="fr-FR" alt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Base 2</a:t>
                      </a:r>
                      <a:endParaRPr kumimoji="0" lang="fr-FR" alt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Base 16</a:t>
                      </a:r>
                      <a:endParaRPr kumimoji="0" lang="fr-FR" alt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757282"/>
                  </a:ext>
                </a:extLst>
              </a:tr>
              <a:tr h="365779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0000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7943127"/>
                  </a:ext>
                </a:extLst>
              </a:tr>
              <a:tr h="365779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0001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9087821"/>
                  </a:ext>
                </a:extLst>
              </a:tr>
              <a:tr h="365779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0010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4206820"/>
                  </a:ext>
                </a:extLst>
              </a:tr>
              <a:tr h="365779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0011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9151516"/>
                  </a:ext>
                </a:extLst>
              </a:tr>
              <a:tr h="365779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0100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4483786"/>
                  </a:ext>
                </a:extLst>
              </a:tr>
              <a:tr h="365779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0101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170500"/>
                  </a:ext>
                </a:extLst>
              </a:tr>
              <a:tr h="365779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0110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4739038"/>
                  </a:ext>
                </a:extLst>
              </a:tr>
              <a:tr h="365779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0111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0620294"/>
                  </a:ext>
                </a:extLst>
              </a:tr>
              <a:tr h="365779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1000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6674763"/>
                  </a:ext>
                </a:extLst>
              </a:tr>
              <a:tr h="365779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1001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4176743"/>
                  </a:ext>
                </a:extLst>
              </a:tr>
              <a:tr h="365779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1010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4878266"/>
                  </a:ext>
                </a:extLst>
              </a:tr>
              <a:tr h="365779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1011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0249592"/>
                  </a:ext>
                </a:extLst>
              </a:tr>
              <a:tr h="365779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1100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618144"/>
                  </a:ext>
                </a:extLst>
              </a:tr>
              <a:tr h="365779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1101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9108416"/>
                  </a:ext>
                </a:extLst>
              </a:tr>
              <a:tr h="365779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1110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2075432"/>
                  </a:ext>
                </a:extLst>
              </a:tr>
              <a:tr h="365779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1111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623446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xture">
  <a:themeElements>
    <a:clrScheme name="Texture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Texture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2441</TotalTime>
  <Words>1368</Words>
  <Application>Microsoft Office PowerPoint</Application>
  <PresentationFormat>Affichage à l'écran (4:3)</PresentationFormat>
  <Paragraphs>516</Paragraphs>
  <Slides>27</Slides>
  <Notes>26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27</vt:i4>
      </vt:variant>
    </vt:vector>
  </HeadingPairs>
  <TitlesOfParts>
    <vt:vector size="34" baseType="lpstr">
      <vt:lpstr>Arial</vt:lpstr>
      <vt:lpstr>Arial Black</vt:lpstr>
      <vt:lpstr>Monotype Sorts</vt:lpstr>
      <vt:lpstr>Tahoma</vt:lpstr>
      <vt:lpstr>Times New Roman</vt:lpstr>
      <vt:lpstr>Wingdings</vt:lpstr>
      <vt:lpstr>Texture</vt:lpstr>
      <vt:lpstr>Numération</vt:lpstr>
      <vt:lpstr>CODAGE BINAIRE ET NUMERATION</vt:lpstr>
      <vt:lpstr>Codage : nombre de combinaisons possibles  </vt:lpstr>
      <vt:lpstr>Codage : nombre de combinaisons possibles  </vt:lpstr>
      <vt:lpstr>Vocabulaire  </vt:lpstr>
      <vt:lpstr>Poids des bits dans un mot  </vt:lpstr>
      <vt:lpstr>Principes de base d’un système de numération </vt:lpstr>
      <vt:lpstr>Les principales bases</vt:lpstr>
      <vt:lpstr>Présentation PowerPoint</vt:lpstr>
      <vt:lpstr>Présentation PowerPoint</vt:lpstr>
      <vt:lpstr>De la base « b » à la base décimale  Forme polynomiale</vt:lpstr>
      <vt:lpstr>De la base « b » à la base décimale  Forme polynomiale</vt:lpstr>
      <vt:lpstr>Du binaire en décimal</vt:lpstr>
      <vt:lpstr>Du binaire en décimal</vt:lpstr>
      <vt:lpstr>Du décimal en binaire</vt:lpstr>
      <vt:lpstr>Du décimal en binaire</vt:lpstr>
      <vt:lpstr>Du binaire en hexadécimal</vt:lpstr>
      <vt:lpstr>Du binaire en hexadécimal</vt:lpstr>
      <vt:lpstr>Du binaire en hexadécimal</vt:lpstr>
      <vt:lpstr>De l’hexadécimal au binaire</vt:lpstr>
      <vt:lpstr>Présentation PowerPoint</vt:lpstr>
      <vt:lpstr>Présentation PowerPoint</vt:lpstr>
      <vt:lpstr>Du décimal en hexadécimal</vt:lpstr>
      <vt:lpstr>Du décimal en hexadécimal</vt:lpstr>
      <vt:lpstr>Du décimal en hexadécimal</vt:lpstr>
      <vt:lpstr>SYNTHESE</vt:lpstr>
      <vt:lpstr>FIN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Numération</dc:title>
  <dc:creator/>
  <cp:lastModifiedBy>Cousin Hub</cp:lastModifiedBy>
  <cp:revision>220</cp:revision>
  <dcterms:created xsi:type="dcterms:W3CDTF">2004-09-08T11:28:51Z</dcterms:created>
  <dcterms:modified xsi:type="dcterms:W3CDTF">2021-04-13T08:22:29Z</dcterms:modified>
</cp:coreProperties>
</file>