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6699FF"/>
    <a:srgbClr val="FF3300"/>
    <a:srgbClr val="0033CC"/>
    <a:srgbClr val="3366CC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00" autoAdjust="0"/>
    <p:restoredTop sz="94681" autoAdjust="0"/>
  </p:normalViewPr>
  <p:slideViewPr>
    <p:cSldViewPr>
      <p:cViewPr varScale="1">
        <p:scale>
          <a:sx n="109" d="100"/>
          <a:sy n="109" d="100"/>
        </p:scale>
        <p:origin x="193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946C0E-24A9-4DCD-9380-B553838DC0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B71B6B4-50DC-4F76-9089-1E7D2C40E1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211166-1358-4F59-BE5E-80B3076F1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2AA1CC-993A-48A4-87BB-C0839614D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4D1086-0A09-4DF5-98A4-39CB270D1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BC00B-0D00-419F-A846-450F20CFB83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107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543D5F-B82F-486F-BADC-9C92E476B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E5E9411-A0E6-4719-83A5-8F23329393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A89FD3D-468B-47CD-B311-53F4467EC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C311DE-C0E5-47C4-968C-98FAF6F8B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9C1DF3-2063-4FF1-8540-FB9375DB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DF8B5-E62A-4A06-8A73-1B100AA3615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8061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74A148D-016C-4410-B01C-BFD7A48C50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31F4FBD-B025-4614-9798-C1BF2D4A71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4D149A-2AB6-4ADD-B6B7-6206DBA34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7DC0A5-7D93-4680-B334-09205C053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31E5A4-5CD8-46C8-9BD0-E632CAF67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3CEAA4-FC00-400A-A0C1-DF53E4C997A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12403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0F4E3C-D354-47A9-9D3B-F928DF027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15C277-1B19-4B0C-B887-CECBB42A2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D0A2D53-B8A7-48E2-B4C2-F941CFE95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DD80FE-2963-4AB7-AD6E-8D0493E52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6789FFB-4736-4B11-8FAE-1244628D9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BD32E-F87A-417D-97AD-890AA37644C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96385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4375F3-BF84-44B8-B714-FFFB78C2B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E769ED8-A4E0-4765-9D2A-0C9A14BB9E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D19C52-5E6E-4AA4-BFD3-3FC220D68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1C18D2-4A31-49AC-B2A8-D04537A15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A5B23D-6077-49EC-ADD4-5B880CD24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B7265-18BA-49A3-BFDA-D16A35E851E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52646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3FD7BF-AD03-4BC8-9EE0-A4ED1FC3D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A54178-93E1-48BC-B647-14A5B5C6DA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53342EC-6929-4A21-919A-3F3584EE99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29BE606-3FDF-4E3C-A485-08EB32F4C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72091A8-BAB3-4AEA-A155-3BDD16B5C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D0E5A8C-5330-44E9-AD17-CEEF47FE5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718CA-6D8D-405B-9780-3FB5360FB4F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9318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0CD856-6D8F-430D-81F0-4783D1159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407F02A-3141-468D-A686-A6963EB2A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602F227-3F0F-40E3-AD9F-CD73C31F9F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4E1A993-B2C9-40DD-9F7C-7AEF41EC4B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F7B9D81-7708-49BD-86B3-13C9D3A411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1A42E0B-EC6F-4EDC-B2A4-2F48B29CF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D8D1131-DA44-4DEA-9AC1-BA42818B5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C8472-B8F5-4E0D-BFCA-A2DAA90F9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545B4-906D-41CC-8549-315418552F4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1900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E104BC-15B1-4121-B348-29308095C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8B9EA73-A98F-412B-8CEC-413140FD0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CC36243-A9F9-4507-B00D-6D4B84215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FEE1092-AD97-4761-A5BD-BD5E42514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640C2-321E-4C62-91EA-75B959A7CBF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88013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BA77617-855E-4C79-9F9E-51AEF64B2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514C7A8-346E-42F6-9667-A06E58BFE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483FEEF-A12B-41E9-B429-733E068DB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F4D065-A9E1-44FB-8173-66966FE2CE0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89424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915A0A-C448-48CB-952C-958234CFB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46A177-8006-47F4-B8BD-244B6F76E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36EF242-3810-45E2-85D3-B039BAAB10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859C5C9-D370-4F01-8033-705E78990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7A1CA72-F7A6-4958-834C-740527BB9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6B2FA6B-ABF3-4CAF-A995-7547BD5B5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32BB9-50BE-4BC8-8EE9-AFFD008E54C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70859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6B259B-D376-42BF-86EE-244A0710F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11D61ED-1B0E-4C9C-B9D1-BA5A403A5A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2628A9E-0A34-419F-8F7E-E289DDC933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179E7F8-86FB-4196-ABB6-EC709AAF3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138F723-A00E-428B-8DB9-D9B17AEE1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6A60AA-A5B9-4E6A-BF2D-30F016519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38C36A-73D3-468F-93A0-A615BDC188E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86878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2B7E2A6-31C2-4C94-B980-C2FB9164B7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67C52CE-6416-4A19-9A95-AB702DA035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9741C78-852A-4EFB-8124-542F65914FD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 altLang="fr-F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009293C-6CDB-4807-BDCC-94C7568DC79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 altLang="fr-F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1AF5D02-E341-4D96-A951-AD28AF55FEF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F516461-8D19-4448-B06C-81EE562C127F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8.png"/><Relationship Id="rId7" Type="http://schemas.openxmlformats.org/officeDocument/2006/relationships/image" Target="../media/image2.png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11.png"/><Relationship Id="rId5" Type="http://schemas.openxmlformats.org/officeDocument/2006/relationships/image" Target="../media/image7.png"/><Relationship Id="rId10" Type="http://schemas.openxmlformats.org/officeDocument/2006/relationships/image" Target="../media/image3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9" name="Picture 9">
            <a:extLst>
              <a:ext uri="{FF2B5EF4-FFF2-40B4-BE49-F238E27FC236}">
                <a16:creationId xmlns:a16="http://schemas.microsoft.com/office/drawing/2014/main" id="{5B67DC69-AEE5-4E42-9A8F-36BD69EE57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36838"/>
            <a:ext cx="1985962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3" name="Text Box 3">
            <a:extLst>
              <a:ext uri="{FF2B5EF4-FFF2-40B4-BE49-F238E27FC236}">
                <a16:creationId xmlns:a16="http://schemas.microsoft.com/office/drawing/2014/main" id="{F00C54EE-DFC6-4A36-B12E-0920989BF4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15888"/>
            <a:ext cx="69850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 b="1">
                <a:solidFill>
                  <a:schemeClr val="accent2"/>
                </a:solidFill>
              </a:rPr>
              <a:t>GMAO ACCEDER</a:t>
            </a:r>
          </a:p>
          <a:p>
            <a:pPr algn="ctr">
              <a:spcBef>
                <a:spcPct val="50000"/>
              </a:spcBef>
            </a:pPr>
            <a:endParaRPr lang="fr-FR" altLang="fr-FR" sz="1000" b="1">
              <a:solidFill>
                <a:schemeClr val="accent2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fr-FR" altLang="fr-FR" sz="1800" b="1">
                <a:solidFill>
                  <a:srgbClr val="FF3300"/>
                </a:solidFill>
              </a:rPr>
              <a:t>LA STRUCTURE DES FORMULAIRES DE SAISIES</a:t>
            </a: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594BE260-1989-4FC4-985E-C0E6011280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076700"/>
            <a:ext cx="2089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/>
              <a:t>FORMULAIRE PRINCIPAL</a:t>
            </a:r>
          </a:p>
        </p:txBody>
      </p:sp>
      <p:sp>
        <p:nvSpPr>
          <p:cNvPr id="10245" name="AutoShape 5">
            <a:extLst>
              <a:ext uri="{FF2B5EF4-FFF2-40B4-BE49-F238E27FC236}">
                <a16:creationId xmlns:a16="http://schemas.microsoft.com/office/drawing/2014/main" id="{10C52DB1-55EF-43A3-9DA2-D0544BB231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5661025"/>
            <a:ext cx="647700" cy="6477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10246" name="Text Box 6">
            <a:extLst>
              <a:ext uri="{FF2B5EF4-FFF2-40B4-BE49-F238E27FC236}">
                <a16:creationId xmlns:a16="http://schemas.microsoft.com/office/drawing/2014/main" id="{4C11A184-281C-4DC4-9DB0-0BE7A36E4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6381750"/>
            <a:ext cx="14033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/>
              <a:t>HISTORIQUE</a:t>
            </a:r>
          </a:p>
        </p:txBody>
      </p:sp>
      <p:sp>
        <p:nvSpPr>
          <p:cNvPr id="10247" name="Text Box 7">
            <a:extLst>
              <a:ext uri="{FF2B5EF4-FFF2-40B4-BE49-F238E27FC236}">
                <a16:creationId xmlns:a16="http://schemas.microsoft.com/office/drawing/2014/main" id="{CEB296A8-DED6-4A16-8EC9-1F69DE9CF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412875"/>
            <a:ext cx="33131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/>
              <a:t>Le formulaire principal est le point de départ de toute la navigation.</a:t>
            </a:r>
          </a:p>
        </p:txBody>
      </p:sp>
      <p:sp>
        <p:nvSpPr>
          <p:cNvPr id="10248" name="Text Box 8">
            <a:extLst>
              <a:ext uri="{FF2B5EF4-FFF2-40B4-BE49-F238E27FC236}">
                <a16:creationId xmlns:a16="http://schemas.microsoft.com/office/drawing/2014/main" id="{3D834B3E-DF04-4875-B958-3D3B40D0A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5373688"/>
            <a:ext cx="46815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/>
              <a:t>L’objectif d’une GMAO est de conserver en historique toutes les informations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1"/>
      <p:bldP spid="102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4" name="Picture 48">
            <a:extLst>
              <a:ext uri="{FF2B5EF4-FFF2-40B4-BE49-F238E27FC236}">
                <a16:creationId xmlns:a16="http://schemas.microsoft.com/office/drawing/2014/main" id="{2CDC6C89-1B96-4182-A5DF-388382FBF2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36838"/>
            <a:ext cx="1985962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>
            <a:extLst>
              <a:ext uri="{FF2B5EF4-FFF2-40B4-BE49-F238E27FC236}">
                <a16:creationId xmlns:a16="http://schemas.microsoft.com/office/drawing/2014/main" id="{6F129D92-2C64-4EE4-80EA-82CD2952DC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773238"/>
            <a:ext cx="1462087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>
            <a:extLst>
              <a:ext uri="{FF2B5EF4-FFF2-40B4-BE49-F238E27FC236}">
                <a16:creationId xmlns:a16="http://schemas.microsoft.com/office/drawing/2014/main" id="{96852F5B-014F-46D5-8DE2-3CD64383A0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5300663"/>
            <a:ext cx="1462087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10" name="Text Box 14">
            <a:extLst>
              <a:ext uri="{FF2B5EF4-FFF2-40B4-BE49-F238E27FC236}">
                <a16:creationId xmlns:a16="http://schemas.microsoft.com/office/drawing/2014/main" id="{B8BD1A02-A76B-420E-91F3-03ADE72A1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076700"/>
            <a:ext cx="2089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/>
              <a:t>FORMULAIRE PRINCIPAL</a:t>
            </a:r>
          </a:p>
        </p:txBody>
      </p:sp>
      <p:sp>
        <p:nvSpPr>
          <p:cNvPr id="4115" name="Line 19">
            <a:extLst>
              <a:ext uri="{FF2B5EF4-FFF2-40B4-BE49-F238E27FC236}">
                <a16:creationId xmlns:a16="http://schemas.microsoft.com/office/drawing/2014/main" id="{E25CF1B9-240B-4C33-AB7B-A05F1FAF4D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95513" y="2420938"/>
            <a:ext cx="3384550" cy="720725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21" name="Text Box 25">
            <a:extLst>
              <a:ext uri="{FF2B5EF4-FFF2-40B4-BE49-F238E27FC236}">
                <a16:creationId xmlns:a16="http://schemas.microsoft.com/office/drawing/2014/main" id="{0AECAFF9-D4AE-4258-A439-186841B17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2852738"/>
            <a:ext cx="2089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/>
              <a:t>FICHE MATERIEL</a:t>
            </a:r>
          </a:p>
        </p:txBody>
      </p:sp>
      <p:sp>
        <p:nvSpPr>
          <p:cNvPr id="4126" name="Text Box 30">
            <a:extLst>
              <a:ext uri="{FF2B5EF4-FFF2-40B4-BE49-F238E27FC236}">
                <a16:creationId xmlns:a16="http://schemas.microsoft.com/office/drawing/2014/main" id="{6CC1A75B-A27C-4BB1-A775-6EBB7C44C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63817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/>
              <a:t>DOCUMENTATION</a:t>
            </a:r>
          </a:p>
        </p:txBody>
      </p:sp>
      <p:sp>
        <p:nvSpPr>
          <p:cNvPr id="4130" name="Freeform 34">
            <a:extLst>
              <a:ext uri="{FF2B5EF4-FFF2-40B4-BE49-F238E27FC236}">
                <a16:creationId xmlns:a16="http://schemas.microsoft.com/office/drawing/2014/main" id="{C9A4F1C2-74A3-47BA-A548-B2220FE72D4B}"/>
              </a:ext>
            </a:extLst>
          </p:cNvPr>
          <p:cNvSpPr>
            <a:spLocks/>
          </p:cNvSpPr>
          <p:nvPr/>
        </p:nvSpPr>
        <p:spPr bwMode="auto">
          <a:xfrm>
            <a:off x="23813" y="2781300"/>
            <a:ext cx="5484812" cy="2879725"/>
          </a:xfrm>
          <a:custGeom>
            <a:avLst/>
            <a:gdLst>
              <a:gd name="T0" fmla="*/ 3319 w 3319"/>
              <a:gd name="T1" fmla="*/ 0 h 1814"/>
              <a:gd name="T2" fmla="*/ 461 w 3319"/>
              <a:gd name="T3" fmla="*/ 1134 h 1814"/>
              <a:gd name="T4" fmla="*/ 552 w 3319"/>
              <a:gd name="T5" fmla="*/ 1814 h 18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19" h="1814">
                <a:moveTo>
                  <a:pt x="3319" y="0"/>
                </a:moveTo>
                <a:cubicBezTo>
                  <a:pt x="2120" y="416"/>
                  <a:pt x="922" y="832"/>
                  <a:pt x="461" y="1134"/>
                </a:cubicBezTo>
                <a:cubicBezTo>
                  <a:pt x="0" y="1436"/>
                  <a:pt x="276" y="1625"/>
                  <a:pt x="552" y="1814"/>
                </a:cubicBezTo>
              </a:path>
            </a:pathLst>
          </a:custGeom>
          <a:noFill/>
          <a:ln w="19050" cmpd="sng">
            <a:solidFill>
              <a:srgbClr val="FF33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31" name="AutoShape 35">
            <a:extLst>
              <a:ext uri="{FF2B5EF4-FFF2-40B4-BE49-F238E27FC236}">
                <a16:creationId xmlns:a16="http://schemas.microsoft.com/office/drawing/2014/main" id="{177DAA48-15DA-459C-B7BC-0C3034FC7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5661025"/>
            <a:ext cx="647700" cy="6477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4132" name="Text Box 36">
            <a:extLst>
              <a:ext uri="{FF2B5EF4-FFF2-40B4-BE49-F238E27FC236}">
                <a16:creationId xmlns:a16="http://schemas.microsoft.com/office/drawing/2014/main" id="{FF204ABA-012B-4B76-926D-5FF43A570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6381750"/>
            <a:ext cx="14033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/>
              <a:t>HISTORIQUE</a:t>
            </a:r>
          </a:p>
        </p:txBody>
      </p:sp>
      <p:sp>
        <p:nvSpPr>
          <p:cNvPr id="4140" name="Line 44">
            <a:extLst>
              <a:ext uri="{FF2B5EF4-FFF2-40B4-BE49-F238E27FC236}">
                <a16:creationId xmlns:a16="http://schemas.microsoft.com/office/drawing/2014/main" id="{AE8E1DC4-E96D-438B-A951-47B16A1F47F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3213100"/>
            <a:ext cx="0" cy="2016125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41" name="Text Box 45">
            <a:extLst>
              <a:ext uri="{FF2B5EF4-FFF2-40B4-BE49-F238E27FC236}">
                <a16:creationId xmlns:a16="http://schemas.microsoft.com/office/drawing/2014/main" id="{7FDB55FB-BE22-40CA-9B69-71DE9638B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92150"/>
            <a:ext cx="38163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/>
              <a:t>On commencera d’abord par définir tous les équipements avec la Fiche matériel</a:t>
            </a:r>
          </a:p>
        </p:txBody>
      </p:sp>
      <p:sp>
        <p:nvSpPr>
          <p:cNvPr id="4142" name="Text Box 46">
            <a:extLst>
              <a:ext uri="{FF2B5EF4-FFF2-40B4-BE49-F238E27FC236}">
                <a16:creationId xmlns:a16="http://schemas.microsoft.com/office/drawing/2014/main" id="{6D7EFA65-ABCB-4D16-87E4-717E41266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5300663"/>
            <a:ext cx="38163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/>
              <a:t>On peut aussi documenter les équipements grâce à des liens hypertexte</a:t>
            </a:r>
          </a:p>
        </p:txBody>
      </p:sp>
      <p:sp>
        <p:nvSpPr>
          <p:cNvPr id="4143" name="Text Box 47">
            <a:extLst>
              <a:ext uri="{FF2B5EF4-FFF2-40B4-BE49-F238E27FC236}">
                <a16:creationId xmlns:a16="http://schemas.microsoft.com/office/drawing/2014/main" id="{D65E8C4A-BA6D-48E6-835F-3BAFDE95C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836613"/>
            <a:ext cx="38877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800" b="1">
                <a:solidFill>
                  <a:srgbClr val="FF3300"/>
                </a:solidFill>
              </a:rPr>
              <a:t>LA FICHE MATERIEL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1" grpId="0"/>
      <p:bldP spid="41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68" name="Picture 48">
            <a:extLst>
              <a:ext uri="{FF2B5EF4-FFF2-40B4-BE49-F238E27FC236}">
                <a16:creationId xmlns:a16="http://schemas.microsoft.com/office/drawing/2014/main" id="{8CCF238D-9CC7-4DA9-829D-6A58C1DE8B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36838"/>
            <a:ext cx="1985962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>
            <a:extLst>
              <a:ext uri="{FF2B5EF4-FFF2-40B4-BE49-F238E27FC236}">
                <a16:creationId xmlns:a16="http://schemas.microsoft.com/office/drawing/2014/main" id="{33CB182D-EA14-4F9D-91C9-1096032F97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1196975"/>
            <a:ext cx="1465262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>
            <a:extLst>
              <a:ext uri="{FF2B5EF4-FFF2-40B4-BE49-F238E27FC236}">
                <a16:creationId xmlns:a16="http://schemas.microsoft.com/office/drawing/2014/main" id="{B042BB7A-4688-4606-8F9B-D06BC3A2F3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773238"/>
            <a:ext cx="1462087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34" name="Text Box 14">
            <a:extLst>
              <a:ext uri="{FF2B5EF4-FFF2-40B4-BE49-F238E27FC236}">
                <a16:creationId xmlns:a16="http://schemas.microsoft.com/office/drawing/2014/main" id="{D6EE17F7-F226-4DEA-A1D8-D3B4EECBB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076700"/>
            <a:ext cx="2089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/>
              <a:t>FORMULAIRE PRINCIPAL</a:t>
            </a:r>
          </a:p>
        </p:txBody>
      </p:sp>
      <p:sp>
        <p:nvSpPr>
          <p:cNvPr id="5135" name="Text Box 15">
            <a:extLst>
              <a:ext uri="{FF2B5EF4-FFF2-40B4-BE49-F238E27FC236}">
                <a16:creationId xmlns:a16="http://schemas.microsoft.com/office/drawing/2014/main" id="{306B98CC-2E46-41F1-894F-F40123E54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2276475"/>
            <a:ext cx="208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/>
              <a:t>ARBORESCENCE DES EQUIPEMENTS</a:t>
            </a:r>
          </a:p>
        </p:txBody>
      </p:sp>
      <p:sp>
        <p:nvSpPr>
          <p:cNvPr id="5136" name="Line 16">
            <a:extLst>
              <a:ext uri="{FF2B5EF4-FFF2-40B4-BE49-F238E27FC236}">
                <a16:creationId xmlns:a16="http://schemas.microsoft.com/office/drawing/2014/main" id="{0D61F610-CB24-4B5E-9106-6EEFFE155E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1188" y="1916113"/>
            <a:ext cx="2520950" cy="122555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37" name="Line 17">
            <a:extLst>
              <a:ext uri="{FF2B5EF4-FFF2-40B4-BE49-F238E27FC236}">
                <a16:creationId xmlns:a16="http://schemas.microsoft.com/office/drawing/2014/main" id="{0BF039A6-C3B2-43C3-853F-22BBC6F4DA7F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3938" y="1628775"/>
            <a:ext cx="2087562" cy="43180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 type="triangl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39" name="Line 19">
            <a:extLst>
              <a:ext uri="{FF2B5EF4-FFF2-40B4-BE49-F238E27FC236}">
                <a16:creationId xmlns:a16="http://schemas.microsoft.com/office/drawing/2014/main" id="{BB19499F-6099-4E31-8382-7848F66513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95513" y="2420938"/>
            <a:ext cx="3384550" cy="720725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45" name="Text Box 25">
            <a:extLst>
              <a:ext uri="{FF2B5EF4-FFF2-40B4-BE49-F238E27FC236}">
                <a16:creationId xmlns:a16="http://schemas.microsoft.com/office/drawing/2014/main" id="{D4687D5F-571A-4E8A-BC17-972628346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2852738"/>
            <a:ext cx="2089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/>
              <a:t>FICHE MATERIEL</a:t>
            </a:r>
          </a:p>
        </p:txBody>
      </p:sp>
      <p:sp>
        <p:nvSpPr>
          <p:cNvPr id="5155" name="AutoShape 35">
            <a:extLst>
              <a:ext uri="{FF2B5EF4-FFF2-40B4-BE49-F238E27FC236}">
                <a16:creationId xmlns:a16="http://schemas.microsoft.com/office/drawing/2014/main" id="{C5A88F15-8A1A-45E8-B2CA-C8ADA158D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5661025"/>
            <a:ext cx="647700" cy="6477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156" name="Text Box 36">
            <a:extLst>
              <a:ext uri="{FF2B5EF4-FFF2-40B4-BE49-F238E27FC236}">
                <a16:creationId xmlns:a16="http://schemas.microsoft.com/office/drawing/2014/main" id="{492C2F62-2F20-4347-BC0E-F9FA98C2C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6381750"/>
            <a:ext cx="14033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/>
              <a:t>HISTORIQUE</a:t>
            </a:r>
          </a:p>
        </p:txBody>
      </p:sp>
      <p:sp>
        <p:nvSpPr>
          <p:cNvPr id="5165" name="Text Box 45">
            <a:extLst>
              <a:ext uri="{FF2B5EF4-FFF2-40B4-BE49-F238E27FC236}">
                <a16:creationId xmlns:a16="http://schemas.microsoft.com/office/drawing/2014/main" id="{6CB3B2C9-4FB3-4364-802A-CF8831A00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33375"/>
            <a:ext cx="38163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/>
              <a:t>Chaque équipement se retrouve par sa localisation sur l’arborescence</a:t>
            </a:r>
          </a:p>
        </p:txBody>
      </p:sp>
      <p:sp>
        <p:nvSpPr>
          <p:cNvPr id="5166" name="Text Box 46">
            <a:extLst>
              <a:ext uri="{FF2B5EF4-FFF2-40B4-BE49-F238E27FC236}">
                <a16:creationId xmlns:a16="http://schemas.microsoft.com/office/drawing/2014/main" id="{324DF12B-2FE6-4973-8462-E552F3E9CA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97425"/>
            <a:ext cx="439261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/>
              <a:t>On verra que cette arborescence peut être détaillée afin de décrire avec précision les équipements complexes</a:t>
            </a:r>
          </a:p>
        </p:txBody>
      </p:sp>
      <p:sp>
        <p:nvSpPr>
          <p:cNvPr id="5167" name="Text Box 47">
            <a:extLst>
              <a:ext uri="{FF2B5EF4-FFF2-40B4-BE49-F238E27FC236}">
                <a16:creationId xmlns:a16="http://schemas.microsoft.com/office/drawing/2014/main" id="{5CA8B75F-4A0E-4D33-81BE-C9C04D8CF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333375"/>
            <a:ext cx="338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800" b="1">
                <a:solidFill>
                  <a:srgbClr val="FF3300"/>
                </a:solidFill>
              </a:rPr>
              <a:t>L’ARBORESCENCE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5" grpId="0"/>
      <p:bldP spid="51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96" name="Picture 52">
            <a:extLst>
              <a:ext uri="{FF2B5EF4-FFF2-40B4-BE49-F238E27FC236}">
                <a16:creationId xmlns:a16="http://schemas.microsoft.com/office/drawing/2014/main" id="{3EF55173-3BF7-4B35-A208-139D7DE683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36838"/>
            <a:ext cx="1985962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>
            <a:extLst>
              <a:ext uri="{FF2B5EF4-FFF2-40B4-BE49-F238E27FC236}">
                <a16:creationId xmlns:a16="http://schemas.microsoft.com/office/drawing/2014/main" id="{79BAD2F4-8CBE-4EE0-A9AB-2CE85F7381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3357563"/>
            <a:ext cx="1462088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>
            <a:extLst>
              <a:ext uri="{FF2B5EF4-FFF2-40B4-BE49-F238E27FC236}">
                <a16:creationId xmlns:a16="http://schemas.microsoft.com/office/drawing/2014/main" id="{2A729FF4-4BA8-4A98-86A0-17A44A2C28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1196975"/>
            <a:ext cx="1465262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>
            <a:extLst>
              <a:ext uri="{FF2B5EF4-FFF2-40B4-BE49-F238E27FC236}">
                <a16:creationId xmlns:a16="http://schemas.microsoft.com/office/drawing/2014/main" id="{1EDDBBEB-E3F5-4B1D-AC25-555DCFC427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773238"/>
            <a:ext cx="1462087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6" name="Picture 12">
            <a:extLst>
              <a:ext uri="{FF2B5EF4-FFF2-40B4-BE49-F238E27FC236}">
                <a16:creationId xmlns:a16="http://schemas.microsoft.com/office/drawing/2014/main" id="{AB4C8FDC-E92F-41F5-BCCF-18C50D4D59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3357563"/>
            <a:ext cx="1462087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58" name="Text Box 14">
            <a:extLst>
              <a:ext uri="{FF2B5EF4-FFF2-40B4-BE49-F238E27FC236}">
                <a16:creationId xmlns:a16="http://schemas.microsoft.com/office/drawing/2014/main" id="{C3F12DFC-0358-4534-8BA9-EEA53A251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076700"/>
            <a:ext cx="2089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/>
              <a:t>FORMULAIRE PRINCIPAL</a:t>
            </a:r>
          </a:p>
        </p:txBody>
      </p:sp>
      <p:sp>
        <p:nvSpPr>
          <p:cNvPr id="6159" name="Text Box 15">
            <a:extLst>
              <a:ext uri="{FF2B5EF4-FFF2-40B4-BE49-F238E27FC236}">
                <a16:creationId xmlns:a16="http://schemas.microsoft.com/office/drawing/2014/main" id="{311224C8-3A38-4EFB-8DEF-F9D151195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2276475"/>
            <a:ext cx="208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/>
              <a:t>ARBORESCENCE DES EQUIPEMENTS</a:t>
            </a:r>
          </a:p>
        </p:txBody>
      </p:sp>
      <p:sp>
        <p:nvSpPr>
          <p:cNvPr id="6160" name="Line 16">
            <a:extLst>
              <a:ext uri="{FF2B5EF4-FFF2-40B4-BE49-F238E27FC236}">
                <a16:creationId xmlns:a16="http://schemas.microsoft.com/office/drawing/2014/main" id="{E18971E9-57B6-40A8-90AC-53F2707474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1188" y="1916113"/>
            <a:ext cx="2520950" cy="122555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61" name="Line 17">
            <a:extLst>
              <a:ext uri="{FF2B5EF4-FFF2-40B4-BE49-F238E27FC236}">
                <a16:creationId xmlns:a16="http://schemas.microsoft.com/office/drawing/2014/main" id="{A3856C69-E188-4155-8B43-9A986A90C1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3938" y="1628775"/>
            <a:ext cx="2087562" cy="43180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69" name="Text Box 25">
            <a:extLst>
              <a:ext uri="{FF2B5EF4-FFF2-40B4-BE49-F238E27FC236}">
                <a16:creationId xmlns:a16="http://schemas.microsoft.com/office/drawing/2014/main" id="{799766F3-B41C-43B2-944D-BAEC57774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2852738"/>
            <a:ext cx="2089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/>
              <a:t>FICHE MATERIEL</a:t>
            </a:r>
          </a:p>
        </p:txBody>
      </p:sp>
      <p:sp>
        <p:nvSpPr>
          <p:cNvPr id="6170" name="Text Box 26">
            <a:extLst>
              <a:ext uri="{FF2B5EF4-FFF2-40B4-BE49-F238E27FC236}">
                <a16:creationId xmlns:a16="http://schemas.microsoft.com/office/drawing/2014/main" id="{2D57C7DC-143E-4B37-AAD5-65180829C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4437063"/>
            <a:ext cx="208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/>
              <a:t>DEMANDE DE TRAVAIL CORRECTIF</a:t>
            </a:r>
          </a:p>
        </p:txBody>
      </p:sp>
      <p:sp>
        <p:nvSpPr>
          <p:cNvPr id="6171" name="Text Box 27">
            <a:extLst>
              <a:ext uri="{FF2B5EF4-FFF2-40B4-BE49-F238E27FC236}">
                <a16:creationId xmlns:a16="http://schemas.microsoft.com/office/drawing/2014/main" id="{558BEDE5-2BA9-4DE0-9656-6FB758B6F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0288" y="4437063"/>
            <a:ext cx="1763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/>
              <a:t>BON DE TRAVAIL CORRECTIF</a:t>
            </a:r>
          </a:p>
        </p:txBody>
      </p:sp>
      <p:sp>
        <p:nvSpPr>
          <p:cNvPr id="6175" name="Line 31">
            <a:extLst>
              <a:ext uri="{FF2B5EF4-FFF2-40B4-BE49-F238E27FC236}">
                <a16:creationId xmlns:a16="http://schemas.microsoft.com/office/drawing/2014/main" id="{C2478FB5-4EF7-4774-9E94-56A4A8BB7DE1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5513" y="3429000"/>
            <a:ext cx="3384550" cy="504825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6" name="Line 32">
            <a:extLst>
              <a:ext uri="{FF2B5EF4-FFF2-40B4-BE49-F238E27FC236}">
                <a16:creationId xmlns:a16="http://schemas.microsoft.com/office/drawing/2014/main" id="{5AE70A6F-89AB-495F-B70A-5524AD6E842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7050" y="3933825"/>
            <a:ext cx="792163" cy="0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9" name="AutoShape 35">
            <a:extLst>
              <a:ext uri="{FF2B5EF4-FFF2-40B4-BE49-F238E27FC236}">
                <a16:creationId xmlns:a16="http://schemas.microsoft.com/office/drawing/2014/main" id="{A94C12E8-5899-46A7-9624-AFA0F285E0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5661025"/>
            <a:ext cx="647700" cy="6477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6180" name="Text Box 36">
            <a:extLst>
              <a:ext uri="{FF2B5EF4-FFF2-40B4-BE49-F238E27FC236}">
                <a16:creationId xmlns:a16="http://schemas.microsoft.com/office/drawing/2014/main" id="{5D3EC856-E8A9-431B-8B8F-4B614EC52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6381750"/>
            <a:ext cx="14033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/>
              <a:t>HISTORIQUE</a:t>
            </a:r>
          </a:p>
        </p:txBody>
      </p:sp>
      <p:sp>
        <p:nvSpPr>
          <p:cNvPr id="6181" name="Line 37">
            <a:extLst>
              <a:ext uri="{FF2B5EF4-FFF2-40B4-BE49-F238E27FC236}">
                <a16:creationId xmlns:a16="http://schemas.microsoft.com/office/drawing/2014/main" id="{BF5A931C-17B0-45B2-BD3D-D5A82C4A0366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7988" y="4868863"/>
            <a:ext cx="215900" cy="720725"/>
          </a:xfrm>
          <a:prstGeom prst="line">
            <a:avLst/>
          </a:prstGeom>
          <a:noFill/>
          <a:ln w="19050">
            <a:solidFill>
              <a:srgbClr val="3366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89" name="Text Box 45">
            <a:extLst>
              <a:ext uri="{FF2B5EF4-FFF2-40B4-BE49-F238E27FC236}">
                <a16:creationId xmlns:a16="http://schemas.microsoft.com/office/drawing/2014/main" id="{93C4FE53-A142-4754-9A55-A5DBE136E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3860800"/>
            <a:ext cx="27368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fr-FR" altLang="fr-FR"/>
              <a:t>Les travaux correctifs sont déclarés sur une demande de travail</a:t>
            </a:r>
          </a:p>
        </p:txBody>
      </p:sp>
      <p:sp>
        <p:nvSpPr>
          <p:cNvPr id="6190" name="Text Box 46">
            <a:extLst>
              <a:ext uri="{FF2B5EF4-FFF2-40B4-BE49-F238E27FC236}">
                <a16:creationId xmlns:a16="http://schemas.microsoft.com/office/drawing/2014/main" id="{38AAD393-2C1E-4357-B466-2DB46A6689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4941888"/>
            <a:ext cx="64087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fr-FR" altLang="fr-FR"/>
              <a:t>Chaque demande de travail est renseignée après intervention sur le formulaire bon de travail. </a:t>
            </a:r>
          </a:p>
        </p:txBody>
      </p:sp>
      <p:sp>
        <p:nvSpPr>
          <p:cNvPr id="6191" name="Freeform 47">
            <a:extLst>
              <a:ext uri="{FF2B5EF4-FFF2-40B4-BE49-F238E27FC236}">
                <a16:creationId xmlns:a16="http://schemas.microsoft.com/office/drawing/2014/main" id="{37DC9F3A-CC3D-4FF8-8754-0AA9102AECB6}"/>
              </a:ext>
            </a:extLst>
          </p:cNvPr>
          <p:cNvSpPr>
            <a:spLocks/>
          </p:cNvSpPr>
          <p:nvPr/>
        </p:nvSpPr>
        <p:spPr bwMode="auto">
          <a:xfrm>
            <a:off x="6877050" y="2060575"/>
            <a:ext cx="431800" cy="1296988"/>
          </a:xfrm>
          <a:custGeom>
            <a:avLst/>
            <a:gdLst>
              <a:gd name="T0" fmla="*/ 0 w 369"/>
              <a:gd name="T1" fmla="*/ 0 h 817"/>
              <a:gd name="T2" fmla="*/ 362 w 369"/>
              <a:gd name="T3" fmla="*/ 272 h 817"/>
              <a:gd name="T4" fmla="*/ 45 w 369"/>
              <a:gd name="T5" fmla="*/ 817 h 8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9" h="817">
                <a:moveTo>
                  <a:pt x="0" y="0"/>
                </a:moveTo>
                <a:cubicBezTo>
                  <a:pt x="177" y="68"/>
                  <a:pt x="355" y="136"/>
                  <a:pt x="362" y="272"/>
                </a:cubicBezTo>
                <a:cubicBezTo>
                  <a:pt x="369" y="408"/>
                  <a:pt x="207" y="612"/>
                  <a:pt x="45" y="817"/>
                </a:cubicBezTo>
              </a:path>
            </a:pathLst>
          </a:custGeom>
          <a:noFill/>
          <a:ln w="9525">
            <a:solidFill>
              <a:srgbClr val="3366CC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92" name="Rectangle 48">
            <a:extLst>
              <a:ext uri="{FF2B5EF4-FFF2-40B4-BE49-F238E27FC236}">
                <a16:creationId xmlns:a16="http://schemas.microsoft.com/office/drawing/2014/main" id="{CE6D804E-D519-41E5-94AB-825786E928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5734050"/>
            <a:ext cx="5080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>
                <a:solidFill>
                  <a:srgbClr val="FF3300"/>
                </a:solidFill>
              </a:rPr>
              <a:t>Puis clôturée pour être placée en historique</a:t>
            </a:r>
          </a:p>
        </p:txBody>
      </p:sp>
      <p:sp>
        <p:nvSpPr>
          <p:cNvPr id="6194" name="Text Box 50">
            <a:extLst>
              <a:ext uri="{FF2B5EF4-FFF2-40B4-BE49-F238E27FC236}">
                <a16:creationId xmlns:a16="http://schemas.microsoft.com/office/drawing/2014/main" id="{63F03D24-F78A-4848-8A5C-5C7EA93B94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33375"/>
            <a:ext cx="3492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800" b="1">
                <a:solidFill>
                  <a:srgbClr val="FF3300"/>
                </a:solidFill>
              </a:rPr>
              <a:t>LES</a:t>
            </a:r>
            <a:r>
              <a:rPr lang="fr-FR" altLang="fr-FR" sz="1800" b="1">
                <a:solidFill>
                  <a:schemeClr val="accent2"/>
                </a:solidFill>
              </a:rPr>
              <a:t> </a:t>
            </a:r>
            <a:r>
              <a:rPr lang="fr-FR" altLang="fr-FR" sz="1800" b="1">
                <a:solidFill>
                  <a:srgbClr val="FF3300"/>
                </a:solidFill>
              </a:rPr>
              <a:t>TRAVAUX CORRECTIFS</a:t>
            </a:r>
          </a:p>
        </p:txBody>
      </p:sp>
      <p:sp>
        <p:nvSpPr>
          <p:cNvPr id="6195" name="Rectangle 51">
            <a:extLst>
              <a:ext uri="{FF2B5EF4-FFF2-40B4-BE49-F238E27FC236}">
                <a16:creationId xmlns:a16="http://schemas.microsoft.com/office/drawing/2014/main" id="{9CAC6009-02A2-43C7-9C30-AF9634CE91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692150"/>
            <a:ext cx="43561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/>
              <a:t>L’arborescence est utilisée pour retrouver l’équipement et localiser l’intervention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9" grpId="0"/>
      <p:bldP spid="6190" grpId="0"/>
      <p:bldP spid="6192" grpId="0"/>
      <p:bldP spid="619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29" name="Picture 61">
            <a:extLst>
              <a:ext uri="{FF2B5EF4-FFF2-40B4-BE49-F238E27FC236}">
                <a16:creationId xmlns:a16="http://schemas.microsoft.com/office/drawing/2014/main" id="{D3218862-8048-4E9B-A2A7-2367B6175C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36838"/>
            <a:ext cx="1985962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>
            <a:extLst>
              <a:ext uri="{FF2B5EF4-FFF2-40B4-BE49-F238E27FC236}">
                <a16:creationId xmlns:a16="http://schemas.microsoft.com/office/drawing/2014/main" id="{CF2BC52A-B7B6-4C63-836C-3131A7782B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4941888"/>
            <a:ext cx="1462087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>
            <a:extLst>
              <a:ext uri="{FF2B5EF4-FFF2-40B4-BE49-F238E27FC236}">
                <a16:creationId xmlns:a16="http://schemas.microsoft.com/office/drawing/2014/main" id="{28029D95-43AF-495A-A5F7-97E924BBC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1196975"/>
            <a:ext cx="1465262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5" name="Picture 7">
            <a:extLst>
              <a:ext uri="{FF2B5EF4-FFF2-40B4-BE49-F238E27FC236}">
                <a16:creationId xmlns:a16="http://schemas.microsoft.com/office/drawing/2014/main" id="{0CEE1BF2-BE43-4823-A267-447FB87C24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773238"/>
            <a:ext cx="1462087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82" name="Text Box 14">
            <a:extLst>
              <a:ext uri="{FF2B5EF4-FFF2-40B4-BE49-F238E27FC236}">
                <a16:creationId xmlns:a16="http://schemas.microsoft.com/office/drawing/2014/main" id="{B50474BA-46D9-4134-A72E-0E3FF5F65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076700"/>
            <a:ext cx="2089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/>
              <a:t>FORMULAIRE PRINCIPAL</a:t>
            </a:r>
          </a:p>
        </p:txBody>
      </p:sp>
      <p:sp>
        <p:nvSpPr>
          <p:cNvPr id="7183" name="Text Box 15">
            <a:extLst>
              <a:ext uri="{FF2B5EF4-FFF2-40B4-BE49-F238E27FC236}">
                <a16:creationId xmlns:a16="http://schemas.microsoft.com/office/drawing/2014/main" id="{ABCAB789-7F5E-414B-A15B-CE330CE74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2276475"/>
            <a:ext cx="208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/>
              <a:t>ARBORESCENCE DES EQUIPEMENTS</a:t>
            </a:r>
          </a:p>
        </p:txBody>
      </p:sp>
      <p:sp>
        <p:nvSpPr>
          <p:cNvPr id="7184" name="Line 16">
            <a:extLst>
              <a:ext uri="{FF2B5EF4-FFF2-40B4-BE49-F238E27FC236}">
                <a16:creationId xmlns:a16="http://schemas.microsoft.com/office/drawing/2014/main" id="{E01B5AA4-ADFC-4205-B866-628E7570A8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1188" y="1916113"/>
            <a:ext cx="2520950" cy="122555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187" name="Line 19">
            <a:extLst>
              <a:ext uri="{FF2B5EF4-FFF2-40B4-BE49-F238E27FC236}">
                <a16:creationId xmlns:a16="http://schemas.microsoft.com/office/drawing/2014/main" id="{406591F3-2C35-4C60-B967-B9E173842D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95513" y="2420938"/>
            <a:ext cx="3384550" cy="720725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193" name="Text Box 25">
            <a:extLst>
              <a:ext uri="{FF2B5EF4-FFF2-40B4-BE49-F238E27FC236}">
                <a16:creationId xmlns:a16="http://schemas.microsoft.com/office/drawing/2014/main" id="{1EC9ECC5-003A-4247-AB04-C27E2EAF5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2852738"/>
            <a:ext cx="2089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/>
              <a:t>FICHE MATERIEL</a:t>
            </a:r>
          </a:p>
        </p:txBody>
      </p:sp>
      <p:sp>
        <p:nvSpPr>
          <p:cNvPr id="7196" name="Text Box 28">
            <a:extLst>
              <a:ext uri="{FF2B5EF4-FFF2-40B4-BE49-F238E27FC236}">
                <a16:creationId xmlns:a16="http://schemas.microsoft.com/office/drawing/2014/main" id="{06C40F4B-F4ED-462B-9E2B-18E2C130C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6021388"/>
            <a:ext cx="2089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/>
              <a:t>FICHE PREVENTIVE BTP</a:t>
            </a:r>
          </a:p>
        </p:txBody>
      </p:sp>
      <p:sp>
        <p:nvSpPr>
          <p:cNvPr id="7201" name="Line 33">
            <a:extLst>
              <a:ext uri="{FF2B5EF4-FFF2-40B4-BE49-F238E27FC236}">
                <a16:creationId xmlns:a16="http://schemas.microsoft.com/office/drawing/2014/main" id="{BAF06493-60CA-425B-B3D1-11AC177FB62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213" y="3429000"/>
            <a:ext cx="4824412" cy="1800225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03" name="AutoShape 35">
            <a:extLst>
              <a:ext uri="{FF2B5EF4-FFF2-40B4-BE49-F238E27FC236}">
                <a16:creationId xmlns:a16="http://schemas.microsoft.com/office/drawing/2014/main" id="{8A818F10-0177-49E7-B2A2-098C2FE1DD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5661025"/>
            <a:ext cx="647700" cy="6477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7204" name="Text Box 36">
            <a:extLst>
              <a:ext uri="{FF2B5EF4-FFF2-40B4-BE49-F238E27FC236}">
                <a16:creationId xmlns:a16="http://schemas.microsoft.com/office/drawing/2014/main" id="{95022459-64FA-41BD-A3DB-A19E096D72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6381750"/>
            <a:ext cx="14033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/>
              <a:t>HISTORIQUE</a:t>
            </a:r>
          </a:p>
        </p:txBody>
      </p:sp>
      <p:sp>
        <p:nvSpPr>
          <p:cNvPr id="7206" name="Line 38">
            <a:extLst>
              <a:ext uri="{FF2B5EF4-FFF2-40B4-BE49-F238E27FC236}">
                <a16:creationId xmlns:a16="http://schemas.microsoft.com/office/drawing/2014/main" id="{AA698CED-F8E5-4D3F-AD8C-4BE8CEA841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4388" y="5373688"/>
            <a:ext cx="863600" cy="287337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24" name="Freeform 56">
            <a:extLst>
              <a:ext uri="{FF2B5EF4-FFF2-40B4-BE49-F238E27FC236}">
                <a16:creationId xmlns:a16="http://schemas.microsoft.com/office/drawing/2014/main" id="{8632A483-8F6C-405B-8510-A16D8CF60D42}"/>
              </a:ext>
            </a:extLst>
          </p:cNvPr>
          <p:cNvSpPr>
            <a:spLocks/>
          </p:cNvSpPr>
          <p:nvPr/>
        </p:nvSpPr>
        <p:spPr bwMode="auto">
          <a:xfrm>
            <a:off x="5795963" y="1916113"/>
            <a:ext cx="2160587" cy="3025775"/>
          </a:xfrm>
          <a:custGeom>
            <a:avLst/>
            <a:gdLst>
              <a:gd name="T0" fmla="*/ 272 w 680"/>
              <a:gd name="T1" fmla="*/ 0 h 1769"/>
              <a:gd name="T2" fmla="*/ 635 w 680"/>
              <a:gd name="T3" fmla="*/ 318 h 1769"/>
              <a:gd name="T4" fmla="*/ 0 w 680"/>
              <a:gd name="T5" fmla="*/ 1769 h 1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80" h="1769">
                <a:moveTo>
                  <a:pt x="272" y="0"/>
                </a:moveTo>
                <a:cubicBezTo>
                  <a:pt x="476" y="11"/>
                  <a:pt x="680" y="23"/>
                  <a:pt x="635" y="318"/>
                </a:cubicBezTo>
                <a:cubicBezTo>
                  <a:pt x="590" y="613"/>
                  <a:pt x="295" y="1191"/>
                  <a:pt x="0" y="1769"/>
                </a:cubicBezTo>
              </a:path>
            </a:pathLst>
          </a:custGeom>
          <a:noFill/>
          <a:ln w="9525">
            <a:solidFill>
              <a:srgbClr val="0033CC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25" name="Text Box 57">
            <a:extLst>
              <a:ext uri="{FF2B5EF4-FFF2-40B4-BE49-F238E27FC236}">
                <a16:creationId xmlns:a16="http://schemas.microsoft.com/office/drawing/2014/main" id="{CE3804DA-34E7-4150-A8D6-34D6E8230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4005263"/>
            <a:ext cx="3816350" cy="701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/>
              <a:t>Les travaux préventifs sont définis par une fiche préventive</a:t>
            </a:r>
          </a:p>
        </p:txBody>
      </p:sp>
      <p:sp>
        <p:nvSpPr>
          <p:cNvPr id="7226" name="Text Box 58">
            <a:extLst>
              <a:ext uri="{FF2B5EF4-FFF2-40B4-BE49-F238E27FC236}">
                <a16:creationId xmlns:a16="http://schemas.microsoft.com/office/drawing/2014/main" id="{D1EB9174-00FC-48D2-9072-F6B6F3B2C0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5373688"/>
            <a:ext cx="28082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fr-FR" altLang="fr-FR">
                <a:solidFill>
                  <a:srgbClr val="FF3300"/>
                </a:solidFill>
              </a:rPr>
              <a:t>Et mis en historique après réalisation</a:t>
            </a:r>
          </a:p>
        </p:txBody>
      </p:sp>
      <p:sp>
        <p:nvSpPr>
          <p:cNvPr id="7227" name="Text Box 59">
            <a:extLst>
              <a:ext uri="{FF2B5EF4-FFF2-40B4-BE49-F238E27FC236}">
                <a16:creationId xmlns:a16="http://schemas.microsoft.com/office/drawing/2014/main" id="{533061F3-B827-4D60-963A-B65BA898F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04813"/>
            <a:ext cx="3600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800" b="1">
                <a:solidFill>
                  <a:srgbClr val="FF3300"/>
                </a:solidFill>
              </a:rPr>
              <a:t>LES TRAVAUX PREVENTIFS</a:t>
            </a:r>
          </a:p>
        </p:txBody>
      </p:sp>
      <p:sp>
        <p:nvSpPr>
          <p:cNvPr id="7228" name="Text Box 60">
            <a:extLst>
              <a:ext uri="{FF2B5EF4-FFF2-40B4-BE49-F238E27FC236}">
                <a16:creationId xmlns:a16="http://schemas.microsoft.com/office/drawing/2014/main" id="{F314F3E9-E0EE-4C2D-8821-1BC37E8F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549275"/>
            <a:ext cx="4067175" cy="1006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/>
              <a:t>Ils ne sont reliés à l’arborescence que par le nom de l’équipement de la fiche matériel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3" grpId="0"/>
      <p:bldP spid="7225" grpId="0" animBg="1"/>
      <p:bldP spid="7226" grpId="0"/>
      <p:bldP spid="72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42" name="Picture 54">
            <a:extLst>
              <a:ext uri="{FF2B5EF4-FFF2-40B4-BE49-F238E27FC236}">
                <a16:creationId xmlns:a16="http://schemas.microsoft.com/office/drawing/2014/main" id="{400BB248-4232-4DC3-AFB6-4700666F9A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36838"/>
            <a:ext cx="1985962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0" name="Picture 2">
            <a:extLst>
              <a:ext uri="{FF2B5EF4-FFF2-40B4-BE49-F238E27FC236}">
                <a16:creationId xmlns:a16="http://schemas.microsoft.com/office/drawing/2014/main" id="{3F1F1893-7CB9-4BBB-AC54-8356AE508A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404813"/>
            <a:ext cx="1462087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4" name="Picture 6">
            <a:extLst>
              <a:ext uri="{FF2B5EF4-FFF2-40B4-BE49-F238E27FC236}">
                <a16:creationId xmlns:a16="http://schemas.microsoft.com/office/drawing/2014/main" id="{D53C385D-4168-4985-9D74-1949F072CC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1196975"/>
            <a:ext cx="1465262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6" name="Picture 8">
            <a:extLst>
              <a:ext uri="{FF2B5EF4-FFF2-40B4-BE49-F238E27FC236}">
                <a16:creationId xmlns:a16="http://schemas.microsoft.com/office/drawing/2014/main" id="{B7D7D82A-15B6-40D9-8ABF-7EFEB33065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04813"/>
            <a:ext cx="1497013" cy="108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302" name="Text Box 14">
            <a:extLst>
              <a:ext uri="{FF2B5EF4-FFF2-40B4-BE49-F238E27FC236}">
                <a16:creationId xmlns:a16="http://schemas.microsoft.com/office/drawing/2014/main" id="{5D592CBD-94BB-4475-B55D-DC5261684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076700"/>
            <a:ext cx="2089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/>
              <a:t>FORMULAIRE PRINCIPAL</a:t>
            </a:r>
          </a:p>
        </p:txBody>
      </p:sp>
      <p:sp>
        <p:nvSpPr>
          <p:cNvPr id="12303" name="Text Box 15">
            <a:extLst>
              <a:ext uri="{FF2B5EF4-FFF2-40B4-BE49-F238E27FC236}">
                <a16:creationId xmlns:a16="http://schemas.microsoft.com/office/drawing/2014/main" id="{BC5BEC6D-A24F-4F6C-8BA7-B7AD8B4970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2276475"/>
            <a:ext cx="208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/>
              <a:t>ARBORESCENCE DES EQUIPEMENTS</a:t>
            </a:r>
          </a:p>
        </p:txBody>
      </p:sp>
      <p:sp>
        <p:nvSpPr>
          <p:cNvPr id="12306" name="Line 18">
            <a:extLst>
              <a:ext uri="{FF2B5EF4-FFF2-40B4-BE49-F238E27FC236}">
                <a16:creationId xmlns:a16="http://schemas.microsoft.com/office/drawing/2014/main" id="{DC279911-FAE5-40E2-9A89-C2B5BA2508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67175" y="836613"/>
            <a:ext cx="1944688" cy="64770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  <a:headEnd type="triangl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309" name="Line 21">
            <a:extLst>
              <a:ext uri="{FF2B5EF4-FFF2-40B4-BE49-F238E27FC236}">
                <a16:creationId xmlns:a16="http://schemas.microsoft.com/office/drawing/2014/main" id="{7BEF8157-2DBE-45EA-9B00-BBE192B4A13F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5513" y="765175"/>
            <a:ext cx="3240087" cy="7143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310" name="Text Box 22">
            <a:extLst>
              <a:ext uri="{FF2B5EF4-FFF2-40B4-BE49-F238E27FC236}">
                <a16:creationId xmlns:a16="http://schemas.microsoft.com/office/drawing/2014/main" id="{5C5EAE58-42FE-4997-91CF-3DB715A31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484313"/>
            <a:ext cx="2089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/>
              <a:t>FOURNISSEURS</a:t>
            </a:r>
          </a:p>
        </p:txBody>
      </p:sp>
      <p:sp>
        <p:nvSpPr>
          <p:cNvPr id="12311" name="Text Box 23">
            <a:extLst>
              <a:ext uri="{FF2B5EF4-FFF2-40B4-BE49-F238E27FC236}">
                <a16:creationId xmlns:a16="http://schemas.microsoft.com/office/drawing/2014/main" id="{3A09F737-11B8-4BD0-ADDF-7A415FD9B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1484313"/>
            <a:ext cx="2089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/>
              <a:t>FICHE STOCK</a:t>
            </a:r>
          </a:p>
        </p:txBody>
      </p:sp>
      <p:sp>
        <p:nvSpPr>
          <p:cNvPr id="12329" name="Line 41">
            <a:extLst>
              <a:ext uri="{FF2B5EF4-FFF2-40B4-BE49-F238E27FC236}">
                <a16:creationId xmlns:a16="http://schemas.microsoft.com/office/drawing/2014/main" id="{C58EB6F1-D085-4E41-83AE-FB882214B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1188" y="1484313"/>
            <a:ext cx="431800" cy="1439862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330" name="Line 42">
            <a:extLst>
              <a:ext uri="{FF2B5EF4-FFF2-40B4-BE49-F238E27FC236}">
                <a16:creationId xmlns:a16="http://schemas.microsoft.com/office/drawing/2014/main" id="{B988DD6E-0CB4-4C55-9360-551E365B3CE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35150" y="1268413"/>
            <a:ext cx="3744913" cy="165735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337" name="Text Box 49">
            <a:extLst>
              <a:ext uri="{FF2B5EF4-FFF2-40B4-BE49-F238E27FC236}">
                <a16:creationId xmlns:a16="http://schemas.microsoft.com/office/drawing/2014/main" id="{DCAD353B-7562-47D3-B521-EBF2FE1B0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1773238"/>
            <a:ext cx="3671888" cy="1006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/>
              <a:t>Les fiches stock permettent de définir les pièces de rechange et les consommables</a:t>
            </a:r>
          </a:p>
        </p:txBody>
      </p:sp>
      <p:sp>
        <p:nvSpPr>
          <p:cNvPr id="12338" name="Text Box 50">
            <a:extLst>
              <a:ext uri="{FF2B5EF4-FFF2-40B4-BE49-F238E27FC236}">
                <a16:creationId xmlns:a16="http://schemas.microsoft.com/office/drawing/2014/main" id="{FB466405-A81F-4F42-AFA3-197B8018ED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3644900"/>
            <a:ext cx="4537075" cy="701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/>
              <a:t>Chaque pièce est localisée avec précision sur l’arborescence : </a:t>
            </a:r>
          </a:p>
        </p:txBody>
      </p:sp>
      <p:sp>
        <p:nvSpPr>
          <p:cNvPr id="12339" name="Text Box 51">
            <a:extLst>
              <a:ext uri="{FF2B5EF4-FFF2-40B4-BE49-F238E27FC236}">
                <a16:creationId xmlns:a16="http://schemas.microsoft.com/office/drawing/2014/main" id="{BFDAA02A-DF12-4916-B038-D3C06C1EE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5372100"/>
            <a:ext cx="5761038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>
                <a:solidFill>
                  <a:srgbClr val="FF3300"/>
                </a:solidFill>
              </a:rPr>
              <a:t>Une pièce = un ou plusieurs fournisseurs</a:t>
            </a:r>
          </a:p>
        </p:txBody>
      </p:sp>
      <p:sp>
        <p:nvSpPr>
          <p:cNvPr id="12340" name="Text Box 52">
            <a:extLst>
              <a:ext uri="{FF2B5EF4-FFF2-40B4-BE49-F238E27FC236}">
                <a16:creationId xmlns:a16="http://schemas.microsoft.com/office/drawing/2014/main" id="{CAB064C1-AFD9-43C1-B4C2-D8DDF5008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188913"/>
            <a:ext cx="29511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800" b="1">
                <a:solidFill>
                  <a:srgbClr val="FF3300"/>
                </a:solidFill>
              </a:rPr>
              <a:t>LES FICHES STOCK</a:t>
            </a:r>
          </a:p>
        </p:txBody>
      </p:sp>
      <p:sp>
        <p:nvSpPr>
          <p:cNvPr id="12341" name="Rectangle 53">
            <a:extLst>
              <a:ext uri="{FF2B5EF4-FFF2-40B4-BE49-F238E27FC236}">
                <a16:creationId xmlns:a16="http://schemas.microsoft.com/office/drawing/2014/main" id="{85F3E2F2-A748-4D36-81A9-311D332BA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4508500"/>
            <a:ext cx="57610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>
                <a:solidFill>
                  <a:srgbClr val="FF3300"/>
                </a:solidFill>
              </a:rPr>
              <a:t>Une pièce = plusieurs emplacements sur plusieurs équipements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0" grpId="0"/>
      <p:bldP spid="12337" grpId="0" animBg="1"/>
      <p:bldP spid="12338" grpId="0" animBg="1"/>
      <p:bldP spid="12339" grpId="0" animBg="1"/>
      <p:bldP spid="123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69" name="Picture 57">
            <a:extLst>
              <a:ext uri="{FF2B5EF4-FFF2-40B4-BE49-F238E27FC236}">
                <a16:creationId xmlns:a16="http://schemas.microsoft.com/office/drawing/2014/main" id="{D631D4B1-FB8D-40A9-8DEB-BF9BD6949C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36838"/>
            <a:ext cx="1985962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4" name="Picture 2">
            <a:extLst>
              <a:ext uri="{FF2B5EF4-FFF2-40B4-BE49-F238E27FC236}">
                <a16:creationId xmlns:a16="http://schemas.microsoft.com/office/drawing/2014/main" id="{6F338A8C-32DD-4E1B-9E39-AD9E1CA27D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404813"/>
            <a:ext cx="1462087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4">
            <a:extLst>
              <a:ext uri="{FF2B5EF4-FFF2-40B4-BE49-F238E27FC236}">
                <a16:creationId xmlns:a16="http://schemas.microsoft.com/office/drawing/2014/main" id="{1AAB9A76-E890-4EB1-9953-6DB97722D0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3357563"/>
            <a:ext cx="1462088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7" name="Picture 5">
            <a:extLst>
              <a:ext uri="{FF2B5EF4-FFF2-40B4-BE49-F238E27FC236}">
                <a16:creationId xmlns:a16="http://schemas.microsoft.com/office/drawing/2014/main" id="{3D374BBE-81E7-4B29-8120-00251FFCD3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4941888"/>
            <a:ext cx="1462087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8" name="Picture 6">
            <a:extLst>
              <a:ext uri="{FF2B5EF4-FFF2-40B4-BE49-F238E27FC236}">
                <a16:creationId xmlns:a16="http://schemas.microsoft.com/office/drawing/2014/main" id="{24413158-656F-4AC3-961D-748A6DBF3E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1196975"/>
            <a:ext cx="1465262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1" name="Picture 9">
            <a:extLst>
              <a:ext uri="{FF2B5EF4-FFF2-40B4-BE49-F238E27FC236}">
                <a16:creationId xmlns:a16="http://schemas.microsoft.com/office/drawing/2014/main" id="{3B3C7AFA-1501-4EBB-ABB1-2745EB0C8E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404813"/>
            <a:ext cx="1462088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26" name="Text Box 14">
            <a:extLst>
              <a:ext uri="{FF2B5EF4-FFF2-40B4-BE49-F238E27FC236}">
                <a16:creationId xmlns:a16="http://schemas.microsoft.com/office/drawing/2014/main" id="{E89B46CC-29C1-4F40-AECE-E4C4A8666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076700"/>
            <a:ext cx="2089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/>
              <a:t>FORMULAIRE PRINCIPAL</a:t>
            </a:r>
          </a:p>
        </p:txBody>
      </p:sp>
      <p:sp>
        <p:nvSpPr>
          <p:cNvPr id="13327" name="Text Box 15">
            <a:extLst>
              <a:ext uri="{FF2B5EF4-FFF2-40B4-BE49-F238E27FC236}">
                <a16:creationId xmlns:a16="http://schemas.microsoft.com/office/drawing/2014/main" id="{1F5E67E7-537A-4387-838D-5C12867E1C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2276475"/>
            <a:ext cx="208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/>
              <a:t>ARBORESCENCE DES EQUIPEMENTS</a:t>
            </a:r>
          </a:p>
        </p:txBody>
      </p:sp>
      <p:sp>
        <p:nvSpPr>
          <p:cNvPr id="13330" name="Line 18">
            <a:extLst>
              <a:ext uri="{FF2B5EF4-FFF2-40B4-BE49-F238E27FC236}">
                <a16:creationId xmlns:a16="http://schemas.microsoft.com/office/drawing/2014/main" id="{BECB953B-9E52-4023-9ADF-2917135381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67175" y="836613"/>
            <a:ext cx="1944688" cy="64770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  <a:headEnd type="triangl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3332" name="Line 20">
            <a:extLst>
              <a:ext uri="{FF2B5EF4-FFF2-40B4-BE49-F238E27FC236}">
                <a16:creationId xmlns:a16="http://schemas.microsoft.com/office/drawing/2014/main" id="{3A96A5D9-17B9-402A-8925-49DD33B781C9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7050" y="836613"/>
            <a:ext cx="863600" cy="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3335" name="Text Box 23">
            <a:extLst>
              <a:ext uri="{FF2B5EF4-FFF2-40B4-BE49-F238E27FC236}">
                <a16:creationId xmlns:a16="http://schemas.microsoft.com/office/drawing/2014/main" id="{FFA690A3-A021-4077-84F2-A0D41C1CD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1484313"/>
            <a:ext cx="2089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/>
              <a:t>FICHE STOCK</a:t>
            </a:r>
          </a:p>
        </p:txBody>
      </p:sp>
      <p:sp>
        <p:nvSpPr>
          <p:cNvPr id="13336" name="Text Box 24">
            <a:extLst>
              <a:ext uri="{FF2B5EF4-FFF2-40B4-BE49-F238E27FC236}">
                <a16:creationId xmlns:a16="http://schemas.microsoft.com/office/drawing/2014/main" id="{F408A357-1CBF-4372-BEB2-0A5D35989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0288" y="1484313"/>
            <a:ext cx="17637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/>
              <a:t>BON DE COMMANDE</a:t>
            </a:r>
          </a:p>
        </p:txBody>
      </p:sp>
      <p:sp>
        <p:nvSpPr>
          <p:cNvPr id="13339" name="Text Box 27">
            <a:extLst>
              <a:ext uri="{FF2B5EF4-FFF2-40B4-BE49-F238E27FC236}">
                <a16:creationId xmlns:a16="http://schemas.microsoft.com/office/drawing/2014/main" id="{3821F756-500F-4435-AAF6-A600E9A1A4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0288" y="4437063"/>
            <a:ext cx="1763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/>
              <a:t>BON DE TRAVAIL CORRECTIF</a:t>
            </a:r>
          </a:p>
        </p:txBody>
      </p:sp>
      <p:sp>
        <p:nvSpPr>
          <p:cNvPr id="13340" name="Text Box 28">
            <a:extLst>
              <a:ext uri="{FF2B5EF4-FFF2-40B4-BE49-F238E27FC236}">
                <a16:creationId xmlns:a16="http://schemas.microsoft.com/office/drawing/2014/main" id="{874E4268-8C16-4A2A-96E9-EA4ADB0F4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6021388"/>
            <a:ext cx="2089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/>
              <a:t>FICHE PREVENTIVE BTP</a:t>
            </a:r>
          </a:p>
        </p:txBody>
      </p:sp>
      <p:sp>
        <p:nvSpPr>
          <p:cNvPr id="13347" name="AutoShape 35">
            <a:extLst>
              <a:ext uri="{FF2B5EF4-FFF2-40B4-BE49-F238E27FC236}">
                <a16:creationId xmlns:a16="http://schemas.microsoft.com/office/drawing/2014/main" id="{EA4F0ED7-3F53-4BAD-9FDF-576C55CB9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5661025"/>
            <a:ext cx="647700" cy="6477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13348" name="Text Box 36">
            <a:extLst>
              <a:ext uri="{FF2B5EF4-FFF2-40B4-BE49-F238E27FC236}">
                <a16:creationId xmlns:a16="http://schemas.microsoft.com/office/drawing/2014/main" id="{5F357DC6-5CD3-48A1-AE17-B2D11AEC5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6381750"/>
            <a:ext cx="14033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/>
              <a:t>HISTORIQUE</a:t>
            </a:r>
          </a:p>
        </p:txBody>
      </p:sp>
      <p:sp>
        <p:nvSpPr>
          <p:cNvPr id="13351" name="Line 39">
            <a:extLst>
              <a:ext uri="{FF2B5EF4-FFF2-40B4-BE49-F238E27FC236}">
                <a16:creationId xmlns:a16="http://schemas.microsoft.com/office/drawing/2014/main" id="{38213525-8B6F-4E67-8C25-EF1BE544D28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04250" y="1844675"/>
            <a:ext cx="71438" cy="3744913"/>
          </a:xfrm>
          <a:prstGeom prst="line">
            <a:avLst/>
          </a:prstGeom>
          <a:noFill/>
          <a:ln w="19050">
            <a:solidFill>
              <a:srgbClr val="33CC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3358" name="Freeform 46">
            <a:extLst>
              <a:ext uri="{FF2B5EF4-FFF2-40B4-BE49-F238E27FC236}">
                <a16:creationId xmlns:a16="http://schemas.microsoft.com/office/drawing/2014/main" id="{CC41D9BC-4000-4FC0-AB4F-1CB9FD1315DE}"/>
              </a:ext>
            </a:extLst>
          </p:cNvPr>
          <p:cNvSpPr>
            <a:spLocks/>
          </p:cNvSpPr>
          <p:nvPr/>
        </p:nvSpPr>
        <p:spPr bwMode="auto">
          <a:xfrm>
            <a:off x="7019925" y="1196975"/>
            <a:ext cx="1536700" cy="2160588"/>
          </a:xfrm>
          <a:custGeom>
            <a:avLst/>
            <a:gdLst>
              <a:gd name="T0" fmla="*/ 0 w 968"/>
              <a:gd name="T1" fmla="*/ 0 h 1361"/>
              <a:gd name="T2" fmla="*/ 862 w 968"/>
              <a:gd name="T3" fmla="*/ 590 h 1361"/>
              <a:gd name="T4" fmla="*/ 635 w 968"/>
              <a:gd name="T5" fmla="*/ 1361 h 1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8" h="1361">
                <a:moveTo>
                  <a:pt x="0" y="0"/>
                </a:moveTo>
                <a:cubicBezTo>
                  <a:pt x="378" y="181"/>
                  <a:pt x="756" y="363"/>
                  <a:pt x="862" y="590"/>
                </a:cubicBezTo>
                <a:cubicBezTo>
                  <a:pt x="968" y="817"/>
                  <a:pt x="801" y="1089"/>
                  <a:pt x="635" y="1361"/>
                </a:cubicBezTo>
              </a:path>
            </a:pathLst>
          </a:custGeom>
          <a:noFill/>
          <a:ln w="28575" cmpd="sng">
            <a:solidFill>
              <a:srgbClr val="33CCCC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3359" name="Freeform 47">
            <a:extLst>
              <a:ext uri="{FF2B5EF4-FFF2-40B4-BE49-F238E27FC236}">
                <a16:creationId xmlns:a16="http://schemas.microsoft.com/office/drawing/2014/main" id="{FD681756-676A-400D-9972-832F797A80E8}"/>
              </a:ext>
            </a:extLst>
          </p:cNvPr>
          <p:cNvSpPr>
            <a:spLocks/>
          </p:cNvSpPr>
          <p:nvPr/>
        </p:nvSpPr>
        <p:spPr bwMode="auto">
          <a:xfrm>
            <a:off x="6443663" y="1268413"/>
            <a:ext cx="1597025" cy="3673475"/>
          </a:xfrm>
          <a:custGeom>
            <a:avLst/>
            <a:gdLst>
              <a:gd name="T0" fmla="*/ 318 w 1006"/>
              <a:gd name="T1" fmla="*/ 0 h 2314"/>
              <a:gd name="T2" fmla="*/ 953 w 1006"/>
              <a:gd name="T3" fmla="*/ 454 h 2314"/>
              <a:gd name="T4" fmla="*/ 635 w 1006"/>
              <a:gd name="T5" fmla="*/ 1225 h 2314"/>
              <a:gd name="T6" fmla="*/ 0 w 1006"/>
              <a:gd name="T7" fmla="*/ 2314 h 2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6" h="2314">
                <a:moveTo>
                  <a:pt x="318" y="0"/>
                </a:moveTo>
                <a:cubicBezTo>
                  <a:pt x="609" y="125"/>
                  <a:pt x="900" y="250"/>
                  <a:pt x="953" y="454"/>
                </a:cubicBezTo>
                <a:cubicBezTo>
                  <a:pt x="1006" y="658"/>
                  <a:pt x="794" y="915"/>
                  <a:pt x="635" y="1225"/>
                </a:cubicBezTo>
                <a:cubicBezTo>
                  <a:pt x="476" y="1535"/>
                  <a:pt x="238" y="1924"/>
                  <a:pt x="0" y="2314"/>
                </a:cubicBezTo>
              </a:path>
            </a:pathLst>
          </a:custGeom>
          <a:noFill/>
          <a:ln w="28575" cmpd="sng">
            <a:solidFill>
              <a:srgbClr val="33CCCC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3363" name="Rectangle 51">
            <a:extLst>
              <a:ext uri="{FF2B5EF4-FFF2-40B4-BE49-F238E27FC236}">
                <a16:creationId xmlns:a16="http://schemas.microsoft.com/office/drawing/2014/main" id="{40684D8F-D3B1-496A-92C1-E020AF485A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125538"/>
            <a:ext cx="2736850" cy="13112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/>
              <a:t>Automatiquement localisés sur l‘arborescence par les travaux correctifs.</a:t>
            </a:r>
          </a:p>
        </p:txBody>
      </p:sp>
      <p:sp>
        <p:nvSpPr>
          <p:cNvPr id="13364" name="Rectangle 52">
            <a:extLst>
              <a:ext uri="{FF2B5EF4-FFF2-40B4-BE49-F238E27FC236}">
                <a16:creationId xmlns:a16="http://schemas.microsoft.com/office/drawing/2014/main" id="{BE6A5DB6-A67C-4635-8279-2DB8C02AFD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5734050"/>
            <a:ext cx="3816350" cy="701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>
                <a:solidFill>
                  <a:srgbClr val="FF3300"/>
                </a:solidFill>
              </a:rPr>
              <a:t>Les commandes sont mises en historique</a:t>
            </a:r>
          </a:p>
        </p:txBody>
      </p:sp>
      <p:sp>
        <p:nvSpPr>
          <p:cNvPr id="13365" name="Rectangle 53">
            <a:extLst>
              <a:ext uri="{FF2B5EF4-FFF2-40B4-BE49-F238E27FC236}">
                <a16:creationId xmlns:a16="http://schemas.microsoft.com/office/drawing/2014/main" id="{18AD91D8-94E1-4DFF-836B-672C7DCC6A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5084763"/>
            <a:ext cx="1565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/>
              <a:t>et préventifs</a:t>
            </a:r>
          </a:p>
        </p:txBody>
      </p:sp>
      <p:sp>
        <p:nvSpPr>
          <p:cNvPr id="13366" name="Text Box 54">
            <a:extLst>
              <a:ext uri="{FF2B5EF4-FFF2-40B4-BE49-F238E27FC236}">
                <a16:creationId xmlns:a16="http://schemas.microsoft.com/office/drawing/2014/main" id="{32F83601-3AB3-470F-8239-FAD2C5A74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04813"/>
            <a:ext cx="4968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800" b="1">
                <a:solidFill>
                  <a:srgbClr val="FF3300"/>
                </a:solidFill>
              </a:rPr>
              <a:t>LES COMMANDES</a:t>
            </a:r>
          </a:p>
        </p:txBody>
      </p:sp>
      <p:sp>
        <p:nvSpPr>
          <p:cNvPr id="13367" name="Line 55">
            <a:extLst>
              <a:ext uri="{FF2B5EF4-FFF2-40B4-BE49-F238E27FC236}">
                <a16:creationId xmlns:a16="http://schemas.microsoft.com/office/drawing/2014/main" id="{97C98D80-5161-431C-BCC4-FA70579EA9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68538" y="1052513"/>
            <a:ext cx="5688012" cy="2808287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3361" name="Text Box 49">
            <a:extLst>
              <a:ext uri="{FF2B5EF4-FFF2-40B4-BE49-F238E27FC236}">
                <a16:creationId xmlns:a16="http://schemas.microsoft.com/office/drawing/2014/main" id="{9834788B-B3D4-4059-8EED-346E3EED1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1989138"/>
            <a:ext cx="2665412" cy="701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fr-FR" altLang="fr-FR"/>
              <a:t>Les articles en stock sont  Commandés</a:t>
            </a:r>
          </a:p>
        </p:txBody>
      </p:sp>
      <p:sp>
        <p:nvSpPr>
          <p:cNvPr id="13368" name="Freeform 56">
            <a:extLst>
              <a:ext uri="{FF2B5EF4-FFF2-40B4-BE49-F238E27FC236}">
                <a16:creationId xmlns:a16="http://schemas.microsoft.com/office/drawing/2014/main" id="{57EAFC4D-8B40-4158-8ABC-72E3A74C9D7B}"/>
              </a:ext>
            </a:extLst>
          </p:cNvPr>
          <p:cNvSpPr>
            <a:spLocks/>
          </p:cNvSpPr>
          <p:nvPr/>
        </p:nvSpPr>
        <p:spPr bwMode="auto">
          <a:xfrm>
            <a:off x="3924300" y="1844675"/>
            <a:ext cx="3671888" cy="2305050"/>
          </a:xfrm>
          <a:custGeom>
            <a:avLst/>
            <a:gdLst>
              <a:gd name="T0" fmla="*/ 2313 w 2313"/>
              <a:gd name="T1" fmla="*/ 1452 h 1452"/>
              <a:gd name="T2" fmla="*/ 544 w 2313"/>
              <a:gd name="T3" fmla="*/ 862 h 1452"/>
              <a:gd name="T4" fmla="*/ 0 w 2313"/>
              <a:gd name="T5" fmla="*/ 0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13" h="1452">
                <a:moveTo>
                  <a:pt x="2313" y="1452"/>
                </a:moveTo>
                <a:cubicBezTo>
                  <a:pt x="1621" y="1278"/>
                  <a:pt x="930" y="1104"/>
                  <a:pt x="544" y="862"/>
                </a:cubicBezTo>
                <a:cubicBezTo>
                  <a:pt x="158" y="620"/>
                  <a:pt x="91" y="144"/>
                  <a:pt x="0" y="0"/>
                </a:cubicBezTo>
              </a:path>
            </a:pathLst>
          </a:custGeom>
          <a:noFill/>
          <a:ln w="28575" cmpd="sng">
            <a:solidFill>
              <a:srgbClr val="33CCCC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3362" name="Rectangle 50">
            <a:extLst>
              <a:ext uri="{FF2B5EF4-FFF2-40B4-BE49-F238E27FC236}">
                <a16:creationId xmlns:a16="http://schemas.microsoft.com/office/drawing/2014/main" id="{2BEE2868-2142-4237-BAC5-BE59547A1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3284538"/>
            <a:ext cx="3024187" cy="1006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fr-FR" altLang="fr-FR"/>
              <a:t>Placés par les techniciens sur les Bons de travaux correctifs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7" grpId="0"/>
      <p:bldP spid="13363" grpId="0" animBg="1"/>
      <p:bldP spid="13364" grpId="0" animBg="1"/>
      <p:bldP spid="13365" grpId="0"/>
      <p:bldP spid="13361" grpId="0" animBg="1"/>
      <p:bldP spid="1336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87" name="Picture 51">
            <a:extLst>
              <a:ext uri="{FF2B5EF4-FFF2-40B4-BE49-F238E27FC236}">
                <a16:creationId xmlns:a16="http://schemas.microsoft.com/office/drawing/2014/main" id="{87A31FEC-4693-4925-8427-FF54F6CFD7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36838"/>
            <a:ext cx="1985962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8" name="Picture 2">
            <a:extLst>
              <a:ext uri="{FF2B5EF4-FFF2-40B4-BE49-F238E27FC236}">
                <a16:creationId xmlns:a16="http://schemas.microsoft.com/office/drawing/2014/main" id="{1CC3ABE0-26B7-4F41-8F54-0A4A8E349A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404813"/>
            <a:ext cx="1462087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>
            <a:extLst>
              <a:ext uri="{FF2B5EF4-FFF2-40B4-BE49-F238E27FC236}">
                <a16:creationId xmlns:a16="http://schemas.microsoft.com/office/drawing/2014/main" id="{63C84688-D501-4D3C-8D37-374CC242F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3357563"/>
            <a:ext cx="1462088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1" name="Picture 5">
            <a:extLst>
              <a:ext uri="{FF2B5EF4-FFF2-40B4-BE49-F238E27FC236}">
                <a16:creationId xmlns:a16="http://schemas.microsoft.com/office/drawing/2014/main" id="{2D076673-9B13-4A51-BF02-31603B23CC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4941888"/>
            <a:ext cx="1462087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5" name="Picture 9">
            <a:extLst>
              <a:ext uri="{FF2B5EF4-FFF2-40B4-BE49-F238E27FC236}">
                <a16:creationId xmlns:a16="http://schemas.microsoft.com/office/drawing/2014/main" id="{E1C9C14C-FFD5-433E-A087-E629D97BE1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404813"/>
            <a:ext cx="1462088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7" name="Picture 11">
            <a:extLst>
              <a:ext uri="{FF2B5EF4-FFF2-40B4-BE49-F238E27FC236}">
                <a16:creationId xmlns:a16="http://schemas.microsoft.com/office/drawing/2014/main" id="{98AF6C46-B1ED-443F-9945-204D458FDD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5300663"/>
            <a:ext cx="1462087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8" name="Picture 12">
            <a:extLst>
              <a:ext uri="{FF2B5EF4-FFF2-40B4-BE49-F238E27FC236}">
                <a16:creationId xmlns:a16="http://schemas.microsoft.com/office/drawing/2014/main" id="{74F83880-68CC-493D-903F-439132262F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3357563"/>
            <a:ext cx="1462087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50" name="Text Box 14">
            <a:extLst>
              <a:ext uri="{FF2B5EF4-FFF2-40B4-BE49-F238E27FC236}">
                <a16:creationId xmlns:a16="http://schemas.microsoft.com/office/drawing/2014/main" id="{8529C6B3-CF72-4BC4-B07A-08B1E0510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076700"/>
            <a:ext cx="2089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/>
              <a:t>FORMULAIRE PRINCIPAL</a:t>
            </a:r>
          </a:p>
        </p:txBody>
      </p:sp>
      <p:sp>
        <p:nvSpPr>
          <p:cNvPr id="14356" name="Line 20">
            <a:extLst>
              <a:ext uri="{FF2B5EF4-FFF2-40B4-BE49-F238E27FC236}">
                <a16:creationId xmlns:a16="http://schemas.microsoft.com/office/drawing/2014/main" id="{E65942E0-847E-4D94-8211-87961AE8925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7050" y="836613"/>
            <a:ext cx="863600" cy="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359" name="Text Box 23">
            <a:extLst>
              <a:ext uri="{FF2B5EF4-FFF2-40B4-BE49-F238E27FC236}">
                <a16:creationId xmlns:a16="http://schemas.microsoft.com/office/drawing/2014/main" id="{997B0DAA-38FD-4766-9903-9651229277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1484313"/>
            <a:ext cx="2089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/>
              <a:t>FICHE STOCK</a:t>
            </a:r>
          </a:p>
        </p:txBody>
      </p:sp>
      <p:sp>
        <p:nvSpPr>
          <p:cNvPr id="14360" name="Text Box 24">
            <a:extLst>
              <a:ext uri="{FF2B5EF4-FFF2-40B4-BE49-F238E27FC236}">
                <a16:creationId xmlns:a16="http://schemas.microsoft.com/office/drawing/2014/main" id="{1AD55081-84BF-4EF0-BBBC-9E8739FB47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0288" y="1484313"/>
            <a:ext cx="17637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/>
              <a:t>BON DE COMMANDE</a:t>
            </a:r>
          </a:p>
        </p:txBody>
      </p:sp>
      <p:sp>
        <p:nvSpPr>
          <p:cNvPr id="14362" name="Text Box 26">
            <a:extLst>
              <a:ext uri="{FF2B5EF4-FFF2-40B4-BE49-F238E27FC236}">
                <a16:creationId xmlns:a16="http://schemas.microsoft.com/office/drawing/2014/main" id="{4F4A4735-4D48-435E-9339-530F9D20C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4437063"/>
            <a:ext cx="208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/>
              <a:t>DEMANDE DE TRAVAIL CORRECTIF</a:t>
            </a:r>
          </a:p>
        </p:txBody>
      </p:sp>
      <p:sp>
        <p:nvSpPr>
          <p:cNvPr id="14363" name="Text Box 27">
            <a:extLst>
              <a:ext uri="{FF2B5EF4-FFF2-40B4-BE49-F238E27FC236}">
                <a16:creationId xmlns:a16="http://schemas.microsoft.com/office/drawing/2014/main" id="{4B9C0943-93BA-4085-834F-01F0EA592B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0288" y="4437063"/>
            <a:ext cx="1763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/>
              <a:t>BON DE TRAVAIL CORRECTIF</a:t>
            </a:r>
          </a:p>
        </p:txBody>
      </p:sp>
      <p:sp>
        <p:nvSpPr>
          <p:cNvPr id="14364" name="Text Box 28">
            <a:extLst>
              <a:ext uri="{FF2B5EF4-FFF2-40B4-BE49-F238E27FC236}">
                <a16:creationId xmlns:a16="http://schemas.microsoft.com/office/drawing/2014/main" id="{4E7BFFF0-BB96-4647-AAB2-57933D743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6021388"/>
            <a:ext cx="2089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/>
              <a:t>FICHE PREVENTIVE BTP</a:t>
            </a:r>
          </a:p>
        </p:txBody>
      </p:sp>
      <p:sp>
        <p:nvSpPr>
          <p:cNvPr id="14365" name="Text Box 29">
            <a:extLst>
              <a:ext uri="{FF2B5EF4-FFF2-40B4-BE49-F238E27FC236}">
                <a16:creationId xmlns:a16="http://schemas.microsoft.com/office/drawing/2014/main" id="{1EA0EE56-C921-46FF-AF32-C535F4C73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63817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/>
              <a:t>ANALYSES</a:t>
            </a:r>
          </a:p>
        </p:txBody>
      </p:sp>
      <p:sp>
        <p:nvSpPr>
          <p:cNvPr id="14367" name="Line 31">
            <a:extLst>
              <a:ext uri="{FF2B5EF4-FFF2-40B4-BE49-F238E27FC236}">
                <a16:creationId xmlns:a16="http://schemas.microsoft.com/office/drawing/2014/main" id="{40296498-EF8D-4539-B17E-9C90551724A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5513" y="3429000"/>
            <a:ext cx="3384550" cy="504825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368" name="Line 32">
            <a:extLst>
              <a:ext uri="{FF2B5EF4-FFF2-40B4-BE49-F238E27FC236}">
                <a16:creationId xmlns:a16="http://schemas.microsoft.com/office/drawing/2014/main" id="{3EB35382-1FE4-4502-A1AB-FB6E5A1445A9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7050" y="3933825"/>
            <a:ext cx="792163" cy="0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369" name="Line 33">
            <a:extLst>
              <a:ext uri="{FF2B5EF4-FFF2-40B4-BE49-F238E27FC236}">
                <a16:creationId xmlns:a16="http://schemas.microsoft.com/office/drawing/2014/main" id="{C4AE25FF-C472-4300-A343-E5E0471F47E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213" y="3429000"/>
            <a:ext cx="4824412" cy="1800225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371" name="AutoShape 35">
            <a:extLst>
              <a:ext uri="{FF2B5EF4-FFF2-40B4-BE49-F238E27FC236}">
                <a16:creationId xmlns:a16="http://schemas.microsoft.com/office/drawing/2014/main" id="{D2D80C66-DD3F-43A7-9F81-2F209572A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5661025"/>
            <a:ext cx="647700" cy="6477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14372" name="Text Box 36">
            <a:extLst>
              <a:ext uri="{FF2B5EF4-FFF2-40B4-BE49-F238E27FC236}">
                <a16:creationId xmlns:a16="http://schemas.microsoft.com/office/drawing/2014/main" id="{478893B7-4EA8-461C-80E6-9BA5725E2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6381750"/>
            <a:ext cx="14033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/>
              <a:t>HISTORIQUE</a:t>
            </a:r>
          </a:p>
        </p:txBody>
      </p:sp>
      <p:sp>
        <p:nvSpPr>
          <p:cNvPr id="14373" name="Line 37">
            <a:extLst>
              <a:ext uri="{FF2B5EF4-FFF2-40B4-BE49-F238E27FC236}">
                <a16:creationId xmlns:a16="http://schemas.microsoft.com/office/drawing/2014/main" id="{2B499DA2-B604-4550-BE55-CE8D437C148A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7988" y="4868863"/>
            <a:ext cx="215900" cy="720725"/>
          </a:xfrm>
          <a:prstGeom prst="line">
            <a:avLst/>
          </a:prstGeom>
          <a:noFill/>
          <a:ln w="19050">
            <a:solidFill>
              <a:srgbClr val="3366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374" name="Line 38">
            <a:extLst>
              <a:ext uri="{FF2B5EF4-FFF2-40B4-BE49-F238E27FC236}">
                <a16:creationId xmlns:a16="http://schemas.microsoft.com/office/drawing/2014/main" id="{4AE25F08-696D-4FBB-AE3E-6AC558A0E8F6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4388" y="5373688"/>
            <a:ext cx="863600" cy="287337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375" name="Line 39">
            <a:extLst>
              <a:ext uri="{FF2B5EF4-FFF2-40B4-BE49-F238E27FC236}">
                <a16:creationId xmlns:a16="http://schemas.microsoft.com/office/drawing/2014/main" id="{F8A5A865-003B-404C-8E67-69C167B975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04250" y="1844675"/>
            <a:ext cx="71438" cy="3744913"/>
          </a:xfrm>
          <a:prstGeom prst="line">
            <a:avLst/>
          </a:prstGeom>
          <a:noFill/>
          <a:ln w="19050">
            <a:solidFill>
              <a:srgbClr val="33CC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376" name="Freeform 40">
            <a:extLst>
              <a:ext uri="{FF2B5EF4-FFF2-40B4-BE49-F238E27FC236}">
                <a16:creationId xmlns:a16="http://schemas.microsoft.com/office/drawing/2014/main" id="{4B04B11E-2138-4210-BB2E-1C0856767263}"/>
              </a:ext>
            </a:extLst>
          </p:cNvPr>
          <p:cNvSpPr>
            <a:spLocks/>
          </p:cNvSpPr>
          <p:nvPr/>
        </p:nvSpPr>
        <p:spPr bwMode="auto">
          <a:xfrm>
            <a:off x="4643438" y="6308725"/>
            <a:ext cx="3457575" cy="144463"/>
          </a:xfrm>
          <a:custGeom>
            <a:avLst/>
            <a:gdLst>
              <a:gd name="T0" fmla="*/ 2178 w 2178"/>
              <a:gd name="T1" fmla="*/ 0 h 288"/>
              <a:gd name="T2" fmla="*/ 817 w 2178"/>
              <a:gd name="T3" fmla="*/ 273 h 288"/>
              <a:gd name="T4" fmla="*/ 0 w 2178"/>
              <a:gd name="T5" fmla="*/ 91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78" h="288">
                <a:moveTo>
                  <a:pt x="2178" y="0"/>
                </a:moveTo>
                <a:cubicBezTo>
                  <a:pt x="1679" y="129"/>
                  <a:pt x="1180" y="258"/>
                  <a:pt x="817" y="273"/>
                </a:cubicBezTo>
                <a:cubicBezTo>
                  <a:pt x="454" y="288"/>
                  <a:pt x="227" y="189"/>
                  <a:pt x="0" y="91"/>
                </a:cubicBezTo>
              </a:path>
            </a:pathLst>
          </a:custGeom>
          <a:noFill/>
          <a:ln w="28575" cmpd="sng">
            <a:solidFill>
              <a:srgbClr val="FF33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378" name="Line 42">
            <a:extLst>
              <a:ext uri="{FF2B5EF4-FFF2-40B4-BE49-F238E27FC236}">
                <a16:creationId xmlns:a16="http://schemas.microsoft.com/office/drawing/2014/main" id="{C2480262-89BF-4093-817F-3CC03ADE86F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35150" y="1268413"/>
            <a:ext cx="3744913" cy="165735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379" name="Line 43">
            <a:extLst>
              <a:ext uri="{FF2B5EF4-FFF2-40B4-BE49-F238E27FC236}">
                <a16:creationId xmlns:a16="http://schemas.microsoft.com/office/drawing/2014/main" id="{75F132DC-62BC-4033-B52A-50961DE7BA5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8538" y="3933825"/>
            <a:ext cx="1295400" cy="12954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385" name="Rectangle 49">
            <a:extLst>
              <a:ext uri="{FF2B5EF4-FFF2-40B4-BE49-F238E27FC236}">
                <a16:creationId xmlns:a16="http://schemas.microsoft.com/office/drawing/2014/main" id="{1E563D96-EE11-4BDE-B5A1-3D03DE4C6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4652963"/>
            <a:ext cx="2665413" cy="16160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/>
              <a:t>Il est à tout moment possible de retrouver et d’analyser les informations placées en historique</a:t>
            </a:r>
          </a:p>
        </p:txBody>
      </p:sp>
      <p:sp>
        <p:nvSpPr>
          <p:cNvPr id="14386" name="Text Box 50">
            <a:extLst>
              <a:ext uri="{FF2B5EF4-FFF2-40B4-BE49-F238E27FC236}">
                <a16:creationId xmlns:a16="http://schemas.microsoft.com/office/drawing/2014/main" id="{4B4873D3-5681-46FE-8215-FDD49FB05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765175"/>
            <a:ext cx="424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800" b="1">
                <a:solidFill>
                  <a:srgbClr val="FF3300"/>
                </a:solidFill>
              </a:rPr>
              <a:t>LES ANALYSES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8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35" name="Picture 51">
            <a:extLst>
              <a:ext uri="{FF2B5EF4-FFF2-40B4-BE49-F238E27FC236}">
                <a16:creationId xmlns:a16="http://schemas.microsoft.com/office/drawing/2014/main" id="{31FA9A5B-6FD0-476E-BD5D-1FC2EB3C0C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36838"/>
            <a:ext cx="1985962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6" name="Picture 2">
            <a:extLst>
              <a:ext uri="{FF2B5EF4-FFF2-40B4-BE49-F238E27FC236}">
                <a16:creationId xmlns:a16="http://schemas.microsoft.com/office/drawing/2014/main" id="{498168ED-431B-4E23-AE1A-FCA48ADD53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404813"/>
            <a:ext cx="1462087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8" name="Picture 4">
            <a:extLst>
              <a:ext uri="{FF2B5EF4-FFF2-40B4-BE49-F238E27FC236}">
                <a16:creationId xmlns:a16="http://schemas.microsoft.com/office/drawing/2014/main" id="{0733C9BC-1045-48C1-A660-094972947F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3357563"/>
            <a:ext cx="1462088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9" name="Picture 5">
            <a:extLst>
              <a:ext uri="{FF2B5EF4-FFF2-40B4-BE49-F238E27FC236}">
                <a16:creationId xmlns:a16="http://schemas.microsoft.com/office/drawing/2014/main" id="{ABF99971-E2AC-4135-B20F-FBDE0C3717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4941888"/>
            <a:ext cx="1462087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0" name="Picture 6">
            <a:extLst>
              <a:ext uri="{FF2B5EF4-FFF2-40B4-BE49-F238E27FC236}">
                <a16:creationId xmlns:a16="http://schemas.microsoft.com/office/drawing/2014/main" id="{62EE8A04-D10E-441B-93DC-F24E9EDC3B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1196975"/>
            <a:ext cx="1465262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1" name="Picture 7">
            <a:extLst>
              <a:ext uri="{FF2B5EF4-FFF2-40B4-BE49-F238E27FC236}">
                <a16:creationId xmlns:a16="http://schemas.microsoft.com/office/drawing/2014/main" id="{925C21DB-516A-44AD-AA3B-DFB9E112A2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773238"/>
            <a:ext cx="1462087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2" name="Picture 8">
            <a:extLst>
              <a:ext uri="{FF2B5EF4-FFF2-40B4-BE49-F238E27FC236}">
                <a16:creationId xmlns:a16="http://schemas.microsoft.com/office/drawing/2014/main" id="{E30DBB31-2E34-4AA9-A30E-30F9B6B59F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04813"/>
            <a:ext cx="1497013" cy="108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3" name="Picture 9">
            <a:extLst>
              <a:ext uri="{FF2B5EF4-FFF2-40B4-BE49-F238E27FC236}">
                <a16:creationId xmlns:a16="http://schemas.microsoft.com/office/drawing/2014/main" id="{70522A17-3A86-4E55-9F54-20516C446A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404813"/>
            <a:ext cx="1462088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4" name="Picture 10">
            <a:extLst>
              <a:ext uri="{FF2B5EF4-FFF2-40B4-BE49-F238E27FC236}">
                <a16:creationId xmlns:a16="http://schemas.microsoft.com/office/drawing/2014/main" id="{D618E9BD-AB74-4637-9B1E-30959A31E6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5300663"/>
            <a:ext cx="1462087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5" name="Picture 11">
            <a:extLst>
              <a:ext uri="{FF2B5EF4-FFF2-40B4-BE49-F238E27FC236}">
                <a16:creationId xmlns:a16="http://schemas.microsoft.com/office/drawing/2014/main" id="{C42CA97E-A82E-42C6-83CB-62D1E26E4B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5300663"/>
            <a:ext cx="1462087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6" name="Picture 12">
            <a:extLst>
              <a:ext uri="{FF2B5EF4-FFF2-40B4-BE49-F238E27FC236}">
                <a16:creationId xmlns:a16="http://schemas.microsoft.com/office/drawing/2014/main" id="{A4D8D34C-291C-464B-9D32-A2B7FE5D8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3357563"/>
            <a:ext cx="1462087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98" name="Text Box 14">
            <a:extLst>
              <a:ext uri="{FF2B5EF4-FFF2-40B4-BE49-F238E27FC236}">
                <a16:creationId xmlns:a16="http://schemas.microsoft.com/office/drawing/2014/main" id="{6EC162EE-A9E1-4FB8-82EE-8A633E6A24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076700"/>
            <a:ext cx="2089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/>
              <a:t>FORMULAIRE PRINCIPAL</a:t>
            </a:r>
          </a:p>
        </p:txBody>
      </p:sp>
      <p:sp>
        <p:nvSpPr>
          <p:cNvPr id="16399" name="Text Box 15">
            <a:extLst>
              <a:ext uri="{FF2B5EF4-FFF2-40B4-BE49-F238E27FC236}">
                <a16:creationId xmlns:a16="http://schemas.microsoft.com/office/drawing/2014/main" id="{4F26365B-0CDF-4B90-AB18-4F7ED17E4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2276475"/>
            <a:ext cx="208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/>
              <a:t>ARBORESCENCE DES EQUIPEMENTS</a:t>
            </a:r>
          </a:p>
        </p:txBody>
      </p:sp>
      <p:sp>
        <p:nvSpPr>
          <p:cNvPr id="16400" name="Line 16">
            <a:extLst>
              <a:ext uri="{FF2B5EF4-FFF2-40B4-BE49-F238E27FC236}">
                <a16:creationId xmlns:a16="http://schemas.microsoft.com/office/drawing/2014/main" id="{E724B995-AD06-4E5D-9527-6A18A01C530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1188" y="1916113"/>
            <a:ext cx="2520950" cy="122555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6402" name="Line 18">
            <a:extLst>
              <a:ext uri="{FF2B5EF4-FFF2-40B4-BE49-F238E27FC236}">
                <a16:creationId xmlns:a16="http://schemas.microsoft.com/office/drawing/2014/main" id="{50B3487B-0495-4D70-A587-DB5CA2D4DAE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67175" y="836613"/>
            <a:ext cx="1944688" cy="64770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  <a:headEnd type="triangl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6403" name="Line 19">
            <a:extLst>
              <a:ext uri="{FF2B5EF4-FFF2-40B4-BE49-F238E27FC236}">
                <a16:creationId xmlns:a16="http://schemas.microsoft.com/office/drawing/2014/main" id="{710CAB1B-1288-444B-BBEC-C433F1EA20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95513" y="1989138"/>
            <a:ext cx="3384550" cy="1152525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6404" name="Line 20">
            <a:extLst>
              <a:ext uri="{FF2B5EF4-FFF2-40B4-BE49-F238E27FC236}">
                <a16:creationId xmlns:a16="http://schemas.microsoft.com/office/drawing/2014/main" id="{11ED75CB-9E46-46B0-A03B-642E01637C2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7050" y="836613"/>
            <a:ext cx="863600" cy="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6405" name="Line 21">
            <a:extLst>
              <a:ext uri="{FF2B5EF4-FFF2-40B4-BE49-F238E27FC236}">
                <a16:creationId xmlns:a16="http://schemas.microsoft.com/office/drawing/2014/main" id="{AC649764-F947-4439-A577-6106A7F71629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5513" y="765175"/>
            <a:ext cx="3240087" cy="7143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6406" name="Text Box 22">
            <a:extLst>
              <a:ext uri="{FF2B5EF4-FFF2-40B4-BE49-F238E27FC236}">
                <a16:creationId xmlns:a16="http://schemas.microsoft.com/office/drawing/2014/main" id="{4C3225B3-361D-4D24-8281-B9AA462D68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484313"/>
            <a:ext cx="2089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/>
              <a:t>FOURNISSEURS</a:t>
            </a:r>
          </a:p>
        </p:txBody>
      </p:sp>
      <p:sp>
        <p:nvSpPr>
          <p:cNvPr id="16407" name="Text Box 23">
            <a:extLst>
              <a:ext uri="{FF2B5EF4-FFF2-40B4-BE49-F238E27FC236}">
                <a16:creationId xmlns:a16="http://schemas.microsoft.com/office/drawing/2014/main" id="{5656A31D-0702-4C9E-8F56-A55C08138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1484313"/>
            <a:ext cx="2089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/>
              <a:t>FICHE STOCK</a:t>
            </a:r>
          </a:p>
        </p:txBody>
      </p:sp>
      <p:sp>
        <p:nvSpPr>
          <p:cNvPr id="16408" name="Text Box 24">
            <a:extLst>
              <a:ext uri="{FF2B5EF4-FFF2-40B4-BE49-F238E27FC236}">
                <a16:creationId xmlns:a16="http://schemas.microsoft.com/office/drawing/2014/main" id="{E148E2AF-2A84-4EF7-8F9C-0A4857740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0288" y="1484313"/>
            <a:ext cx="17637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/>
              <a:t>BON DE COMMANDE</a:t>
            </a:r>
          </a:p>
        </p:txBody>
      </p:sp>
      <p:sp>
        <p:nvSpPr>
          <p:cNvPr id="16409" name="Text Box 25">
            <a:extLst>
              <a:ext uri="{FF2B5EF4-FFF2-40B4-BE49-F238E27FC236}">
                <a16:creationId xmlns:a16="http://schemas.microsoft.com/office/drawing/2014/main" id="{964B84BF-8912-48E6-AC83-EBFC20DE0F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2852738"/>
            <a:ext cx="2089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/>
              <a:t>FICHE MATERIEL</a:t>
            </a:r>
          </a:p>
        </p:txBody>
      </p:sp>
      <p:sp>
        <p:nvSpPr>
          <p:cNvPr id="16410" name="Text Box 26">
            <a:extLst>
              <a:ext uri="{FF2B5EF4-FFF2-40B4-BE49-F238E27FC236}">
                <a16:creationId xmlns:a16="http://schemas.microsoft.com/office/drawing/2014/main" id="{7F16B705-E3C8-4971-8256-6AEC360B7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4437063"/>
            <a:ext cx="208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/>
              <a:t>DEMANDE DE TRAVAIL CORRECTIF</a:t>
            </a:r>
          </a:p>
        </p:txBody>
      </p:sp>
      <p:sp>
        <p:nvSpPr>
          <p:cNvPr id="16411" name="Text Box 27">
            <a:extLst>
              <a:ext uri="{FF2B5EF4-FFF2-40B4-BE49-F238E27FC236}">
                <a16:creationId xmlns:a16="http://schemas.microsoft.com/office/drawing/2014/main" id="{79A4F4AE-2199-4502-B4F7-8711CA9C0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0288" y="4437063"/>
            <a:ext cx="1763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/>
              <a:t>BON DE TRAVAIL CORRECTIF</a:t>
            </a:r>
          </a:p>
        </p:txBody>
      </p:sp>
      <p:sp>
        <p:nvSpPr>
          <p:cNvPr id="16412" name="Text Box 28">
            <a:extLst>
              <a:ext uri="{FF2B5EF4-FFF2-40B4-BE49-F238E27FC236}">
                <a16:creationId xmlns:a16="http://schemas.microsoft.com/office/drawing/2014/main" id="{3A205FAF-49C2-4A84-9EA4-CC007E772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6021388"/>
            <a:ext cx="2089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/>
              <a:t>FICHE PREVENTIVE BTP</a:t>
            </a:r>
          </a:p>
        </p:txBody>
      </p:sp>
      <p:sp>
        <p:nvSpPr>
          <p:cNvPr id="16413" name="Text Box 29">
            <a:extLst>
              <a:ext uri="{FF2B5EF4-FFF2-40B4-BE49-F238E27FC236}">
                <a16:creationId xmlns:a16="http://schemas.microsoft.com/office/drawing/2014/main" id="{ECBCA1C2-1A11-41B3-BB1C-C079164988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63817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/>
              <a:t>ANALYSES</a:t>
            </a:r>
          </a:p>
        </p:txBody>
      </p:sp>
      <p:sp>
        <p:nvSpPr>
          <p:cNvPr id="16414" name="Text Box 30">
            <a:extLst>
              <a:ext uri="{FF2B5EF4-FFF2-40B4-BE49-F238E27FC236}">
                <a16:creationId xmlns:a16="http://schemas.microsoft.com/office/drawing/2014/main" id="{1BE1EF2D-988F-4DBA-9E24-BCC4FC02E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63817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/>
              <a:t>DOCUMENTATION</a:t>
            </a:r>
          </a:p>
        </p:txBody>
      </p:sp>
      <p:sp>
        <p:nvSpPr>
          <p:cNvPr id="16415" name="Line 31">
            <a:extLst>
              <a:ext uri="{FF2B5EF4-FFF2-40B4-BE49-F238E27FC236}">
                <a16:creationId xmlns:a16="http://schemas.microsoft.com/office/drawing/2014/main" id="{AC60DE18-024A-468B-9EAF-B43ECA20BB65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5513" y="3429000"/>
            <a:ext cx="3384550" cy="504825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6416" name="Line 32">
            <a:extLst>
              <a:ext uri="{FF2B5EF4-FFF2-40B4-BE49-F238E27FC236}">
                <a16:creationId xmlns:a16="http://schemas.microsoft.com/office/drawing/2014/main" id="{8BBBDEFB-9F0A-4524-9E67-FAD31CF183C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7050" y="3933825"/>
            <a:ext cx="792163" cy="0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6417" name="Line 33">
            <a:extLst>
              <a:ext uri="{FF2B5EF4-FFF2-40B4-BE49-F238E27FC236}">
                <a16:creationId xmlns:a16="http://schemas.microsoft.com/office/drawing/2014/main" id="{6A026940-854A-47BF-9008-D80B05DF2420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213" y="3429000"/>
            <a:ext cx="4824412" cy="1800225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6419" name="AutoShape 35">
            <a:extLst>
              <a:ext uri="{FF2B5EF4-FFF2-40B4-BE49-F238E27FC236}">
                <a16:creationId xmlns:a16="http://schemas.microsoft.com/office/drawing/2014/main" id="{0BF53595-3EBA-46DE-808C-FEDDBEFCFF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5661025"/>
            <a:ext cx="647700" cy="6477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16420" name="Text Box 36">
            <a:extLst>
              <a:ext uri="{FF2B5EF4-FFF2-40B4-BE49-F238E27FC236}">
                <a16:creationId xmlns:a16="http://schemas.microsoft.com/office/drawing/2014/main" id="{48D273B4-3F95-4178-8599-C17BDC8DA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6381750"/>
            <a:ext cx="14033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/>
              <a:t>HISTORIQUE</a:t>
            </a:r>
          </a:p>
        </p:txBody>
      </p:sp>
      <p:sp>
        <p:nvSpPr>
          <p:cNvPr id="16421" name="Line 37">
            <a:extLst>
              <a:ext uri="{FF2B5EF4-FFF2-40B4-BE49-F238E27FC236}">
                <a16:creationId xmlns:a16="http://schemas.microsoft.com/office/drawing/2014/main" id="{DE000F7B-52EC-4FDB-890D-F4922B31B2E8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7988" y="4868863"/>
            <a:ext cx="215900" cy="720725"/>
          </a:xfrm>
          <a:prstGeom prst="line">
            <a:avLst/>
          </a:prstGeom>
          <a:noFill/>
          <a:ln w="19050">
            <a:solidFill>
              <a:srgbClr val="3366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6422" name="Line 38">
            <a:extLst>
              <a:ext uri="{FF2B5EF4-FFF2-40B4-BE49-F238E27FC236}">
                <a16:creationId xmlns:a16="http://schemas.microsoft.com/office/drawing/2014/main" id="{22B3353F-3970-4918-8B93-89453BDDD330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4388" y="5373688"/>
            <a:ext cx="863600" cy="287337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6423" name="Line 39">
            <a:extLst>
              <a:ext uri="{FF2B5EF4-FFF2-40B4-BE49-F238E27FC236}">
                <a16:creationId xmlns:a16="http://schemas.microsoft.com/office/drawing/2014/main" id="{3A137130-867A-4A8B-951B-E85F57C0D1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04250" y="1844675"/>
            <a:ext cx="71438" cy="3744913"/>
          </a:xfrm>
          <a:prstGeom prst="line">
            <a:avLst/>
          </a:prstGeom>
          <a:noFill/>
          <a:ln w="19050">
            <a:solidFill>
              <a:srgbClr val="33CC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6424" name="Freeform 40">
            <a:extLst>
              <a:ext uri="{FF2B5EF4-FFF2-40B4-BE49-F238E27FC236}">
                <a16:creationId xmlns:a16="http://schemas.microsoft.com/office/drawing/2014/main" id="{9A94AB97-3760-4035-8C58-0A9DD7921C50}"/>
              </a:ext>
            </a:extLst>
          </p:cNvPr>
          <p:cNvSpPr>
            <a:spLocks/>
          </p:cNvSpPr>
          <p:nvPr/>
        </p:nvSpPr>
        <p:spPr bwMode="auto">
          <a:xfrm>
            <a:off x="4643438" y="6308725"/>
            <a:ext cx="3457575" cy="144463"/>
          </a:xfrm>
          <a:custGeom>
            <a:avLst/>
            <a:gdLst>
              <a:gd name="T0" fmla="*/ 2178 w 2178"/>
              <a:gd name="T1" fmla="*/ 0 h 288"/>
              <a:gd name="T2" fmla="*/ 817 w 2178"/>
              <a:gd name="T3" fmla="*/ 273 h 288"/>
              <a:gd name="T4" fmla="*/ 0 w 2178"/>
              <a:gd name="T5" fmla="*/ 91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78" h="288">
                <a:moveTo>
                  <a:pt x="2178" y="0"/>
                </a:moveTo>
                <a:cubicBezTo>
                  <a:pt x="1679" y="129"/>
                  <a:pt x="1180" y="258"/>
                  <a:pt x="817" y="273"/>
                </a:cubicBezTo>
                <a:cubicBezTo>
                  <a:pt x="454" y="288"/>
                  <a:pt x="227" y="189"/>
                  <a:pt x="0" y="91"/>
                </a:cubicBezTo>
              </a:path>
            </a:pathLst>
          </a:custGeom>
          <a:noFill/>
          <a:ln w="19050" cmpd="sng">
            <a:solidFill>
              <a:srgbClr val="FF33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6425" name="Line 41">
            <a:extLst>
              <a:ext uri="{FF2B5EF4-FFF2-40B4-BE49-F238E27FC236}">
                <a16:creationId xmlns:a16="http://schemas.microsoft.com/office/drawing/2014/main" id="{31DC87FB-B0AA-4844-A5E5-996B5C5248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1188" y="1484313"/>
            <a:ext cx="431800" cy="1439862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6426" name="Line 42">
            <a:extLst>
              <a:ext uri="{FF2B5EF4-FFF2-40B4-BE49-F238E27FC236}">
                <a16:creationId xmlns:a16="http://schemas.microsoft.com/office/drawing/2014/main" id="{6BBCF5E2-1113-448D-A766-030A07ABC9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35150" y="1268413"/>
            <a:ext cx="3744913" cy="165735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6427" name="Line 43">
            <a:extLst>
              <a:ext uri="{FF2B5EF4-FFF2-40B4-BE49-F238E27FC236}">
                <a16:creationId xmlns:a16="http://schemas.microsoft.com/office/drawing/2014/main" id="{FE178043-85B8-4658-995A-91C6A3D952D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8538" y="3933825"/>
            <a:ext cx="1295400" cy="12954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6428" name="Line 44">
            <a:extLst>
              <a:ext uri="{FF2B5EF4-FFF2-40B4-BE49-F238E27FC236}">
                <a16:creationId xmlns:a16="http://schemas.microsoft.com/office/drawing/2014/main" id="{3EE55F11-115B-40C4-8279-F86D4A8954D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3357563"/>
            <a:ext cx="0" cy="1871662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6397" name="Text Box 13">
            <a:extLst>
              <a:ext uri="{FF2B5EF4-FFF2-40B4-BE49-F238E27FC236}">
                <a16:creationId xmlns:a16="http://schemas.microsoft.com/office/drawing/2014/main" id="{68890CBA-3ECE-4E05-B246-FADC5EF3E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3284538"/>
            <a:ext cx="165735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800" b="1">
                <a:solidFill>
                  <a:srgbClr val="FF3300"/>
                </a:solidFill>
              </a:rPr>
              <a:t>STRUCTURE</a:t>
            </a:r>
            <a:r>
              <a:rPr lang="fr-FR" altLang="fr-FR" sz="1000" b="1">
                <a:solidFill>
                  <a:srgbClr val="FF3300"/>
                </a:solidFill>
              </a:rPr>
              <a:t> </a:t>
            </a:r>
            <a:r>
              <a:rPr lang="fr-FR" altLang="fr-FR" sz="1800" b="1">
                <a:solidFill>
                  <a:srgbClr val="FF3300"/>
                </a:solidFill>
              </a:rPr>
              <a:t>COMPLETE</a:t>
            </a:r>
          </a:p>
        </p:txBody>
      </p:sp>
      <p:sp>
        <p:nvSpPr>
          <p:cNvPr id="16433" name="Text Box 49">
            <a:extLst>
              <a:ext uri="{FF2B5EF4-FFF2-40B4-BE49-F238E27FC236}">
                <a16:creationId xmlns:a16="http://schemas.microsoft.com/office/drawing/2014/main" id="{3AC662FB-46E5-43C6-8F13-449E16B3F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188913"/>
            <a:ext cx="19446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000" b="1">
                <a:solidFill>
                  <a:schemeClr val="accent2"/>
                </a:solidFill>
              </a:rPr>
              <a:t>GMAO ACCEDER</a:t>
            </a:r>
          </a:p>
        </p:txBody>
      </p:sp>
      <p:sp>
        <p:nvSpPr>
          <p:cNvPr id="16434" name="Line 50">
            <a:extLst>
              <a:ext uri="{FF2B5EF4-FFF2-40B4-BE49-F238E27FC236}">
                <a16:creationId xmlns:a16="http://schemas.microsoft.com/office/drawing/2014/main" id="{8509272A-8713-494C-9AAB-2618A94471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68538" y="1268413"/>
            <a:ext cx="5616575" cy="252095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377</Words>
  <Application>Microsoft Office PowerPoint</Application>
  <PresentationFormat>Affichage à l'écran (4:3)</PresentationFormat>
  <Paragraphs>87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1" baseType="lpstr">
      <vt:lpstr>Arial</vt:lpstr>
      <vt:lpstr>Modèle par défaut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jmarealisation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jm</dc:creator>
  <cp:lastModifiedBy>Cousin Hub</cp:lastModifiedBy>
  <cp:revision>31</cp:revision>
  <dcterms:created xsi:type="dcterms:W3CDTF">2008-09-07T17:54:16Z</dcterms:created>
  <dcterms:modified xsi:type="dcterms:W3CDTF">2020-11-01T08:47:41Z</dcterms:modified>
</cp:coreProperties>
</file>