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8" r:id="rId4"/>
    <p:sldId id="259" r:id="rId5"/>
    <p:sldId id="260" r:id="rId6"/>
    <p:sldId id="270" r:id="rId7"/>
    <p:sldId id="261" r:id="rId8"/>
    <p:sldId id="266" r:id="rId9"/>
    <p:sldId id="271" r:id="rId10"/>
    <p:sldId id="272" r:id="rId11"/>
    <p:sldId id="273" r:id="rId12"/>
    <p:sldId id="275" r:id="rId13"/>
    <p:sldId id="274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66FF33"/>
    <a:srgbClr val="FF0000"/>
    <a:srgbClr val="FF33CC"/>
    <a:srgbClr val="777777"/>
    <a:srgbClr val="FF0066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4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Relationship Id="rId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7253154D-EEA7-4F03-9B0C-A43CBA820E93}" type="datetime1">
              <a:rPr lang="fr-FR" altLang="fr-FR"/>
              <a:pPr/>
              <a:t>17/09/2019</a:t>
            </a:fld>
            <a:endParaRPr lang="fr-FR" altLang="fr-FR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380B6FA0-8C2B-445D-AF16-A41B645772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00325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fr-FR" altLang="fr-FR" noProof="0" smtClean="0"/>
              <a:t>Cliquez pour modifier 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40DF92-6F23-4E87-9535-8FB9E4138F4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01231-212D-4B50-BEE9-2B612112F4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6569653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AD90E-37EE-4956-B0B8-BD5B894943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7214947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6451C-6EE7-4C04-8A1E-3317C2F2AA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3360621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1696-CB9D-4293-AA58-AFFECBBA45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8261770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0C5F6-0E7A-4E8B-A6F4-1BF16862AC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5084750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F245-6078-4E79-ADDB-9C5FD33AD6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4159647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165E-E373-45EC-BF77-10DEA10F00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125051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109B7-5FD2-453E-A642-401D2547A9C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6211639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7D600-26E1-48AA-9471-CD86A2C0FAB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7853189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6EA34-0F9D-4062-B8D4-860F5EF5E8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4961369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1" sz="1400" b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1" sz="1400" b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1400" b="0">
                <a:solidFill>
                  <a:schemeClr val="hlink"/>
                </a:solidFill>
                <a:latin typeface="+mn-lt"/>
              </a:defRPr>
            </a:lvl1pPr>
          </a:lstStyle>
          <a:p>
            <a:fld id="{BBEE97E1-C262-4CB4-900D-403D879F53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36.jpeg"/><Relationship Id="rId4" Type="http://schemas.openxmlformats.org/officeDocument/2006/relationships/image" Target="../media/image35.jpeg"/><Relationship Id="rId9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M:\BTS%20DRB\01%20-%20Mod&#233;lisation%20des%20liaisons\Tds\01-0%20-%20Serre_joint\Mod&#233;lisation%20des%20liaisons\Mod&#233;lisation%20des%20liaisons.htm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7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jpeg"/><Relationship Id="rId7" Type="http://schemas.openxmlformats.org/officeDocument/2006/relationships/image" Target="../media/image27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image" Target="../media/image7.wmf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C:\1PM_FRANCE\Terminale\TP\TP201_Serre_joint\images\serre_joint_3d_r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3749675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1752600"/>
            <a:ext cx="7086600" cy="914400"/>
          </a:xfrm>
          <a:noFill/>
          <a:ln/>
        </p:spPr>
        <p:txBody>
          <a:bodyPr/>
          <a:lstStyle/>
          <a:p>
            <a:pPr algn="ctr"/>
            <a:r>
              <a:rPr lang="fr-FR" altLang="fr-FR"/>
              <a:t>Travaux Pratiques</a:t>
            </a:r>
          </a:p>
          <a:p>
            <a:pPr algn="ctr"/>
            <a:r>
              <a:rPr lang="fr-FR" altLang="fr-FR"/>
              <a:t>« MODELISATION DE MECANISME »</a:t>
            </a:r>
          </a:p>
        </p:txBody>
      </p:sp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>
            <a:off x="2209800" y="571500"/>
            <a:ext cx="5667375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6600" kern="10">
                <a:gradFill rotWithShape="0">
                  <a:gsLst>
                    <a:gs pos="0">
                      <a:schemeClr val="accent1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SERRE-JOINT</a:t>
            </a:r>
          </a:p>
        </p:txBody>
      </p: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6811963" y="3352800"/>
            <a:ext cx="2027237" cy="2179638"/>
            <a:chOff x="4291" y="2112"/>
            <a:chExt cx="1277" cy="1373"/>
          </a:xfrm>
        </p:grpSpPr>
        <p:grpSp>
          <p:nvGrpSpPr>
            <p:cNvPr id="4121" name="Group 25"/>
            <p:cNvGrpSpPr>
              <a:grpSpLocks/>
            </p:cNvGrpSpPr>
            <p:nvPr/>
          </p:nvGrpSpPr>
          <p:grpSpPr bwMode="auto">
            <a:xfrm>
              <a:off x="4860" y="2112"/>
              <a:ext cx="708" cy="402"/>
              <a:chOff x="8655" y="11475"/>
              <a:chExt cx="1770" cy="1005"/>
            </a:xfrm>
          </p:grpSpPr>
          <p:sp>
            <p:nvSpPr>
              <p:cNvPr id="4122" name="AutoShape 26"/>
              <p:cNvSpPr>
                <a:spLocks noChangeArrowheads="1"/>
              </p:cNvSpPr>
              <p:nvPr/>
            </p:nvSpPr>
            <p:spPr bwMode="auto">
              <a:xfrm>
                <a:off x="8655" y="11475"/>
                <a:ext cx="1770" cy="1005"/>
              </a:xfrm>
              <a:prstGeom prst="cloudCallout">
                <a:avLst>
                  <a:gd name="adj1" fmla="val -43750"/>
                  <a:gd name="adj2" fmla="val 7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fr-FR" altLang="fr-FR" sz="1200" b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23" name="Picture 27" descr="..\..\Cours\C203_modelisation_des_liaisons\images\pivot_3d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59" y="11949"/>
                <a:ext cx="642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4" name="Picture 28" descr="..\..\Cours\C203_modelisation_des_liaisons\images\helicoidale_3d_ancien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52" y="11582"/>
                <a:ext cx="474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5" name="Picture 29" descr="..\..\Cours\C203_modelisation_des_liaisons\images\fixe_3d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5" y="11956"/>
                <a:ext cx="36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27" name="Picture 31" descr="C:\TP Construction\TP Serre joint\images\walking_g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1" y="2448"/>
              <a:ext cx="1037" cy="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Afin de bien comprendre la notion de degré de liberté et de liaison associée, étudions les 2 liaisons suivantes :</a:t>
            </a:r>
            <a:endParaRPr lang="fr-FR" altLang="fr-FR" sz="2000" b="0" u="sng"/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81000" y="685800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800" b="0" u="sng"/>
              <a:t>Liaison Hélicoïdale</a:t>
            </a:r>
            <a:endParaRPr lang="fr-FR" altLang="fr-FR" sz="1800" b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8200" y="1066800"/>
            <a:ext cx="30480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1400" b="0">
                <a:latin typeface="Arial" panose="020B0604020202020204" pitchFamily="34" charset="0"/>
              </a:rPr>
              <a:t>Exemple : Liaison entre vis et écrou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334000" y="676275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800" b="0" u="sng"/>
              <a:t>Liaison Pivot Glissant</a:t>
            </a:r>
            <a:endParaRPr lang="fr-FR" altLang="fr-FR" sz="1800" b="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791200" y="1057275"/>
            <a:ext cx="3048000" cy="52705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1400" b="0">
                <a:latin typeface="Arial" panose="020B0604020202020204" pitchFamily="34" charset="0"/>
              </a:rPr>
              <a:t>Exemple : Liaison entre le piston et le cylindre d’un vérin ou d’un moteur</a:t>
            </a:r>
          </a:p>
        </p:txBody>
      </p:sp>
      <p:pic>
        <p:nvPicPr>
          <p:cNvPr id="30729" name="Picture 9" descr="C:\TP Construction\TP Serre joint\images\lia_hel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3" y="1600200"/>
            <a:ext cx="13144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C:\TP Construction\TP Serre joint\images\lia_piv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1676400"/>
            <a:ext cx="13144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03" name="Group 83"/>
          <p:cNvGrpSpPr>
            <a:grpSpLocks/>
          </p:cNvGrpSpPr>
          <p:nvPr/>
        </p:nvGrpSpPr>
        <p:grpSpPr bwMode="auto">
          <a:xfrm rot="21420000">
            <a:off x="792163" y="1371600"/>
            <a:ext cx="2179637" cy="1524000"/>
            <a:chOff x="240" y="864"/>
            <a:chExt cx="1373" cy="960"/>
          </a:xfrm>
        </p:grpSpPr>
        <p:sp>
          <p:nvSpPr>
            <p:cNvPr id="30794" name="Text Box 74"/>
            <p:cNvSpPr txBox="1">
              <a:spLocks noChangeArrowheads="1"/>
            </p:cNvSpPr>
            <p:nvPr/>
          </p:nvSpPr>
          <p:spPr bwMode="auto">
            <a:xfrm flipV="1">
              <a:off x="432" y="1152"/>
              <a:ext cx="157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b="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30795" name="Text Box 75"/>
            <p:cNvSpPr txBox="1">
              <a:spLocks noChangeArrowheads="1"/>
            </p:cNvSpPr>
            <p:nvPr/>
          </p:nvSpPr>
          <p:spPr bwMode="auto">
            <a:xfrm>
              <a:off x="1440" y="1680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0798" name="Line 78"/>
            <p:cNvSpPr>
              <a:spLocks noChangeShapeType="1"/>
            </p:cNvSpPr>
            <p:nvPr/>
          </p:nvSpPr>
          <p:spPr bwMode="auto">
            <a:xfrm rot="14400000" flipV="1">
              <a:off x="403" y="1020"/>
              <a:ext cx="2" cy="3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799" name="Line 79"/>
            <p:cNvSpPr>
              <a:spLocks noChangeShapeType="1"/>
            </p:cNvSpPr>
            <p:nvPr/>
          </p:nvSpPr>
          <p:spPr bwMode="auto">
            <a:xfrm rot="-10800000">
              <a:off x="541" y="912"/>
              <a:ext cx="0" cy="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00" name="Line 80"/>
            <p:cNvSpPr>
              <a:spLocks noChangeShapeType="1"/>
            </p:cNvSpPr>
            <p:nvPr/>
          </p:nvSpPr>
          <p:spPr bwMode="auto">
            <a:xfrm rot="7200000" flipV="1">
              <a:off x="1041" y="816"/>
              <a:ext cx="0" cy="11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01" name="Text Box 81"/>
            <p:cNvSpPr txBox="1">
              <a:spLocks noChangeArrowheads="1"/>
            </p:cNvSpPr>
            <p:nvPr/>
          </p:nvSpPr>
          <p:spPr bwMode="auto">
            <a:xfrm>
              <a:off x="240" y="1248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Z</a:t>
              </a:r>
            </a:p>
          </p:txBody>
        </p:sp>
        <p:sp>
          <p:nvSpPr>
            <p:cNvPr id="30802" name="Text Box 82"/>
            <p:cNvSpPr txBox="1">
              <a:spLocks noChangeArrowheads="1"/>
            </p:cNvSpPr>
            <p:nvPr/>
          </p:nvSpPr>
          <p:spPr bwMode="auto">
            <a:xfrm>
              <a:off x="384" y="864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0804" name="Group 84"/>
          <p:cNvGrpSpPr>
            <a:grpSpLocks/>
          </p:cNvGrpSpPr>
          <p:nvPr/>
        </p:nvGrpSpPr>
        <p:grpSpPr bwMode="auto">
          <a:xfrm rot="21420000">
            <a:off x="5821363" y="1524000"/>
            <a:ext cx="2179637" cy="1524000"/>
            <a:chOff x="240" y="864"/>
            <a:chExt cx="1373" cy="960"/>
          </a:xfrm>
        </p:grpSpPr>
        <p:sp>
          <p:nvSpPr>
            <p:cNvPr id="30805" name="Text Box 85"/>
            <p:cNvSpPr txBox="1">
              <a:spLocks noChangeArrowheads="1"/>
            </p:cNvSpPr>
            <p:nvPr/>
          </p:nvSpPr>
          <p:spPr bwMode="auto">
            <a:xfrm flipV="1">
              <a:off x="432" y="1152"/>
              <a:ext cx="157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b="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30806" name="Text Box 86"/>
            <p:cNvSpPr txBox="1">
              <a:spLocks noChangeArrowheads="1"/>
            </p:cNvSpPr>
            <p:nvPr/>
          </p:nvSpPr>
          <p:spPr bwMode="auto">
            <a:xfrm>
              <a:off x="1440" y="1680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0807" name="Line 87"/>
            <p:cNvSpPr>
              <a:spLocks noChangeShapeType="1"/>
            </p:cNvSpPr>
            <p:nvPr/>
          </p:nvSpPr>
          <p:spPr bwMode="auto">
            <a:xfrm rot="14400000" flipV="1">
              <a:off x="403" y="1020"/>
              <a:ext cx="2" cy="3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08" name="Line 88"/>
            <p:cNvSpPr>
              <a:spLocks noChangeShapeType="1"/>
            </p:cNvSpPr>
            <p:nvPr/>
          </p:nvSpPr>
          <p:spPr bwMode="auto">
            <a:xfrm rot="-10800000">
              <a:off x="541" y="912"/>
              <a:ext cx="0" cy="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09" name="Line 89"/>
            <p:cNvSpPr>
              <a:spLocks noChangeShapeType="1"/>
            </p:cNvSpPr>
            <p:nvPr/>
          </p:nvSpPr>
          <p:spPr bwMode="auto">
            <a:xfrm rot="7200000" flipV="1">
              <a:off x="1041" y="816"/>
              <a:ext cx="0" cy="11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10" name="Text Box 90"/>
            <p:cNvSpPr txBox="1">
              <a:spLocks noChangeArrowheads="1"/>
            </p:cNvSpPr>
            <p:nvPr/>
          </p:nvSpPr>
          <p:spPr bwMode="auto">
            <a:xfrm>
              <a:off x="240" y="1248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Z</a:t>
              </a:r>
            </a:p>
          </p:txBody>
        </p:sp>
        <p:sp>
          <p:nvSpPr>
            <p:cNvPr id="30811" name="Text Box 91"/>
            <p:cNvSpPr txBox="1">
              <a:spLocks noChangeArrowheads="1"/>
            </p:cNvSpPr>
            <p:nvPr/>
          </p:nvSpPr>
          <p:spPr bwMode="auto">
            <a:xfrm>
              <a:off x="384" y="864"/>
              <a:ext cx="1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2000" b="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0957" name="Group 237"/>
          <p:cNvGrpSpPr>
            <a:grpSpLocks/>
          </p:cNvGrpSpPr>
          <p:nvPr/>
        </p:nvGrpSpPr>
        <p:grpSpPr bwMode="auto">
          <a:xfrm>
            <a:off x="2971800" y="1676400"/>
            <a:ext cx="2374900" cy="609600"/>
            <a:chOff x="1912" y="1488"/>
            <a:chExt cx="1496" cy="384"/>
          </a:xfrm>
        </p:grpSpPr>
        <p:sp>
          <p:nvSpPr>
            <p:cNvPr id="30813" name="AutoShape 93"/>
            <p:cNvSpPr>
              <a:spLocks noChangeArrowheads="1"/>
            </p:cNvSpPr>
            <p:nvPr/>
          </p:nvSpPr>
          <p:spPr bwMode="auto">
            <a:xfrm>
              <a:off x="2160" y="1488"/>
              <a:ext cx="1248" cy="384"/>
            </a:xfrm>
            <a:prstGeom prst="wedgeRoundRectCallout">
              <a:avLst>
                <a:gd name="adj1" fmla="val -60977"/>
                <a:gd name="adj2" fmla="val -18491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>
                  <a:solidFill>
                    <a:srgbClr val="FF0000"/>
                  </a:solidFill>
                  <a:latin typeface="Arial" panose="020B0604020202020204" pitchFamily="34" charset="0"/>
                </a:rPr>
                <a:t>Clique pour continuer l’animation pas à pas</a:t>
              </a:r>
            </a:p>
          </p:txBody>
        </p:sp>
        <p:pic>
          <p:nvPicPr>
            <p:cNvPr id="30814" name="Picture 94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" y="1560"/>
              <a:ext cx="202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882" name="Group 162"/>
          <p:cNvGrpSpPr>
            <a:grpSpLocks/>
          </p:cNvGrpSpPr>
          <p:nvPr/>
        </p:nvGrpSpPr>
        <p:grpSpPr bwMode="auto">
          <a:xfrm>
            <a:off x="2895600" y="1600200"/>
            <a:ext cx="3055938" cy="914400"/>
            <a:chOff x="1968" y="1488"/>
            <a:chExt cx="1925" cy="576"/>
          </a:xfrm>
        </p:grpSpPr>
        <p:grpSp>
          <p:nvGrpSpPr>
            <p:cNvPr id="30819" name="Group 99"/>
            <p:cNvGrpSpPr>
              <a:grpSpLocks/>
            </p:cNvGrpSpPr>
            <p:nvPr/>
          </p:nvGrpSpPr>
          <p:grpSpPr bwMode="auto">
            <a:xfrm>
              <a:off x="3648" y="1536"/>
              <a:ext cx="245" cy="528"/>
              <a:chOff x="4800" y="3312"/>
              <a:chExt cx="356" cy="768"/>
            </a:xfrm>
          </p:grpSpPr>
          <p:grpSp>
            <p:nvGrpSpPr>
              <p:cNvPr id="30820" name="Group 100"/>
              <p:cNvGrpSpPr>
                <a:grpSpLocks/>
              </p:cNvGrpSpPr>
              <p:nvPr/>
            </p:nvGrpSpPr>
            <p:grpSpPr bwMode="auto">
              <a:xfrm>
                <a:off x="4800" y="3457"/>
                <a:ext cx="249" cy="623"/>
                <a:chOff x="4800" y="3457"/>
                <a:chExt cx="249" cy="623"/>
              </a:xfrm>
            </p:grpSpPr>
            <p:sp>
              <p:nvSpPr>
                <p:cNvPr id="30821" name="Freeform 101"/>
                <p:cNvSpPr>
                  <a:spLocks/>
                </p:cNvSpPr>
                <p:nvPr/>
              </p:nvSpPr>
              <p:spPr bwMode="auto">
                <a:xfrm>
                  <a:off x="4864" y="3482"/>
                  <a:ext cx="146" cy="142"/>
                </a:xfrm>
                <a:custGeom>
                  <a:avLst/>
                  <a:gdLst>
                    <a:gd name="T0" fmla="*/ 178 w 584"/>
                    <a:gd name="T1" fmla="*/ 241 h 570"/>
                    <a:gd name="T2" fmla="*/ 229 w 584"/>
                    <a:gd name="T3" fmla="*/ 165 h 570"/>
                    <a:gd name="T4" fmla="*/ 286 w 584"/>
                    <a:gd name="T5" fmla="*/ 108 h 570"/>
                    <a:gd name="T6" fmla="*/ 343 w 584"/>
                    <a:gd name="T7" fmla="*/ 38 h 570"/>
                    <a:gd name="T8" fmla="*/ 413 w 584"/>
                    <a:gd name="T9" fmla="*/ 7 h 570"/>
                    <a:gd name="T10" fmla="*/ 470 w 584"/>
                    <a:gd name="T11" fmla="*/ 0 h 570"/>
                    <a:gd name="T12" fmla="*/ 528 w 584"/>
                    <a:gd name="T13" fmla="*/ 19 h 570"/>
                    <a:gd name="T14" fmla="*/ 559 w 584"/>
                    <a:gd name="T15" fmla="*/ 63 h 570"/>
                    <a:gd name="T16" fmla="*/ 584 w 584"/>
                    <a:gd name="T17" fmla="*/ 146 h 570"/>
                    <a:gd name="T18" fmla="*/ 578 w 584"/>
                    <a:gd name="T19" fmla="*/ 234 h 570"/>
                    <a:gd name="T20" fmla="*/ 553 w 584"/>
                    <a:gd name="T21" fmla="*/ 310 h 570"/>
                    <a:gd name="T22" fmla="*/ 490 w 584"/>
                    <a:gd name="T23" fmla="*/ 399 h 570"/>
                    <a:gd name="T24" fmla="*/ 420 w 584"/>
                    <a:gd name="T25" fmla="*/ 462 h 570"/>
                    <a:gd name="T26" fmla="*/ 343 w 584"/>
                    <a:gd name="T27" fmla="*/ 519 h 570"/>
                    <a:gd name="T28" fmla="*/ 261 w 584"/>
                    <a:gd name="T29" fmla="*/ 557 h 570"/>
                    <a:gd name="T30" fmla="*/ 191 w 584"/>
                    <a:gd name="T31" fmla="*/ 570 h 570"/>
                    <a:gd name="T32" fmla="*/ 159 w 584"/>
                    <a:gd name="T33" fmla="*/ 551 h 570"/>
                    <a:gd name="T34" fmla="*/ 133 w 584"/>
                    <a:gd name="T35" fmla="*/ 475 h 570"/>
                    <a:gd name="T36" fmla="*/ 140 w 584"/>
                    <a:gd name="T37" fmla="*/ 374 h 570"/>
                    <a:gd name="T38" fmla="*/ 19 w 584"/>
                    <a:gd name="T39" fmla="*/ 380 h 570"/>
                    <a:gd name="T40" fmla="*/ 0 w 584"/>
                    <a:gd name="T41" fmla="*/ 361 h 570"/>
                    <a:gd name="T42" fmla="*/ 19 w 584"/>
                    <a:gd name="T43" fmla="*/ 323 h 570"/>
                    <a:gd name="T44" fmla="*/ 146 w 584"/>
                    <a:gd name="T45" fmla="*/ 317 h 570"/>
                    <a:gd name="T46" fmla="*/ 178 w 584"/>
                    <a:gd name="T47" fmla="*/ 241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84" h="570">
                      <a:moveTo>
                        <a:pt x="178" y="241"/>
                      </a:moveTo>
                      <a:lnTo>
                        <a:pt x="229" y="165"/>
                      </a:lnTo>
                      <a:lnTo>
                        <a:pt x="286" y="108"/>
                      </a:lnTo>
                      <a:lnTo>
                        <a:pt x="343" y="38"/>
                      </a:lnTo>
                      <a:lnTo>
                        <a:pt x="413" y="7"/>
                      </a:lnTo>
                      <a:lnTo>
                        <a:pt x="470" y="0"/>
                      </a:lnTo>
                      <a:lnTo>
                        <a:pt x="528" y="19"/>
                      </a:lnTo>
                      <a:lnTo>
                        <a:pt x="559" y="63"/>
                      </a:lnTo>
                      <a:lnTo>
                        <a:pt x="584" y="146"/>
                      </a:lnTo>
                      <a:lnTo>
                        <a:pt x="578" y="234"/>
                      </a:lnTo>
                      <a:lnTo>
                        <a:pt x="553" y="310"/>
                      </a:lnTo>
                      <a:lnTo>
                        <a:pt x="490" y="399"/>
                      </a:lnTo>
                      <a:lnTo>
                        <a:pt x="420" y="462"/>
                      </a:lnTo>
                      <a:lnTo>
                        <a:pt x="343" y="519"/>
                      </a:lnTo>
                      <a:lnTo>
                        <a:pt x="261" y="557"/>
                      </a:lnTo>
                      <a:lnTo>
                        <a:pt x="191" y="570"/>
                      </a:lnTo>
                      <a:lnTo>
                        <a:pt x="159" y="551"/>
                      </a:lnTo>
                      <a:lnTo>
                        <a:pt x="133" y="475"/>
                      </a:lnTo>
                      <a:lnTo>
                        <a:pt x="140" y="374"/>
                      </a:lnTo>
                      <a:lnTo>
                        <a:pt x="19" y="380"/>
                      </a:lnTo>
                      <a:lnTo>
                        <a:pt x="0" y="361"/>
                      </a:lnTo>
                      <a:lnTo>
                        <a:pt x="19" y="323"/>
                      </a:lnTo>
                      <a:lnTo>
                        <a:pt x="146" y="317"/>
                      </a:lnTo>
                      <a:lnTo>
                        <a:pt x="178" y="2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2" name="Freeform 102"/>
                <p:cNvSpPr>
                  <a:spLocks/>
                </p:cNvSpPr>
                <p:nvPr/>
              </p:nvSpPr>
              <p:spPr bwMode="auto">
                <a:xfrm>
                  <a:off x="4856" y="3632"/>
                  <a:ext cx="101" cy="209"/>
                </a:xfrm>
                <a:custGeom>
                  <a:avLst/>
                  <a:gdLst>
                    <a:gd name="T0" fmla="*/ 115 w 406"/>
                    <a:gd name="T1" fmla="*/ 71 h 837"/>
                    <a:gd name="T2" fmla="*/ 172 w 406"/>
                    <a:gd name="T3" fmla="*/ 20 h 837"/>
                    <a:gd name="T4" fmla="*/ 260 w 406"/>
                    <a:gd name="T5" fmla="*/ 0 h 837"/>
                    <a:gd name="T6" fmla="*/ 336 w 406"/>
                    <a:gd name="T7" fmla="*/ 13 h 837"/>
                    <a:gd name="T8" fmla="*/ 393 w 406"/>
                    <a:gd name="T9" fmla="*/ 64 h 837"/>
                    <a:gd name="T10" fmla="*/ 406 w 406"/>
                    <a:gd name="T11" fmla="*/ 102 h 837"/>
                    <a:gd name="T12" fmla="*/ 406 w 406"/>
                    <a:gd name="T13" fmla="*/ 152 h 837"/>
                    <a:gd name="T14" fmla="*/ 381 w 406"/>
                    <a:gd name="T15" fmla="*/ 197 h 837"/>
                    <a:gd name="T16" fmla="*/ 336 w 406"/>
                    <a:gd name="T17" fmla="*/ 273 h 837"/>
                    <a:gd name="T18" fmla="*/ 318 w 406"/>
                    <a:gd name="T19" fmla="*/ 362 h 837"/>
                    <a:gd name="T20" fmla="*/ 311 w 406"/>
                    <a:gd name="T21" fmla="*/ 437 h 837"/>
                    <a:gd name="T22" fmla="*/ 330 w 406"/>
                    <a:gd name="T23" fmla="*/ 520 h 837"/>
                    <a:gd name="T24" fmla="*/ 381 w 406"/>
                    <a:gd name="T25" fmla="*/ 596 h 837"/>
                    <a:gd name="T26" fmla="*/ 399 w 406"/>
                    <a:gd name="T27" fmla="*/ 672 h 837"/>
                    <a:gd name="T28" fmla="*/ 393 w 406"/>
                    <a:gd name="T29" fmla="*/ 741 h 837"/>
                    <a:gd name="T30" fmla="*/ 356 w 406"/>
                    <a:gd name="T31" fmla="*/ 799 h 837"/>
                    <a:gd name="T32" fmla="*/ 305 w 406"/>
                    <a:gd name="T33" fmla="*/ 830 h 837"/>
                    <a:gd name="T34" fmla="*/ 241 w 406"/>
                    <a:gd name="T35" fmla="*/ 837 h 837"/>
                    <a:gd name="T36" fmla="*/ 165 w 406"/>
                    <a:gd name="T37" fmla="*/ 837 h 837"/>
                    <a:gd name="T38" fmla="*/ 108 w 406"/>
                    <a:gd name="T39" fmla="*/ 804 h 837"/>
                    <a:gd name="T40" fmla="*/ 51 w 406"/>
                    <a:gd name="T41" fmla="*/ 710 h 837"/>
                    <a:gd name="T42" fmla="*/ 13 w 406"/>
                    <a:gd name="T43" fmla="*/ 627 h 837"/>
                    <a:gd name="T44" fmla="*/ 0 w 406"/>
                    <a:gd name="T45" fmla="*/ 501 h 837"/>
                    <a:gd name="T46" fmla="*/ 13 w 406"/>
                    <a:gd name="T47" fmla="*/ 387 h 837"/>
                    <a:gd name="T48" fmla="*/ 39 w 406"/>
                    <a:gd name="T49" fmla="*/ 266 h 837"/>
                    <a:gd name="T50" fmla="*/ 77 w 406"/>
                    <a:gd name="T51" fmla="*/ 146 h 837"/>
                    <a:gd name="T52" fmla="*/ 115 w 406"/>
                    <a:gd name="T53" fmla="*/ 71 h 8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06" h="837">
                      <a:moveTo>
                        <a:pt x="115" y="71"/>
                      </a:moveTo>
                      <a:lnTo>
                        <a:pt x="172" y="20"/>
                      </a:lnTo>
                      <a:lnTo>
                        <a:pt x="260" y="0"/>
                      </a:lnTo>
                      <a:lnTo>
                        <a:pt x="336" y="13"/>
                      </a:lnTo>
                      <a:lnTo>
                        <a:pt x="393" y="64"/>
                      </a:lnTo>
                      <a:lnTo>
                        <a:pt x="406" y="102"/>
                      </a:lnTo>
                      <a:lnTo>
                        <a:pt x="406" y="152"/>
                      </a:lnTo>
                      <a:lnTo>
                        <a:pt x="381" y="197"/>
                      </a:lnTo>
                      <a:lnTo>
                        <a:pt x="336" y="273"/>
                      </a:lnTo>
                      <a:lnTo>
                        <a:pt x="318" y="362"/>
                      </a:lnTo>
                      <a:lnTo>
                        <a:pt x="311" y="437"/>
                      </a:lnTo>
                      <a:lnTo>
                        <a:pt x="330" y="520"/>
                      </a:lnTo>
                      <a:lnTo>
                        <a:pt x="381" y="596"/>
                      </a:lnTo>
                      <a:lnTo>
                        <a:pt x="399" y="672"/>
                      </a:lnTo>
                      <a:lnTo>
                        <a:pt x="393" y="741"/>
                      </a:lnTo>
                      <a:lnTo>
                        <a:pt x="356" y="799"/>
                      </a:lnTo>
                      <a:lnTo>
                        <a:pt x="305" y="830"/>
                      </a:lnTo>
                      <a:lnTo>
                        <a:pt x="241" y="837"/>
                      </a:lnTo>
                      <a:lnTo>
                        <a:pt x="165" y="837"/>
                      </a:lnTo>
                      <a:lnTo>
                        <a:pt x="108" y="804"/>
                      </a:lnTo>
                      <a:lnTo>
                        <a:pt x="51" y="710"/>
                      </a:lnTo>
                      <a:lnTo>
                        <a:pt x="13" y="627"/>
                      </a:lnTo>
                      <a:lnTo>
                        <a:pt x="0" y="501"/>
                      </a:lnTo>
                      <a:lnTo>
                        <a:pt x="13" y="387"/>
                      </a:lnTo>
                      <a:lnTo>
                        <a:pt x="39" y="266"/>
                      </a:lnTo>
                      <a:lnTo>
                        <a:pt x="77" y="146"/>
                      </a:lnTo>
                      <a:lnTo>
                        <a:pt x="115" y="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3" name="Freeform 103"/>
                <p:cNvSpPr>
                  <a:spLocks/>
                </p:cNvSpPr>
                <p:nvPr/>
              </p:nvSpPr>
              <p:spPr bwMode="auto">
                <a:xfrm>
                  <a:off x="4937" y="3638"/>
                  <a:ext cx="112" cy="189"/>
                </a:xfrm>
                <a:custGeom>
                  <a:avLst/>
                  <a:gdLst>
                    <a:gd name="T0" fmla="*/ 0 w 450"/>
                    <a:gd name="T1" fmla="*/ 37 h 753"/>
                    <a:gd name="T2" fmla="*/ 6 w 450"/>
                    <a:gd name="T3" fmla="*/ 6 h 753"/>
                    <a:gd name="T4" fmla="*/ 75 w 450"/>
                    <a:gd name="T5" fmla="*/ 0 h 753"/>
                    <a:gd name="T6" fmla="*/ 114 w 450"/>
                    <a:gd name="T7" fmla="*/ 32 h 753"/>
                    <a:gd name="T8" fmla="*/ 171 w 450"/>
                    <a:gd name="T9" fmla="*/ 113 h 753"/>
                    <a:gd name="T10" fmla="*/ 247 w 450"/>
                    <a:gd name="T11" fmla="*/ 221 h 753"/>
                    <a:gd name="T12" fmla="*/ 316 w 450"/>
                    <a:gd name="T13" fmla="*/ 297 h 753"/>
                    <a:gd name="T14" fmla="*/ 444 w 450"/>
                    <a:gd name="T15" fmla="*/ 436 h 753"/>
                    <a:gd name="T16" fmla="*/ 450 w 450"/>
                    <a:gd name="T17" fmla="*/ 468 h 753"/>
                    <a:gd name="T18" fmla="*/ 424 w 450"/>
                    <a:gd name="T19" fmla="*/ 487 h 753"/>
                    <a:gd name="T20" fmla="*/ 361 w 450"/>
                    <a:gd name="T21" fmla="*/ 512 h 753"/>
                    <a:gd name="T22" fmla="*/ 273 w 450"/>
                    <a:gd name="T23" fmla="*/ 532 h 753"/>
                    <a:gd name="T24" fmla="*/ 165 w 450"/>
                    <a:gd name="T25" fmla="*/ 538 h 753"/>
                    <a:gd name="T26" fmla="*/ 127 w 450"/>
                    <a:gd name="T27" fmla="*/ 544 h 753"/>
                    <a:gd name="T28" fmla="*/ 114 w 450"/>
                    <a:gd name="T29" fmla="*/ 570 h 753"/>
                    <a:gd name="T30" fmla="*/ 139 w 450"/>
                    <a:gd name="T31" fmla="*/ 613 h 753"/>
                    <a:gd name="T32" fmla="*/ 228 w 450"/>
                    <a:gd name="T33" fmla="*/ 689 h 753"/>
                    <a:gd name="T34" fmla="*/ 291 w 450"/>
                    <a:gd name="T35" fmla="*/ 709 h 753"/>
                    <a:gd name="T36" fmla="*/ 304 w 450"/>
                    <a:gd name="T37" fmla="*/ 734 h 753"/>
                    <a:gd name="T38" fmla="*/ 278 w 450"/>
                    <a:gd name="T39" fmla="*/ 753 h 753"/>
                    <a:gd name="T40" fmla="*/ 221 w 450"/>
                    <a:gd name="T41" fmla="*/ 753 h 753"/>
                    <a:gd name="T42" fmla="*/ 145 w 450"/>
                    <a:gd name="T43" fmla="*/ 709 h 753"/>
                    <a:gd name="T44" fmla="*/ 82 w 450"/>
                    <a:gd name="T45" fmla="*/ 646 h 753"/>
                    <a:gd name="T46" fmla="*/ 44 w 450"/>
                    <a:gd name="T47" fmla="*/ 588 h 753"/>
                    <a:gd name="T48" fmla="*/ 44 w 450"/>
                    <a:gd name="T49" fmla="*/ 544 h 753"/>
                    <a:gd name="T50" fmla="*/ 69 w 450"/>
                    <a:gd name="T51" fmla="*/ 512 h 753"/>
                    <a:gd name="T52" fmla="*/ 107 w 450"/>
                    <a:gd name="T53" fmla="*/ 500 h 753"/>
                    <a:gd name="T54" fmla="*/ 165 w 450"/>
                    <a:gd name="T55" fmla="*/ 494 h 753"/>
                    <a:gd name="T56" fmla="*/ 228 w 450"/>
                    <a:gd name="T57" fmla="*/ 494 h 753"/>
                    <a:gd name="T58" fmla="*/ 304 w 450"/>
                    <a:gd name="T59" fmla="*/ 481 h 753"/>
                    <a:gd name="T60" fmla="*/ 343 w 450"/>
                    <a:gd name="T61" fmla="*/ 468 h 753"/>
                    <a:gd name="T62" fmla="*/ 361 w 450"/>
                    <a:gd name="T63" fmla="*/ 449 h 753"/>
                    <a:gd name="T64" fmla="*/ 355 w 450"/>
                    <a:gd name="T65" fmla="*/ 431 h 753"/>
                    <a:gd name="T66" fmla="*/ 298 w 450"/>
                    <a:gd name="T67" fmla="*/ 380 h 753"/>
                    <a:gd name="T68" fmla="*/ 208 w 450"/>
                    <a:gd name="T69" fmla="*/ 290 h 753"/>
                    <a:gd name="T70" fmla="*/ 127 w 450"/>
                    <a:gd name="T71" fmla="*/ 215 h 753"/>
                    <a:gd name="T72" fmla="*/ 37 w 450"/>
                    <a:gd name="T73" fmla="*/ 133 h 753"/>
                    <a:gd name="T74" fmla="*/ 6 w 450"/>
                    <a:gd name="T75" fmla="*/ 75 h 753"/>
                    <a:gd name="T76" fmla="*/ 0 w 450"/>
                    <a:gd name="T77" fmla="*/ 37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0" h="753">
                      <a:moveTo>
                        <a:pt x="0" y="37"/>
                      </a:moveTo>
                      <a:lnTo>
                        <a:pt x="6" y="6"/>
                      </a:lnTo>
                      <a:lnTo>
                        <a:pt x="75" y="0"/>
                      </a:lnTo>
                      <a:lnTo>
                        <a:pt x="114" y="32"/>
                      </a:lnTo>
                      <a:lnTo>
                        <a:pt x="171" y="113"/>
                      </a:lnTo>
                      <a:lnTo>
                        <a:pt x="247" y="221"/>
                      </a:lnTo>
                      <a:lnTo>
                        <a:pt x="316" y="297"/>
                      </a:lnTo>
                      <a:lnTo>
                        <a:pt x="444" y="436"/>
                      </a:lnTo>
                      <a:lnTo>
                        <a:pt x="450" y="468"/>
                      </a:lnTo>
                      <a:lnTo>
                        <a:pt x="424" y="487"/>
                      </a:lnTo>
                      <a:lnTo>
                        <a:pt x="361" y="512"/>
                      </a:lnTo>
                      <a:lnTo>
                        <a:pt x="273" y="532"/>
                      </a:lnTo>
                      <a:lnTo>
                        <a:pt x="165" y="538"/>
                      </a:lnTo>
                      <a:lnTo>
                        <a:pt x="127" y="544"/>
                      </a:lnTo>
                      <a:lnTo>
                        <a:pt x="114" y="570"/>
                      </a:lnTo>
                      <a:lnTo>
                        <a:pt x="139" y="613"/>
                      </a:lnTo>
                      <a:lnTo>
                        <a:pt x="228" y="689"/>
                      </a:lnTo>
                      <a:lnTo>
                        <a:pt x="291" y="709"/>
                      </a:lnTo>
                      <a:lnTo>
                        <a:pt x="304" y="734"/>
                      </a:lnTo>
                      <a:lnTo>
                        <a:pt x="278" y="753"/>
                      </a:lnTo>
                      <a:lnTo>
                        <a:pt x="221" y="753"/>
                      </a:lnTo>
                      <a:lnTo>
                        <a:pt x="145" y="709"/>
                      </a:lnTo>
                      <a:lnTo>
                        <a:pt x="82" y="646"/>
                      </a:lnTo>
                      <a:lnTo>
                        <a:pt x="44" y="588"/>
                      </a:lnTo>
                      <a:lnTo>
                        <a:pt x="44" y="544"/>
                      </a:lnTo>
                      <a:lnTo>
                        <a:pt x="69" y="512"/>
                      </a:lnTo>
                      <a:lnTo>
                        <a:pt x="107" y="500"/>
                      </a:lnTo>
                      <a:lnTo>
                        <a:pt x="165" y="494"/>
                      </a:lnTo>
                      <a:lnTo>
                        <a:pt x="228" y="494"/>
                      </a:lnTo>
                      <a:lnTo>
                        <a:pt x="304" y="481"/>
                      </a:lnTo>
                      <a:lnTo>
                        <a:pt x="343" y="468"/>
                      </a:lnTo>
                      <a:lnTo>
                        <a:pt x="361" y="449"/>
                      </a:lnTo>
                      <a:lnTo>
                        <a:pt x="355" y="431"/>
                      </a:lnTo>
                      <a:lnTo>
                        <a:pt x="298" y="380"/>
                      </a:lnTo>
                      <a:lnTo>
                        <a:pt x="208" y="290"/>
                      </a:lnTo>
                      <a:lnTo>
                        <a:pt x="127" y="215"/>
                      </a:lnTo>
                      <a:lnTo>
                        <a:pt x="37" y="133"/>
                      </a:lnTo>
                      <a:lnTo>
                        <a:pt x="6" y="75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4" name="Freeform 104"/>
                <p:cNvSpPr>
                  <a:spLocks/>
                </p:cNvSpPr>
                <p:nvPr/>
              </p:nvSpPr>
              <p:spPr bwMode="auto">
                <a:xfrm>
                  <a:off x="4864" y="3796"/>
                  <a:ext cx="122" cy="284"/>
                </a:xfrm>
                <a:custGeom>
                  <a:avLst/>
                  <a:gdLst>
                    <a:gd name="T0" fmla="*/ 241 w 488"/>
                    <a:gd name="T1" fmla="*/ 0 h 1134"/>
                    <a:gd name="T2" fmla="*/ 311 w 488"/>
                    <a:gd name="T3" fmla="*/ 13 h 1134"/>
                    <a:gd name="T4" fmla="*/ 342 w 488"/>
                    <a:gd name="T5" fmla="*/ 64 h 1134"/>
                    <a:gd name="T6" fmla="*/ 336 w 488"/>
                    <a:gd name="T7" fmla="*/ 183 h 1134"/>
                    <a:gd name="T8" fmla="*/ 324 w 488"/>
                    <a:gd name="T9" fmla="*/ 310 h 1134"/>
                    <a:gd name="T10" fmla="*/ 324 w 488"/>
                    <a:gd name="T11" fmla="*/ 443 h 1134"/>
                    <a:gd name="T12" fmla="*/ 387 w 488"/>
                    <a:gd name="T13" fmla="*/ 602 h 1134"/>
                    <a:gd name="T14" fmla="*/ 437 w 488"/>
                    <a:gd name="T15" fmla="*/ 716 h 1134"/>
                    <a:gd name="T16" fmla="*/ 463 w 488"/>
                    <a:gd name="T17" fmla="*/ 830 h 1134"/>
                    <a:gd name="T18" fmla="*/ 457 w 488"/>
                    <a:gd name="T19" fmla="*/ 931 h 1134"/>
                    <a:gd name="T20" fmla="*/ 457 w 488"/>
                    <a:gd name="T21" fmla="*/ 969 h 1134"/>
                    <a:gd name="T22" fmla="*/ 482 w 488"/>
                    <a:gd name="T23" fmla="*/ 1007 h 1134"/>
                    <a:gd name="T24" fmla="*/ 488 w 488"/>
                    <a:gd name="T25" fmla="*/ 1045 h 1134"/>
                    <a:gd name="T26" fmla="*/ 470 w 488"/>
                    <a:gd name="T27" fmla="*/ 1063 h 1134"/>
                    <a:gd name="T28" fmla="*/ 419 w 488"/>
                    <a:gd name="T29" fmla="*/ 1051 h 1134"/>
                    <a:gd name="T30" fmla="*/ 324 w 488"/>
                    <a:gd name="T31" fmla="*/ 1038 h 1134"/>
                    <a:gd name="T32" fmla="*/ 209 w 488"/>
                    <a:gd name="T33" fmla="*/ 1063 h 1134"/>
                    <a:gd name="T34" fmla="*/ 133 w 488"/>
                    <a:gd name="T35" fmla="*/ 1108 h 1134"/>
                    <a:gd name="T36" fmla="*/ 95 w 488"/>
                    <a:gd name="T37" fmla="*/ 1134 h 1134"/>
                    <a:gd name="T38" fmla="*/ 57 w 488"/>
                    <a:gd name="T39" fmla="*/ 1134 h 1134"/>
                    <a:gd name="T40" fmla="*/ 0 w 488"/>
                    <a:gd name="T41" fmla="*/ 1051 h 1134"/>
                    <a:gd name="T42" fmla="*/ 7 w 488"/>
                    <a:gd name="T43" fmla="*/ 1038 h 1134"/>
                    <a:gd name="T44" fmla="*/ 121 w 488"/>
                    <a:gd name="T45" fmla="*/ 1000 h 1134"/>
                    <a:gd name="T46" fmla="*/ 254 w 488"/>
                    <a:gd name="T47" fmla="*/ 982 h 1134"/>
                    <a:gd name="T48" fmla="*/ 349 w 488"/>
                    <a:gd name="T49" fmla="*/ 975 h 1134"/>
                    <a:gd name="T50" fmla="*/ 406 w 488"/>
                    <a:gd name="T51" fmla="*/ 975 h 1134"/>
                    <a:gd name="T52" fmla="*/ 419 w 488"/>
                    <a:gd name="T53" fmla="*/ 937 h 1134"/>
                    <a:gd name="T54" fmla="*/ 400 w 488"/>
                    <a:gd name="T55" fmla="*/ 830 h 1134"/>
                    <a:gd name="T56" fmla="*/ 355 w 488"/>
                    <a:gd name="T57" fmla="*/ 716 h 1134"/>
                    <a:gd name="T58" fmla="*/ 286 w 488"/>
                    <a:gd name="T59" fmla="*/ 570 h 1134"/>
                    <a:gd name="T60" fmla="*/ 228 w 488"/>
                    <a:gd name="T61" fmla="*/ 443 h 1134"/>
                    <a:gd name="T62" fmla="*/ 203 w 488"/>
                    <a:gd name="T63" fmla="*/ 329 h 1134"/>
                    <a:gd name="T64" fmla="*/ 196 w 488"/>
                    <a:gd name="T65" fmla="*/ 203 h 1134"/>
                    <a:gd name="T66" fmla="*/ 196 w 488"/>
                    <a:gd name="T67" fmla="*/ 82 h 1134"/>
                    <a:gd name="T68" fmla="*/ 222 w 488"/>
                    <a:gd name="T69" fmla="*/ 32 h 1134"/>
                    <a:gd name="T70" fmla="*/ 241 w 488"/>
                    <a:gd name="T71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88" h="1134">
                      <a:moveTo>
                        <a:pt x="241" y="0"/>
                      </a:moveTo>
                      <a:lnTo>
                        <a:pt x="311" y="13"/>
                      </a:lnTo>
                      <a:lnTo>
                        <a:pt x="342" y="64"/>
                      </a:lnTo>
                      <a:lnTo>
                        <a:pt x="336" y="183"/>
                      </a:lnTo>
                      <a:lnTo>
                        <a:pt x="324" y="310"/>
                      </a:lnTo>
                      <a:lnTo>
                        <a:pt x="324" y="443"/>
                      </a:lnTo>
                      <a:lnTo>
                        <a:pt x="387" y="602"/>
                      </a:lnTo>
                      <a:lnTo>
                        <a:pt x="437" y="716"/>
                      </a:lnTo>
                      <a:lnTo>
                        <a:pt x="463" y="830"/>
                      </a:lnTo>
                      <a:lnTo>
                        <a:pt x="457" y="931"/>
                      </a:lnTo>
                      <a:lnTo>
                        <a:pt x="457" y="969"/>
                      </a:lnTo>
                      <a:lnTo>
                        <a:pt x="482" y="1007"/>
                      </a:lnTo>
                      <a:lnTo>
                        <a:pt x="488" y="1045"/>
                      </a:lnTo>
                      <a:lnTo>
                        <a:pt x="470" y="1063"/>
                      </a:lnTo>
                      <a:lnTo>
                        <a:pt x="419" y="1051"/>
                      </a:lnTo>
                      <a:lnTo>
                        <a:pt x="324" y="1038"/>
                      </a:lnTo>
                      <a:lnTo>
                        <a:pt x="209" y="1063"/>
                      </a:lnTo>
                      <a:lnTo>
                        <a:pt x="133" y="1108"/>
                      </a:lnTo>
                      <a:lnTo>
                        <a:pt x="95" y="1134"/>
                      </a:lnTo>
                      <a:lnTo>
                        <a:pt x="57" y="1134"/>
                      </a:lnTo>
                      <a:lnTo>
                        <a:pt x="0" y="1051"/>
                      </a:lnTo>
                      <a:lnTo>
                        <a:pt x="7" y="1038"/>
                      </a:lnTo>
                      <a:lnTo>
                        <a:pt x="121" y="1000"/>
                      </a:lnTo>
                      <a:lnTo>
                        <a:pt x="254" y="982"/>
                      </a:lnTo>
                      <a:lnTo>
                        <a:pt x="349" y="975"/>
                      </a:lnTo>
                      <a:lnTo>
                        <a:pt x="406" y="975"/>
                      </a:lnTo>
                      <a:lnTo>
                        <a:pt x="419" y="937"/>
                      </a:lnTo>
                      <a:lnTo>
                        <a:pt x="400" y="830"/>
                      </a:lnTo>
                      <a:lnTo>
                        <a:pt x="355" y="716"/>
                      </a:lnTo>
                      <a:lnTo>
                        <a:pt x="286" y="570"/>
                      </a:lnTo>
                      <a:lnTo>
                        <a:pt x="228" y="443"/>
                      </a:lnTo>
                      <a:lnTo>
                        <a:pt x="203" y="329"/>
                      </a:lnTo>
                      <a:lnTo>
                        <a:pt x="196" y="203"/>
                      </a:lnTo>
                      <a:lnTo>
                        <a:pt x="196" y="82"/>
                      </a:lnTo>
                      <a:lnTo>
                        <a:pt x="222" y="32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5" name="Freeform 105"/>
                <p:cNvSpPr>
                  <a:spLocks/>
                </p:cNvSpPr>
                <p:nvPr/>
              </p:nvSpPr>
              <p:spPr bwMode="auto">
                <a:xfrm>
                  <a:off x="4803" y="3804"/>
                  <a:ext cx="102" cy="236"/>
                </a:xfrm>
                <a:custGeom>
                  <a:avLst/>
                  <a:gdLst>
                    <a:gd name="T0" fmla="*/ 304 w 406"/>
                    <a:gd name="T1" fmla="*/ 0 h 943"/>
                    <a:gd name="T2" fmla="*/ 361 w 406"/>
                    <a:gd name="T3" fmla="*/ 0 h 943"/>
                    <a:gd name="T4" fmla="*/ 381 w 406"/>
                    <a:gd name="T5" fmla="*/ 38 h 943"/>
                    <a:gd name="T6" fmla="*/ 393 w 406"/>
                    <a:gd name="T7" fmla="*/ 121 h 943"/>
                    <a:gd name="T8" fmla="*/ 381 w 406"/>
                    <a:gd name="T9" fmla="*/ 209 h 943"/>
                    <a:gd name="T10" fmla="*/ 349 w 406"/>
                    <a:gd name="T11" fmla="*/ 386 h 943"/>
                    <a:gd name="T12" fmla="*/ 354 w 406"/>
                    <a:gd name="T13" fmla="*/ 462 h 943"/>
                    <a:gd name="T14" fmla="*/ 393 w 406"/>
                    <a:gd name="T15" fmla="*/ 614 h 943"/>
                    <a:gd name="T16" fmla="*/ 406 w 406"/>
                    <a:gd name="T17" fmla="*/ 722 h 943"/>
                    <a:gd name="T18" fmla="*/ 406 w 406"/>
                    <a:gd name="T19" fmla="*/ 804 h 943"/>
                    <a:gd name="T20" fmla="*/ 387 w 406"/>
                    <a:gd name="T21" fmla="*/ 823 h 943"/>
                    <a:gd name="T22" fmla="*/ 329 w 406"/>
                    <a:gd name="T23" fmla="*/ 836 h 943"/>
                    <a:gd name="T24" fmla="*/ 253 w 406"/>
                    <a:gd name="T25" fmla="*/ 854 h 943"/>
                    <a:gd name="T26" fmla="*/ 178 w 406"/>
                    <a:gd name="T27" fmla="*/ 892 h 943"/>
                    <a:gd name="T28" fmla="*/ 101 w 406"/>
                    <a:gd name="T29" fmla="*/ 943 h 943"/>
                    <a:gd name="T30" fmla="*/ 70 w 406"/>
                    <a:gd name="T31" fmla="*/ 943 h 943"/>
                    <a:gd name="T32" fmla="*/ 0 w 406"/>
                    <a:gd name="T33" fmla="*/ 887 h 943"/>
                    <a:gd name="T34" fmla="*/ 7 w 406"/>
                    <a:gd name="T35" fmla="*/ 861 h 943"/>
                    <a:gd name="T36" fmla="*/ 95 w 406"/>
                    <a:gd name="T37" fmla="*/ 823 h 943"/>
                    <a:gd name="T38" fmla="*/ 248 w 406"/>
                    <a:gd name="T39" fmla="*/ 785 h 943"/>
                    <a:gd name="T40" fmla="*/ 317 w 406"/>
                    <a:gd name="T41" fmla="*/ 760 h 943"/>
                    <a:gd name="T42" fmla="*/ 329 w 406"/>
                    <a:gd name="T43" fmla="*/ 735 h 943"/>
                    <a:gd name="T44" fmla="*/ 329 w 406"/>
                    <a:gd name="T45" fmla="*/ 627 h 943"/>
                    <a:gd name="T46" fmla="*/ 304 w 406"/>
                    <a:gd name="T47" fmla="*/ 488 h 943"/>
                    <a:gd name="T48" fmla="*/ 291 w 406"/>
                    <a:gd name="T49" fmla="*/ 399 h 943"/>
                    <a:gd name="T50" fmla="*/ 279 w 406"/>
                    <a:gd name="T51" fmla="*/ 260 h 943"/>
                    <a:gd name="T52" fmla="*/ 273 w 406"/>
                    <a:gd name="T53" fmla="*/ 108 h 943"/>
                    <a:gd name="T54" fmla="*/ 279 w 406"/>
                    <a:gd name="T55" fmla="*/ 38 h 943"/>
                    <a:gd name="T56" fmla="*/ 304 w 406"/>
                    <a:gd name="T57" fmla="*/ 0 h 9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6" h="943">
                      <a:moveTo>
                        <a:pt x="304" y="0"/>
                      </a:moveTo>
                      <a:lnTo>
                        <a:pt x="361" y="0"/>
                      </a:lnTo>
                      <a:lnTo>
                        <a:pt x="381" y="38"/>
                      </a:lnTo>
                      <a:lnTo>
                        <a:pt x="393" y="121"/>
                      </a:lnTo>
                      <a:lnTo>
                        <a:pt x="381" y="209"/>
                      </a:lnTo>
                      <a:lnTo>
                        <a:pt x="349" y="386"/>
                      </a:lnTo>
                      <a:lnTo>
                        <a:pt x="354" y="462"/>
                      </a:lnTo>
                      <a:lnTo>
                        <a:pt x="393" y="614"/>
                      </a:lnTo>
                      <a:lnTo>
                        <a:pt x="406" y="722"/>
                      </a:lnTo>
                      <a:lnTo>
                        <a:pt x="406" y="804"/>
                      </a:lnTo>
                      <a:lnTo>
                        <a:pt x="387" y="823"/>
                      </a:lnTo>
                      <a:lnTo>
                        <a:pt x="329" y="836"/>
                      </a:lnTo>
                      <a:lnTo>
                        <a:pt x="253" y="854"/>
                      </a:lnTo>
                      <a:lnTo>
                        <a:pt x="178" y="892"/>
                      </a:lnTo>
                      <a:lnTo>
                        <a:pt x="101" y="943"/>
                      </a:lnTo>
                      <a:lnTo>
                        <a:pt x="70" y="943"/>
                      </a:lnTo>
                      <a:lnTo>
                        <a:pt x="0" y="887"/>
                      </a:lnTo>
                      <a:lnTo>
                        <a:pt x="7" y="861"/>
                      </a:lnTo>
                      <a:lnTo>
                        <a:pt x="95" y="823"/>
                      </a:lnTo>
                      <a:lnTo>
                        <a:pt x="248" y="785"/>
                      </a:lnTo>
                      <a:lnTo>
                        <a:pt x="317" y="760"/>
                      </a:lnTo>
                      <a:lnTo>
                        <a:pt x="329" y="735"/>
                      </a:lnTo>
                      <a:lnTo>
                        <a:pt x="329" y="627"/>
                      </a:lnTo>
                      <a:lnTo>
                        <a:pt x="304" y="488"/>
                      </a:lnTo>
                      <a:lnTo>
                        <a:pt x="291" y="399"/>
                      </a:lnTo>
                      <a:lnTo>
                        <a:pt x="279" y="260"/>
                      </a:lnTo>
                      <a:lnTo>
                        <a:pt x="273" y="108"/>
                      </a:lnTo>
                      <a:lnTo>
                        <a:pt x="279" y="38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6" name="Freeform 106"/>
                <p:cNvSpPr>
                  <a:spLocks/>
                </p:cNvSpPr>
                <p:nvPr/>
              </p:nvSpPr>
              <p:spPr bwMode="auto">
                <a:xfrm>
                  <a:off x="4800" y="3457"/>
                  <a:ext cx="167" cy="210"/>
                </a:xfrm>
                <a:custGeom>
                  <a:avLst/>
                  <a:gdLst>
                    <a:gd name="T0" fmla="*/ 354 w 666"/>
                    <a:gd name="T1" fmla="*/ 841 h 841"/>
                    <a:gd name="T2" fmla="*/ 386 w 666"/>
                    <a:gd name="T3" fmla="*/ 803 h 841"/>
                    <a:gd name="T4" fmla="*/ 374 w 666"/>
                    <a:gd name="T5" fmla="*/ 746 h 841"/>
                    <a:gd name="T6" fmla="*/ 349 w 666"/>
                    <a:gd name="T7" fmla="*/ 670 h 841"/>
                    <a:gd name="T8" fmla="*/ 253 w 666"/>
                    <a:gd name="T9" fmla="*/ 581 h 841"/>
                    <a:gd name="T10" fmla="*/ 158 w 666"/>
                    <a:gd name="T11" fmla="*/ 499 h 841"/>
                    <a:gd name="T12" fmla="*/ 113 w 666"/>
                    <a:gd name="T13" fmla="*/ 410 h 841"/>
                    <a:gd name="T14" fmla="*/ 95 w 666"/>
                    <a:gd name="T15" fmla="*/ 271 h 841"/>
                    <a:gd name="T16" fmla="*/ 203 w 666"/>
                    <a:gd name="T17" fmla="*/ 233 h 841"/>
                    <a:gd name="T18" fmla="*/ 374 w 666"/>
                    <a:gd name="T19" fmla="*/ 215 h 841"/>
                    <a:gd name="T20" fmla="*/ 444 w 666"/>
                    <a:gd name="T21" fmla="*/ 221 h 841"/>
                    <a:gd name="T22" fmla="*/ 462 w 666"/>
                    <a:gd name="T23" fmla="*/ 240 h 841"/>
                    <a:gd name="T24" fmla="*/ 494 w 666"/>
                    <a:gd name="T25" fmla="*/ 208 h 841"/>
                    <a:gd name="T26" fmla="*/ 482 w 666"/>
                    <a:gd name="T27" fmla="*/ 177 h 841"/>
                    <a:gd name="T28" fmla="*/ 500 w 666"/>
                    <a:gd name="T29" fmla="*/ 120 h 841"/>
                    <a:gd name="T30" fmla="*/ 552 w 666"/>
                    <a:gd name="T31" fmla="*/ 69 h 841"/>
                    <a:gd name="T32" fmla="*/ 590 w 666"/>
                    <a:gd name="T33" fmla="*/ 56 h 841"/>
                    <a:gd name="T34" fmla="*/ 640 w 666"/>
                    <a:gd name="T35" fmla="*/ 88 h 841"/>
                    <a:gd name="T36" fmla="*/ 666 w 666"/>
                    <a:gd name="T37" fmla="*/ 56 h 841"/>
                    <a:gd name="T38" fmla="*/ 621 w 666"/>
                    <a:gd name="T39" fmla="*/ 0 h 841"/>
                    <a:gd name="T40" fmla="*/ 564 w 666"/>
                    <a:gd name="T41" fmla="*/ 0 h 841"/>
                    <a:gd name="T42" fmla="*/ 494 w 666"/>
                    <a:gd name="T43" fmla="*/ 31 h 841"/>
                    <a:gd name="T44" fmla="*/ 450 w 666"/>
                    <a:gd name="T45" fmla="*/ 114 h 841"/>
                    <a:gd name="T46" fmla="*/ 392 w 666"/>
                    <a:gd name="T47" fmla="*/ 152 h 841"/>
                    <a:gd name="T48" fmla="*/ 304 w 666"/>
                    <a:gd name="T49" fmla="*/ 164 h 841"/>
                    <a:gd name="T50" fmla="*/ 145 w 666"/>
                    <a:gd name="T51" fmla="*/ 183 h 841"/>
                    <a:gd name="T52" fmla="*/ 19 w 666"/>
                    <a:gd name="T53" fmla="*/ 221 h 841"/>
                    <a:gd name="T54" fmla="*/ 0 w 666"/>
                    <a:gd name="T55" fmla="*/ 253 h 841"/>
                    <a:gd name="T56" fmla="*/ 12 w 666"/>
                    <a:gd name="T57" fmla="*/ 354 h 841"/>
                    <a:gd name="T58" fmla="*/ 57 w 666"/>
                    <a:gd name="T59" fmla="*/ 493 h 841"/>
                    <a:gd name="T60" fmla="*/ 120 w 666"/>
                    <a:gd name="T61" fmla="*/ 607 h 841"/>
                    <a:gd name="T62" fmla="*/ 183 w 666"/>
                    <a:gd name="T63" fmla="*/ 708 h 841"/>
                    <a:gd name="T64" fmla="*/ 241 w 666"/>
                    <a:gd name="T65" fmla="*/ 778 h 841"/>
                    <a:gd name="T66" fmla="*/ 298 w 666"/>
                    <a:gd name="T67" fmla="*/ 828 h 841"/>
                    <a:gd name="T68" fmla="*/ 354 w 666"/>
                    <a:gd name="T69" fmla="*/ 841 h 8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66" h="841">
                      <a:moveTo>
                        <a:pt x="354" y="841"/>
                      </a:moveTo>
                      <a:lnTo>
                        <a:pt x="386" y="803"/>
                      </a:lnTo>
                      <a:lnTo>
                        <a:pt x="374" y="746"/>
                      </a:lnTo>
                      <a:lnTo>
                        <a:pt x="349" y="670"/>
                      </a:lnTo>
                      <a:lnTo>
                        <a:pt x="253" y="581"/>
                      </a:lnTo>
                      <a:lnTo>
                        <a:pt x="158" y="499"/>
                      </a:lnTo>
                      <a:lnTo>
                        <a:pt x="113" y="410"/>
                      </a:lnTo>
                      <a:lnTo>
                        <a:pt x="95" y="271"/>
                      </a:lnTo>
                      <a:lnTo>
                        <a:pt x="203" y="233"/>
                      </a:lnTo>
                      <a:lnTo>
                        <a:pt x="374" y="215"/>
                      </a:lnTo>
                      <a:lnTo>
                        <a:pt x="444" y="221"/>
                      </a:lnTo>
                      <a:lnTo>
                        <a:pt x="462" y="240"/>
                      </a:lnTo>
                      <a:lnTo>
                        <a:pt x="494" y="208"/>
                      </a:lnTo>
                      <a:lnTo>
                        <a:pt x="482" y="177"/>
                      </a:lnTo>
                      <a:lnTo>
                        <a:pt x="500" y="120"/>
                      </a:lnTo>
                      <a:lnTo>
                        <a:pt x="552" y="69"/>
                      </a:lnTo>
                      <a:lnTo>
                        <a:pt x="590" y="56"/>
                      </a:lnTo>
                      <a:lnTo>
                        <a:pt x="640" y="88"/>
                      </a:lnTo>
                      <a:lnTo>
                        <a:pt x="666" y="56"/>
                      </a:lnTo>
                      <a:lnTo>
                        <a:pt x="621" y="0"/>
                      </a:lnTo>
                      <a:lnTo>
                        <a:pt x="564" y="0"/>
                      </a:lnTo>
                      <a:lnTo>
                        <a:pt x="494" y="31"/>
                      </a:lnTo>
                      <a:lnTo>
                        <a:pt x="450" y="114"/>
                      </a:lnTo>
                      <a:lnTo>
                        <a:pt x="392" y="152"/>
                      </a:lnTo>
                      <a:lnTo>
                        <a:pt x="304" y="164"/>
                      </a:lnTo>
                      <a:lnTo>
                        <a:pt x="145" y="183"/>
                      </a:lnTo>
                      <a:lnTo>
                        <a:pt x="19" y="221"/>
                      </a:lnTo>
                      <a:lnTo>
                        <a:pt x="0" y="253"/>
                      </a:lnTo>
                      <a:lnTo>
                        <a:pt x="12" y="354"/>
                      </a:lnTo>
                      <a:lnTo>
                        <a:pt x="57" y="493"/>
                      </a:lnTo>
                      <a:lnTo>
                        <a:pt x="120" y="607"/>
                      </a:lnTo>
                      <a:lnTo>
                        <a:pt x="183" y="708"/>
                      </a:lnTo>
                      <a:lnTo>
                        <a:pt x="241" y="778"/>
                      </a:lnTo>
                      <a:lnTo>
                        <a:pt x="298" y="828"/>
                      </a:lnTo>
                      <a:lnTo>
                        <a:pt x="354" y="8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30827" name="Group 107"/>
              <p:cNvGrpSpPr>
                <a:grpSpLocks/>
              </p:cNvGrpSpPr>
              <p:nvPr/>
            </p:nvGrpSpPr>
            <p:grpSpPr bwMode="auto">
              <a:xfrm>
                <a:off x="5020" y="3312"/>
                <a:ext cx="136" cy="168"/>
                <a:chOff x="5020" y="3408"/>
                <a:chExt cx="58" cy="72"/>
              </a:xfrm>
            </p:grpSpPr>
            <p:sp>
              <p:nvSpPr>
                <p:cNvPr id="30828" name="Freeform 108"/>
                <p:cNvSpPr>
                  <a:spLocks/>
                </p:cNvSpPr>
                <p:nvPr/>
              </p:nvSpPr>
              <p:spPr bwMode="auto">
                <a:xfrm>
                  <a:off x="5032" y="3408"/>
                  <a:ext cx="46" cy="52"/>
                </a:xfrm>
                <a:custGeom>
                  <a:avLst/>
                  <a:gdLst>
                    <a:gd name="T0" fmla="*/ 56 w 184"/>
                    <a:gd name="T1" fmla="*/ 13 h 209"/>
                    <a:gd name="T2" fmla="*/ 108 w 184"/>
                    <a:gd name="T3" fmla="*/ 0 h 209"/>
                    <a:gd name="T4" fmla="*/ 171 w 184"/>
                    <a:gd name="T5" fmla="*/ 18 h 209"/>
                    <a:gd name="T6" fmla="*/ 184 w 184"/>
                    <a:gd name="T7" fmla="*/ 63 h 209"/>
                    <a:gd name="T8" fmla="*/ 177 w 184"/>
                    <a:gd name="T9" fmla="*/ 121 h 209"/>
                    <a:gd name="T10" fmla="*/ 146 w 184"/>
                    <a:gd name="T11" fmla="*/ 158 h 209"/>
                    <a:gd name="T12" fmla="*/ 101 w 184"/>
                    <a:gd name="T13" fmla="*/ 164 h 209"/>
                    <a:gd name="T14" fmla="*/ 56 w 184"/>
                    <a:gd name="T15" fmla="*/ 164 h 209"/>
                    <a:gd name="T16" fmla="*/ 37 w 184"/>
                    <a:gd name="T17" fmla="*/ 184 h 209"/>
                    <a:gd name="T18" fmla="*/ 37 w 184"/>
                    <a:gd name="T19" fmla="*/ 196 h 209"/>
                    <a:gd name="T20" fmla="*/ 25 w 184"/>
                    <a:gd name="T21" fmla="*/ 209 h 209"/>
                    <a:gd name="T22" fmla="*/ 0 w 184"/>
                    <a:gd name="T23" fmla="*/ 202 h 209"/>
                    <a:gd name="T24" fmla="*/ 5 w 184"/>
                    <a:gd name="T25" fmla="*/ 171 h 209"/>
                    <a:gd name="T26" fmla="*/ 25 w 184"/>
                    <a:gd name="T27" fmla="*/ 146 h 209"/>
                    <a:gd name="T28" fmla="*/ 63 w 184"/>
                    <a:gd name="T29" fmla="*/ 126 h 209"/>
                    <a:gd name="T30" fmla="*/ 101 w 184"/>
                    <a:gd name="T31" fmla="*/ 133 h 209"/>
                    <a:gd name="T32" fmla="*/ 133 w 184"/>
                    <a:gd name="T33" fmla="*/ 126 h 209"/>
                    <a:gd name="T34" fmla="*/ 151 w 184"/>
                    <a:gd name="T35" fmla="*/ 95 h 209"/>
                    <a:gd name="T36" fmla="*/ 151 w 184"/>
                    <a:gd name="T37" fmla="*/ 56 h 209"/>
                    <a:gd name="T38" fmla="*/ 133 w 184"/>
                    <a:gd name="T39" fmla="*/ 38 h 209"/>
                    <a:gd name="T40" fmla="*/ 108 w 184"/>
                    <a:gd name="T41" fmla="*/ 38 h 209"/>
                    <a:gd name="T42" fmla="*/ 81 w 184"/>
                    <a:gd name="T43" fmla="*/ 45 h 209"/>
                    <a:gd name="T44" fmla="*/ 63 w 184"/>
                    <a:gd name="T45" fmla="*/ 56 h 209"/>
                    <a:gd name="T46" fmla="*/ 43 w 184"/>
                    <a:gd name="T47" fmla="*/ 45 h 209"/>
                    <a:gd name="T48" fmla="*/ 56 w 184"/>
                    <a:gd name="T49" fmla="*/ 13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84" h="209">
                      <a:moveTo>
                        <a:pt x="56" y="13"/>
                      </a:moveTo>
                      <a:lnTo>
                        <a:pt x="108" y="0"/>
                      </a:lnTo>
                      <a:lnTo>
                        <a:pt x="171" y="18"/>
                      </a:lnTo>
                      <a:lnTo>
                        <a:pt x="184" y="63"/>
                      </a:lnTo>
                      <a:lnTo>
                        <a:pt x="177" y="121"/>
                      </a:lnTo>
                      <a:lnTo>
                        <a:pt x="146" y="158"/>
                      </a:lnTo>
                      <a:lnTo>
                        <a:pt x="101" y="164"/>
                      </a:lnTo>
                      <a:lnTo>
                        <a:pt x="56" y="164"/>
                      </a:lnTo>
                      <a:lnTo>
                        <a:pt x="37" y="184"/>
                      </a:lnTo>
                      <a:lnTo>
                        <a:pt x="37" y="196"/>
                      </a:lnTo>
                      <a:lnTo>
                        <a:pt x="25" y="209"/>
                      </a:lnTo>
                      <a:lnTo>
                        <a:pt x="0" y="202"/>
                      </a:lnTo>
                      <a:lnTo>
                        <a:pt x="5" y="171"/>
                      </a:lnTo>
                      <a:lnTo>
                        <a:pt x="25" y="146"/>
                      </a:lnTo>
                      <a:lnTo>
                        <a:pt x="63" y="126"/>
                      </a:lnTo>
                      <a:lnTo>
                        <a:pt x="101" y="133"/>
                      </a:lnTo>
                      <a:lnTo>
                        <a:pt x="133" y="126"/>
                      </a:lnTo>
                      <a:lnTo>
                        <a:pt x="151" y="95"/>
                      </a:lnTo>
                      <a:lnTo>
                        <a:pt x="151" y="56"/>
                      </a:lnTo>
                      <a:lnTo>
                        <a:pt x="133" y="38"/>
                      </a:lnTo>
                      <a:lnTo>
                        <a:pt x="108" y="38"/>
                      </a:lnTo>
                      <a:lnTo>
                        <a:pt x="81" y="45"/>
                      </a:lnTo>
                      <a:lnTo>
                        <a:pt x="63" y="56"/>
                      </a:lnTo>
                      <a:lnTo>
                        <a:pt x="43" y="45"/>
                      </a:lnTo>
                      <a:lnTo>
                        <a:pt x="5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829" name="Oval 109"/>
                <p:cNvSpPr>
                  <a:spLocks noChangeArrowheads="1"/>
                </p:cNvSpPr>
                <p:nvPr/>
              </p:nvSpPr>
              <p:spPr bwMode="auto">
                <a:xfrm>
                  <a:off x="5020" y="3467"/>
                  <a:ext cx="14" cy="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30830" name="AutoShape 110"/>
            <p:cNvSpPr>
              <a:spLocks noChangeArrowheads="1"/>
            </p:cNvSpPr>
            <p:nvPr/>
          </p:nvSpPr>
          <p:spPr bwMode="auto">
            <a:xfrm>
              <a:off x="1968" y="1488"/>
              <a:ext cx="1584" cy="528"/>
            </a:xfrm>
            <a:prstGeom prst="wedgeRoundRectCallout">
              <a:avLst>
                <a:gd name="adj1" fmla="val 59343"/>
                <a:gd name="adj2" fmla="val -1344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r>
                <a:rPr lang="fr-FR" altLang="fr-FR"/>
                <a:t>Quels sont les mouvements</a:t>
              </a:r>
            </a:p>
            <a:p>
              <a:r>
                <a:rPr lang="fr-FR" altLang="fr-FR"/>
                <a:t>possibles dans ces liaisons ?</a:t>
              </a:r>
            </a:p>
          </p:txBody>
        </p:sp>
      </p:grpSp>
      <p:graphicFrame>
        <p:nvGraphicFramePr>
          <p:cNvPr id="30884" name="Group 164"/>
          <p:cNvGraphicFramePr>
            <a:graphicFrameLocks noGrp="1"/>
          </p:cNvGraphicFramePr>
          <p:nvPr/>
        </p:nvGraphicFramePr>
        <p:xfrm>
          <a:off x="533400" y="3048000"/>
          <a:ext cx="3124200" cy="1143000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127000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Translation</a:t>
                      </a: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Rotation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Tx</a:t>
                      </a: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Tz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Rx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Ry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Rz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7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85" name="Group 165"/>
          <p:cNvGraphicFramePr>
            <a:graphicFrameLocks noGrp="1"/>
          </p:cNvGraphicFramePr>
          <p:nvPr/>
        </p:nvGraphicFramePr>
        <p:xfrm>
          <a:off x="5486400" y="3048000"/>
          <a:ext cx="3124200" cy="1143000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127000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Translation</a:t>
                      </a: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Rotation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Tx</a:t>
                      </a: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Tz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Rx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Ry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Rz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7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11" name="Text Box 191"/>
          <p:cNvSpPr txBox="1">
            <a:spLocks noChangeArrowheads="1"/>
          </p:cNvSpPr>
          <p:nvPr/>
        </p:nvSpPr>
        <p:spPr bwMode="auto">
          <a:xfrm>
            <a:off x="609600" y="38100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008000"/>
                </a:solidFill>
              </a:rPr>
              <a:t>1        0         0</a:t>
            </a:r>
          </a:p>
        </p:txBody>
      </p:sp>
      <p:sp>
        <p:nvSpPr>
          <p:cNvPr id="30938" name="Text Box 218"/>
          <p:cNvSpPr txBox="1">
            <a:spLocks noChangeArrowheads="1"/>
          </p:cNvSpPr>
          <p:nvPr/>
        </p:nvSpPr>
        <p:spPr bwMode="auto">
          <a:xfrm>
            <a:off x="2209800" y="38100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FF0000"/>
                </a:solidFill>
              </a:rPr>
              <a:t>1        0         0</a:t>
            </a:r>
          </a:p>
        </p:txBody>
      </p:sp>
      <p:grpSp>
        <p:nvGrpSpPr>
          <p:cNvPr id="30945" name="Group 225"/>
          <p:cNvGrpSpPr>
            <a:grpSpLocks/>
          </p:cNvGrpSpPr>
          <p:nvPr/>
        </p:nvGrpSpPr>
        <p:grpSpPr bwMode="auto">
          <a:xfrm>
            <a:off x="2209800" y="2630488"/>
            <a:ext cx="422275" cy="236537"/>
            <a:chOff x="1392" y="1657"/>
            <a:chExt cx="266" cy="149"/>
          </a:xfrm>
        </p:grpSpPr>
        <p:sp>
          <p:nvSpPr>
            <p:cNvPr id="30940" name="AutoShape 220"/>
            <p:cNvSpPr>
              <a:spLocks noChangeArrowheads="1"/>
            </p:cNvSpPr>
            <p:nvPr/>
          </p:nvSpPr>
          <p:spPr bwMode="auto">
            <a:xfrm rot="1800000">
              <a:off x="1434" y="1657"/>
              <a:ext cx="224" cy="31"/>
            </a:xfrm>
            <a:prstGeom prst="leftRightArrow">
              <a:avLst>
                <a:gd name="adj1" fmla="val 50000"/>
                <a:gd name="adj2" fmla="val 144516"/>
              </a:avLst>
            </a:prstGeom>
            <a:solidFill>
              <a:srgbClr val="008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941" name="Text Box 221"/>
            <p:cNvSpPr txBox="1">
              <a:spLocks noChangeArrowheads="1"/>
            </p:cNvSpPr>
            <p:nvPr/>
          </p:nvSpPr>
          <p:spPr bwMode="auto">
            <a:xfrm>
              <a:off x="1392" y="1680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008000"/>
                  </a:solidFill>
                  <a:latin typeface="Arial" panose="020B0604020202020204" pitchFamily="34" charset="0"/>
                </a:rPr>
                <a:t>Tx</a:t>
              </a:r>
            </a:p>
          </p:txBody>
        </p:sp>
      </p:grpSp>
      <p:grpSp>
        <p:nvGrpSpPr>
          <p:cNvPr id="30942" name="Group 222"/>
          <p:cNvGrpSpPr>
            <a:grpSpLocks/>
          </p:cNvGrpSpPr>
          <p:nvPr/>
        </p:nvGrpSpPr>
        <p:grpSpPr bwMode="auto">
          <a:xfrm>
            <a:off x="2590800" y="2209800"/>
            <a:ext cx="295275" cy="357188"/>
            <a:chOff x="5424" y="1008"/>
            <a:chExt cx="186" cy="225"/>
          </a:xfrm>
        </p:grpSpPr>
        <p:sp>
          <p:nvSpPr>
            <p:cNvPr id="30943" name="AutoShape 223"/>
            <p:cNvSpPr>
              <a:spLocks noChangeArrowheads="1"/>
            </p:cNvSpPr>
            <p:nvPr/>
          </p:nvSpPr>
          <p:spPr bwMode="auto">
            <a:xfrm rot="4200000">
              <a:off x="5455" y="1138"/>
              <a:ext cx="101" cy="90"/>
            </a:xfrm>
            <a:prstGeom prst="curvedRightArrow">
              <a:avLst>
                <a:gd name="adj1" fmla="val 20000"/>
                <a:gd name="adj2" fmla="val 40000"/>
                <a:gd name="adj3" fmla="val 37407"/>
              </a:avLst>
            </a:prstGeom>
            <a:solidFill>
              <a:srgbClr val="FF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944" name="Text Box 224"/>
            <p:cNvSpPr txBox="1">
              <a:spLocks noChangeArrowheads="1"/>
            </p:cNvSpPr>
            <p:nvPr/>
          </p:nvSpPr>
          <p:spPr bwMode="auto">
            <a:xfrm>
              <a:off x="5424" y="1008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FF0000"/>
                  </a:solidFill>
                  <a:latin typeface="Arial" panose="020B0604020202020204" pitchFamily="34" charset="0"/>
                </a:rPr>
                <a:t>Rx</a:t>
              </a:r>
            </a:p>
          </p:txBody>
        </p:sp>
      </p:grpSp>
      <p:sp>
        <p:nvSpPr>
          <p:cNvPr id="30946" name="Text Box 226"/>
          <p:cNvSpPr txBox="1">
            <a:spLocks noChangeArrowheads="1"/>
          </p:cNvSpPr>
          <p:nvPr/>
        </p:nvSpPr>
        <p:spPr bwMode="auto">
          <a:xfrm>
            <a:off x="5638800" y="38100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008000"/>
                </a:solidFill>
              </a:rPr>
              <a:t>1        0         0</a:t>
            </a:r>
          </a:p>
        </p:txBody>
      </p:sp>
      <p:sp>
        <p:nvSpPr>
          <p:cNvPr id="30947" name="Text Box 227"/>
          <p:cNvSpPr txBox="1">
            <a:spLocks noChangeArrowheads="1"/>
          </p:cNvSpPr>
          <p:nvPr/>
        </p:nvSpPr>
        <p:spPr bwMode="auto">
          <a:xfrm>
            <a:off x="7239000" y="38100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FF0000"/>
                </a:solidFill>
              </a:rPr>
              <a:t>1        0         0</a:t>
            </a:r>
          </a:p>
        </p:txBody>
      </p:sp>
      <p:grpSp>
        <p:nvGrpSpPr>
          <p:cNvPr id="30948" name="Group 228"/>
          <p:cNvGrpSpPr>
            <a:grpSpLocks/>
          </p:cNvGrpSpPr>
          <p:nvPr/>
        </p:nvGrpSpPr>
        <p:grpSpPr bwMode="auto">
          <a:xfrm>
            <a:off x="7086600" y="2735263"/>
            <a:ext cx="422275" cy="236537"/>
            <a:chOff x="1392" y="1657"/>
            <a:chExt cx="266" cy="149"/>
          </a:xfrm>
        </p:grpSpPr>
        <p:sp>
          <p:nvSpPr>
            <p:cNvPr id="30949" name="AutoShape 229"/>
            <p:cNvSpPr>
              <a:spLocks noChangeArrowheads="1"/>
            </p:cNvSpPr>
            <p:nvPr/>
          </p:nvSpPr>
          <p:spPr bwMode="auto">
            <a:xfrm rot="1800000">
              <a:off x="1434" y="1657"/>
              <a:ext cx="224" cy="31"/>
            </a:xfrm>
            <a:prstGeom prst="leftRightArrow">
              <a:avLst>
                <a:gd name="adj1" fmla="val 50000"/>
                <a:gd name="adj2" fmla="val 144516"/>
              </a:avLst>
            </a:prstGeom>
            <a:solidFill>
              <a:srgbClr val="008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950" name="Text Box 230"/>
            <p:cNvSpPr txBox="1">
              <a:spLocks noChangeArrowheads="1"/>
            </p:cNvSpPr>
            <p:nvPr/>
          </p:nvSpPr>
          <p:spPr bwMode="auto">
            <a:xfrm>
              <a:off x="1392" y="1680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008000"/>
                  </a:solidFill>
                  <a:latin typeface="Arial" panose="020B0604020202020204" pitchFamily="34" charset="0"/>
                </a:rPr>
                <a:t>Tx</a:t>
              </a:r>
            </a:p>
          </p:txBody>
        </p:sp>
      </p:grpSp>
      <p:grpSp>
        <p:nvGrpSpPr>
          <p:cNvPr id="30951" name="Group 231"/>
          <p:cNvGrpSpPr>
            <a:grpSpLocks/>
          </p:cNvGrpSpPr>
          <p:nvPr/>
        </p:nvGrpSpPr>
        <p:grpSpPr bwMode="auto">
          <a:xfrm>
            <a:off x="7467600" y="2314575"/>
            <a:ext cx="295275" cy="357188"/>
            <a:chOff x="5424" y="1008"/>
            <a:chExt cx="186" cy="225"/>
          </a:xfrm>
        </p:grpSpPr>
        <p:sp>
          <p:nvSpPr>
            <p:cNvPr id="30952" name="AutoShape 232"/>
            <p:cNvSpPr>
              <a:spLocks noChangeArrowheads="1"/>
            </p:cNvSpPr>
            <p:nvPr/>
          </p:nvSpPr>
          <p:spPr bwMode="auto">
            <a:xfrm rot="4200000">
              <a:off x="5455" y="1138"/>
              <a:ext cx="101" cy="90"/>
            </a:xfrm>
            <a:prstGeom prst="curvedRightArrow">
              <a:avLst>
                <a:gd name="adj1" fmla="val 20000"/>
                <a:gd name="adj2" fmla="val 40000"/>
                <a:gd name="adj3" fmla="val 37407"/>
              </a:avLst>
            </a:prstGeom>
            <a:solidFill>
              <a:srgbClr val="FF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953" name="Text Box 233"/>
            <p:cNvSpPr txBox="1">
              <a:spLocks noChangeArrowheads="1"/>
            </p:cNvSpPr>
            <p:nvPr/>
          </p:nvSpPr>
          <p:spPr bwMode="auto">
            <a:xfrm>
              <a:off x="5424" y="1008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FF0000"/>
                  </a:solidFill>
                  <a:latin typeface="Arial" panose="020B0604020202020204" pitchFamily="34" charset="0"/>
                </a:rPr>
                <a:t>Rx</a:t>
              </a:r>
            </a:p>
          </p:txBody>
        </p:sp>
      </p:grpSp>
      <p:grpSp>
        <p:nvGrpSpPr>
          <p:cNvPr id="30975" name="Group 255"/>
          <p:cNvGrpSpPr>
            <a:grpSpLocks/>
          </p:cNvGrpSpPr>
          <p:nvPr/>
        </p:nvGrpSpPr>
        <p:grpSpPr bwMode="auto">
          <a:xfrm>
            <a:off x="3581400" y="4343400"/>
            <a:ext cx="3124200" cy="1066800"/>
            <a:chOff x="1968" y="2688"/>
            <a:chExt cx="1968" cy="672"/>
          </a:xfrm>
        </p:grpSpPr>
        <p:grpSp>
          <p:nvGrpSpPr>
            <p:cNvPr id="30959" name="Group 239"/>
            <p:cNvGrpSpPr>
              <a:grpSpLocks/>
            </p:cNvGrpSpPr>
            <p:nvPr/>
          </p:nvGrpSpPr>
          <p:grpSpPr bwMode="auto">
            <a:xfrm>
              <a:off x="3691" y="2736"/>
              <a:ext cx="245" cy="528"/>
              <a:chOff x="4800" y="3312"/>
              <a:chExt cx="356" cy="768"/>
            </a:xfrm>
          </p:grpSpPr>
          <p:grpSp>
            <p:nvGrpSpPr>
              <p:cNvPr id="30960" name="Group 240"/>
              <p:cNvGrpSpPr>
                <a:grpSpLocks/>
              </p:cNvGrpSpPr>
              <p:nvPr/>
            </p:nvGrpSpPr>
            <p:grpSpPr bwMode="auto">
              <a:xfrm>
                <a:off x="4800" y="3457"/>
                <a:ext cx="249" cy="623"/>
                <a:chOff x="4800" y="3457"/>
                <a:chExt cx="249" cy="623"/>
              </a:xfrm>
            </p:grpSpPr>
            <p:sp>
              <p:nvSpPr>
                <p:cNvPr id="30961" name="Freeform 241"/>
                <p:cNvSpPr>
                  <a:spLocks/>
                </p:cNvSpPr>
                <p:nvPr/>
              </p:nvSpPr>
              <p:spPr bwMode="auto">
                <a:xfrm>
                  <a:off x="4864" y="3482"/>
                  <a:ext cx="146" cy="142"/>
                </a:xfrm>
                <a:custGeom>
                  <a:avLst/>
                  <a:gdLst>
                    <a:gd name="T0" fmla="*/ 178 w 584"/>
                    <a:gd name="T1" fmla="*/ 241 h 570"/>
                    <a:gd name="T2" fmla="*/ 229 w 584"/>
                    <a:gd name="T3" fmla="*/ 165 h 570"/>
                    <a:gd name="T4" fmla="*/ 286 w 584"/>
                    <a:gd name="T5" fmla="*/ 108 h 570"/>
                    <a:gd name="T6" fmla="*/ 343 w 584"/>
                    <a:gd name="T7" fmla="*/ 38 h 570"/>
                    <a:gd name="T8" fmla="*/ 413 w 584"/>
                    <a:gd name="T9" fmla="*/ 7 h 570"/>
                    <a:gd name="T10" fmla="*/ 470 w 584"/>
                    <a:gd name="T11" fmla="*/ 0 h 570"/>
                    <a:gd name="T12" fmla="*/ 528 w 584"/>
                    <a:gd name="T13" fmla="*/ 19 h 570"/>
                    <a:gd name="T14" fmla="*/ 559 w 584"/>
                    <a:gd name="T15" fmla="*/ 63 h 570"/>
                    <a:gd name="T16" fmla="*/ 584 w 584"/>
                    <a:gd name="T17" fmla="*/ 146 h 570"/>
                    <a:gd name="T18" fmla="*/ 578 w 584"/>
                    <a:gd name="T19" fmla="*/ 234 h 570"/>
                    <a:gd name="T20" fmla="*/ 553 w 584"/>
                    <a:gd name="T21" fmla="*/ 310 h 570"/>
                    <a:gd name="T22" fmla="*/ 490 w 584"/>
                    <a:gd name="T23" fmla="*/ 399 h 570"/>
                    <a:gd name="T24" fmla="*/ 420 w 584"/>
                    <a:gd name="T25" fmla="*/ 462 h 570"/>
                    <a:gd name="T26" fmla="*/ 343 w 584"/>
                    <a:gd name="T27" fmla="*/ 519 h 570"/>
                    <a:gd name="T28" fmla="*/ 261 w 584"/>
                    <a:gd name="T29" fmla="*/ 557 h 570"/>
                    <a:gd name="T30" fmla="*/ 191 w 584"/>
                    <a:gd name="T31" fmla="*/ 570 h 570"/>
                    <a:gd name="T32" fmla="*/ 159 w 584"/>
                    <a:gd name="T33" fmla="*/ 551 h 570"/>
                    <a:gd name="T34" fmla="*/ 133 w 584"/>
                    <a:gd name="T35" fmla="*/ 475 h 570"/>
                    <a:gd name="T36" fmla="*/ 140 w 584"/>
                    <a:gd name="T37" fmla="*/ 374 h 570"/>
                    <a:gd name="T38" fmla="*/ 19 w 584"/>
                    <a:gd name="T39" fmla="*/ 380 h 570"/>
                    <a:gd name="T40" fmla="*/ 0 w 584"/>
                    <a:gd name="T41" fmla="*/ 361 h 570"/>
                    <a:gd name="T42" fmla="*/ 19 w 584"/>
                    <a:gd name="T43" fmla="*/ 323 h 570"/>
                    <a:gd name="T44" fmla="*/ 146 w 584"/>
                    <a:gd name="T45" fmla="*/ 317 h 570"/>
                    <a:gd name="T46" fmla="*/ 178 w 584"/>
                    <a:gd name="T47" fmla="*/ 241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84" h="570">
                      <a:moveTo>
                        <a:pt x="178" y="241"/>
                      </a:moveTo>
                      <a:lnTo>
                        <a:pt x="229" y="165"/>
                      </a:lnTo>
                      <a:lnTo>
                        <a:pt x="286" y="108"/>
                      </a:lnTo>
                      <a:lnTo>
                        <a:pt x="343" y="38"/>
                      </a:lnTo>
                      <a:lnTo>
                        <a:pt x="413" y="7"/>
                      </a:lnTo>
                      <a:lnTo>
                        <a:pt x="470" y="0"/>
                      </a:lnTo>
                      <a:lnTo>
                        <a:pt x="528" y="19"/>
                      </a:lnTo>
                      <a:lnTo>
                        <a:pt x="559" y="63"/>
                      </a:lnTo>
                      <a:lnTo>
                        <a:pt x="584" y="146"/>
                      </a:lnTo>
                      <a:lnTo>
                        <a:pt x="578" y="234"/>
                      </a:lnTo>
                      <a:lnTo>
                        <a:pt x="553" y="310"/>
                      </a:lnTo>
                      <a:lnTo>
                        <a:pt x="490" y="399"/>
                      </a:lnTo>
                      <a:lnTo>
                        <a:pt x="420" y="462"/>
                      </a:lnTo>
                      <a:lnTo>
                        <a:pt x="343" y="519"/>
                      </a:lnTo>
                      <a:lnTo>
                        <a:pt x="261" y="557"/>
                      </a:lnTo>
                      <a:lnTo>
                        <a:pt x="191" y="570"/>
                      </a:lnTo>
                      <a:lnTo>
                        <a:pt x="159" y="551"/>
                      </a:lnTo>
                      <a:lnTo>
                        <a:pt x="133" y="475"/>
                      </a:lnTo>
                      <a:lnTo>
                        <a:pt x="140" y="374"/>
                      </a:lnTo>
                      <a:lnTo>
                        <a:pt x="19" y="380"/>
                      </a:lnTo>
                      <a:lnTo>
                        <a:pt x="0" y="361"/>
                      </a:lnTo>
                      <a:lnTo>
                        <a:pt x="19" y="323"/>
                      </a:lnTo>
                      <a:lnTo>
                        <a:pt x="146" y="317"/>
                      </a:lnTo>
                      <a:lnTo>
                        <a:pt x="178" y="2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2" name="Freeform 242"/>
                <p:cNvSpPr>
                  <a:spLocks/>
                </p:cNvSpPr>
                <p:nvPr/>
              </p:nvSpPr>
              <p:spPr bwMode="auto">
                <a:xfrm>
                  <a:off x="4856" y="3632"/>
                  <a:ext cx="101" cy="209"/>
                </a:xfrm>
                <a:custGeom>
                  <a:avLst/>
                  <a:gdLst>
                    <a:gd name="T0" fmla="*/ 115 w 406"/>
                    <a:gd name="T1" fmla="*/ 71 h 837"/>
                    <a:gd name="T2" fmla="*/ 172 w 406"/>
                    <a:gd name="T3" fmla="*/ 20 h 837"/>
                    <a:gd name="T4" fmla="*/ 260 w 406"/>
                    <a:gd name="T5" fmla="*/ 0 h 837"/>
                    <a:gd name="T6" fmla="*/ 336 w 406"/>
                    <a:gd name="T7" fmla="*/ 13 h 837"/>
                    <a:gd name="T8" fmla="*/ 393 w 406"/>
                    <a:gd name="T9" fmla="*/ 64 h 837"/>
                    <a:gd name="T10" fmla="*/ 406 w 406"/>
                    <a:gd name="T11" fmla="*/ 102 h 837"/>
                    <a:gd name="T12" fmla="*/ 406 w 406"/>
                    <a:gd name="T13" fmla="*/ 152 h 837"/>
                    <a:gd name="T14" fmla="*/ 381 w 406"/>
                    <a:gd name="T15" fmla="*/ 197 h 837"/>
                    <a:gd name="T16" fmla="*/ 336 w 406"/>
                    <a:gd name="T17" fmla="*/ 273 h 837"/>
                    <a:gd name="T18" fmla="*/ 318 w 406"/>
                    <a:gd name="T19" fmla="*/ 362 h 837"/>
                    <a:gd name="T20" fmla="*/ 311 w 406"/>
                    <a:gd name="T21" fmla="*/ 437 h 837"/>
                    <a:gd name="T22" fmla="*/ 330 w 406"/>
                    <a:gd name="T23" fmla="*/ 520 h 837"/>
                    <a:gd name="T24" fmla="*/ 381 w 406"/>
                    <a:gd name="T25" fmla="*/ 596 h 837"/>
                    <a:gd name="T26" fmla="*/ 399 w 406"/>
                    <a:gd name="T27" fmla="*/ 672 h 837"/>
                    <a:gd name="T28" fmla="*/ 393 w 406"/>
                    <a:gd name="T29" fmla="*/ 741 h 837"/>
                    <a:gd name="T30" fmla="*/ 356 w 406"/>
                    <a:gd name="T31" fmla="*/ 799 h 837"/>
                    <a:gd name="T32" fmla="*/ 305 w 406"/>
                    <a:gd name="T33" fmla="*/ 830 h 837"/>
                    <a:gd name="T34" fmla="*/ 241 w 406"/>
                    <a:gd name="T35" fmla="*/ 837 h 837"/>
                    <a:gd name="T36" fmla="*/ 165 w 406"/>
                    <a:gd name="T37" fmla="*/ 837 h 837"/>
                    <a:gd name="T38" fmla="*/ 108 w 406"/>
                    <a:gd name="T39" fmla="*/ 804 h 837"/>
                    <a:gd name="T40" fmla="*/ 51 w 406"/>
                    <a:gd name="T41" fmla="*/ 710 h 837"/>
                    <a:gd name="T42" fmla="*/ 13 w 406"/>
                    <a:gd name="T43" fmla="*/ 627 h 837"/>
                    <a:gd name="T44" fmla="*/ 0 w 406"/>
                    <a:gd name="T45" fmla="*/ 501 h 837"/>
                    <a:gd name="T46" fmla="*/ 13 w 406"/>
                    <a:gd name="T47" fmla="*/ 387 h 837"/>
                    <a:gd name="T48" fmla="*/ 39 w 406"/>
                    <a:gd name="T49" fmla="*/ 266 h 837"/>
                    <a:gd name="T50" fmla="*/ 77 w 406"/>
                    <a:gd name="T51" fmla="*/ 146 h 837"/>
                    <a:gd name="T52" fmla="*/ 115 w 406"/>
                    <a:gd name="T53" fmla="*/ 71 h 8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06" h="837">
                      <a:moveTo>
                        <a:pt x="115" y="71"/>
                      </a:moveTo>
                      <a:lnTo>
                        <a:pt x="172" y="20"/>
                      </a:lnTo>
                      <a:lnTo>
                        <a:pt x="260" y="0"/>
                      </a:lnTo>
                      <a:lnTo>
                        <a:pt x="336" y="13"/>
                      </a:lnTo>
                      <a:lnTo>
                        <a:pt x="393" y="64"/>
                      </a:lnTo>
                      <a:lnTo>
                        <a:pt x="406" y="102"/>
                      </a:lnTo>
                      <a:lnTo>
                        <a:pt x="406" y="152"/>
                      </a:lnTo>
                      <a:lnTo>
                        <a:pt x="381" y="197"/>
                      </a:lnTo>
                      <a:lnTo>
                        <a:pt x="336" y="273"/>
                      </a:lnTo>
                      <a:lnTo>
                        <a:pt x="318" y="362"/>
                      </a:lnTo>
                      <a:lnTo>
                        <a:pt x="311" y="437"/>
                      </a:lnTo>
                      <a:lnTo>
                        <a:pt x="330" y="520"/>
                      </a:lnTo>
                      <a:lnTo>
                        <a:pt x="381" y="596"/>
                      </a:lnTo>
                      <a:lnTo>
                        <a:pt x="399" y="672"/>
                      </a:lnTo>
                      <a:lnTo>
                        <a:pt x="393" y="741"/>
                      </a:lnTo>
                      <a:lnTo>
                        <a:pt x="356" y="799"/>
                      </a:lnTo>
                      <a:lnTo>
                        <a:pt x="305" y="830"/>
                      </a:lnTo>
                      <a:lnTo>
                        <a:pt x="241" y="837"/>
                      </a:lnTo>
                      <a:lnTo>
                        <a:pt x="165" y="837"/>
                      </a:lnTo>
                      <a:lnTo>
                        <a:pt x="108" y="804"/>
                      </a:lnTo>
                      <a:lnTo>
                        <a:pt x="51" y="710"/>
                      </a:lnTo>
                      <a:lnTo>
                        <a:pt x="13" y="627"/>
                      </a:lnTo>
                      <a:lnTo>
                        <a:pt x="0" y="501"/>
                      </a:lnTo>
                      <a:lnTo>
                        <a:pt x="13" y="387"/>
                      </a:lnTo>
                      <a:lnTo>
                        <a:pt x="39" y="266"/>
                      </a:lnTo>
                      <a:lnTo>
                        <a:pt x="77" y="146"/>
                      </a:lnTo>
                      <a:lnTo>
                        <a:pt x="115" y="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3" name="Freeform 243"/>
                <p:cNvSpPr>
                  <a:spLocks/>
                </p:cNvSpPr>
                <p:nvPr/>
              </p:nvSpPr>
              <p:spPr bwMode="auto">
                <a:xfrm>
                  <a:off x="4937" y="3638"/>
                  <a:ext cx="112" cy="189"/>
                </a:xfrm>
                <a:custGeom>
                  <a:avLst/>
                  <a:gdLst>
                    <a:gd name="T0" fmla="*/ 0 w 450"/>
                    <a:gd name="T1" fmla="*/ 37 h 753"/>
                    <a:gd name="T2" fmla="*/ 6 w 450"/>
                    <a:gd name="T3" fmla="*/ 6 h 753"/>
                    <a:gd name="T4" fmla="*/ 75 w 450"/>
                    <a:gd name="T5" fmla="*/ 0 h 753"/>
                    <a:gd name="T6" fmla="*/ 114 w 450"/>
                    <a:gd name="T7" fmla="*/ 32 h 753"/>
                    <a:gd name="T8" fmla="*/ 171 w 450"/>
                    <a:gd name="T9" fmla="*/ 113 h 753"/>
                    <a:gd name="T10" fmla="*/ 247 w 450"/>
                    <a:gd name="T11" fmla="*/ 221 h 753"/>
                    <a:gd name="T12" fmla="*/ 316 w 450"/>
                    <a:gd name="T13" fmla="*/ 297 h 753"/>
                    <a:gd name="T14" fmla="*/ 444 w 450"/>
                    <a:gd name="T15" fmla="*/ 436 h 753"/>
                    <a:gd name="T16" fmla="*/ 450 w 450"/>
                    <a:gd name="T17" fmla="*/ 468 h 753"/>
                    <a:gd name="T18" fmla="*/ 424 w 450"/>
                    <a:gd name="T19" fmla="*/ 487 h 753"/>
                    <a:gd name="T20" fmla="*/ 361 w 450"/>
                    <a:gd name="T21" fmla="*/ 512 h 753"/>
                    <a:gd name="T22" fmla="*/ 273 w 450"/>
                    <a:gd name="T23" fmla="*/ 532 h 753"/>
                    <a:gd name="T24" fmla="*/ 165 w 450"/>
                    <a:gd name="T25" fmla="*/ 538 h 753"/>
                    <a:gd name="T26" fmla="*/ 127 w 450"/>
                    <a:gd name="T27" fmla="*/ 544 h 753"/>
                    <a:gd name="T28" fmla="*/ 114 w 450"/>
                    <a:gd name="T29" fmla="*/ 570 h 753"/>
                    <a:gd name="T30" fmla="*/ 139 w 450"/>
                    <a:gd name="T31" fmla="*/ 613 h 753"/>
                    <a:gd name="T32" fmla="*/ 228 w 450"/>
                    <a:gd name="T33" fmla="*/ 689 h 753"/>
                    <a:gd name="T34" fmla="*/ 291 w 450"/>
                    <a:gd name="T35" fmla="*/ 709 h 753"/>
                    <a:gd name="T36" fmla="*/ 304 w 450"/>
                    <a:gd name="T37" fmla="*/ 734 h 753"/>
                    <a:gd name="T38" fmla="*/ 278 w 450"/>
                    <a:gd name="T39" fmla="*/ 753 h 753"/>
                    <a:gd name="T40" fmla="*/ 221 w 450"/>
                    <a:gd name="T41" fmla="*/ 753 h 753"/>
                    <a:gd name="T42" fmla="*/ 145 w 450"/>
                    <a:gd name="T43" fmla="*/ 709 h 753"/>
                    <a:gd name="T44" fmla="*/ 82 w 450"/>
                    <a:gd name="T45" fmla="*/ 646 h 753"/>
                    <a:gd name="T46" fmla="*/ 44 w 450"/>
                    <a:gd name="T47" fmla="*/ 588 h 753"/>
                    <a:gd name="T48" fmla="*/ 44 w 450"/>
                    <a:gd name="T49" fmla="*/ 544 h 753"/>
                    <a:gd name="T50" fmla="*/ 69 w 450"/>
                    <a:gd name="T51" fmla="*/ 512 h 753"/>
                    <a:gd name="T52" fmla="*/ 107 w 450"/>
                    <a:gd name="T53" fmla="*/ 500 h 753"/>
                    <a:gd name="T54" fmla="*/ 165 w 450"/>
                    <a:gd name="T55" fmla="*/ 494 h 753"/>
                    <a:gd name="T56" fmla="*/ 228 w 450"/>
                    <a:gd name="T57" fmla="*/ 494 h 753"/>
                    <a:gd name="T58" fmla="*/ 304 w 450"/>
                    <a:gd name="T59" fmla="*/ 481 h 753"/>
                    <a:gd name="T60" fmla="*/ 343 w 450"/>
                    <a:gd name="T61" fmla="*/ 468 h 753"/>
                    <a:gd name="T62" fmla="*/ 361 w 450"/>
                    <a:gd name="T63" fmla="*/ 449 h 753"/>
                    <a:gd name="T64" fmla="*/ 355 w 450"/>
                    <a:gd name="T65" fmla="*/ 431 h 753"/>
                    <a:gd name="T66" fmla="*/ 298 w 450"/>
                    <a:gd name="T67" fmla="*/ 380 h 753"/>
                    <a:gd name="T68" fmla="*/ 208 w 450"/>
                    <a:gd name="T69" fmla="*/ 290 h 753"/>
                    <a:gd name="T70" fmla="*/ 127 w 450"/>
                    <a:gd name="T71" fmla="*/ 215 h 753"/>
                    <a:gd name="T72" fmla="*/ 37 w 450"/>
                    <a:gd name="T73" fmla="*/ 133 h 753"/>
                    <a:gd name="T74" fmla="*/ 6 w 450"/>
                    <a:gd name="T75" fmla="*/ 75 h 753"/>
                    <a:gd name="T76" fmla="*/ 0 w 450"/>
                    <a:gd name="T77" fmla="*/ 37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0" h="753">
                      <a:moveTo>
                        <a:pt x="0" y="37"/>
                      </a:moveTo>
                      <a:lnTo>
                        <a:pt x="6" y="6"/>
                      </a:lnTo>
                      <a:lnTo>
                        <a:pt x="75" y="0"/>
                      </a:lnTo>
                      <a:lnTo>
                        <a:pt x="114" y="32"/>
                      </a:lnTo>
                      <a:lnTo>
                        <a:pt x="171" y="113"/>
                      </a:lnTo>
                      <a:lnTo>
                        <a:pt x="247" y="221"/>
                      </a:lnTo>
                      <a:lnTo>
                        <a:pt x="316" y="297"/>
                      </a:lnTo>
                      <a:lnTo>
                        <a:pt x="444" y="436"/>
                      </a:lnTo>
                      <a:lnTo>
                        <a:pt x="450" y="468"/>
                      </a:lnTo>
                      <a:lnTo>
                        <a:pt x="424" y="487"/>
                      </a:lnTo>
                      <a:lnTo>
                        <a:pt x="361" y="512"/>
                      </a:lnTo>
                      <a:lnTo>
                        <a:pt x="273" y="532"/>
                      </a:lnTo>
                      <a:lnTo>
                        <a:pt x="165" y="538"/>
                      </a:lnTo>
                      <a:lnTo>
                        <a:pt x="127" y="544"/>
                      </a:lnTo>
                      <a:lnTo>
                        <a:pt x="114" y="570"/>
                      </a:lnTo>
                      <a:lnTo>
                        <a:pt x="139" y="613"/>
                      </a:lnTo>
                      <a:lnTo>
                        <a:pt x="228" y="689"/>
                      </a:lnTo>
                      <a:lnTo>
                        <a:pt x="291" y="709"/>
                      </a:lnTo>
                      <a:lnTo>
                        <a:pt x="304" y="734"/>
                      </a:lnTo>
                      <a:lnTo>
                        <a:pt x="278" y="753"/>
                      </a:lnTo>
                      <a:lnTo>
                        <a:pt x="221" y="753"/>
                      </a:lnTo>
                      <a:lnTo>
                        <a:pt x="145" y="709"/>
                      </a:lnTo>
                      <a:lnTo>
                        <a:pt x="82" y="646"/>
                      </a:lnTo>
                      <a:lnTo>
                        <a:pt x="44" y="588"/>
                      </a:lnTo>
                      <a:lnTo>
                        <a:pt x="44" y="544"/>
                      </a:lnTo>
                      <a:lnTo>
                        <a:pt x="69" y="512"/>
                      </a:lnTo>
                      <a:lnTo>
                        <a:pt x="107" y="500"/>
                      </a:lnTo>
                      <a:lnTo>
                        <a:pt x="165" y="494"/>
                      </a:lnTo>
                      <a:lnTo>
                        <a:pt x="228" y="494"/>
                      </a:lnTo>
                      <a:lnTo>
                        <a:pt x="304" y="481"/>
                      </a:lnTo>
                      <a:lnTo>
                        <a:pt x="343" y="468"/>
                      </a:lnTo>
                      <a:lnTo>
                        <a:pt x="361" y="449"/>
                      </a:lnTo>
                      <a:lnTo>
                        <a:pt x="355" y="431"/>
                      </a:lnTo>
                      <a:lnTo>
                        <a:pt x="298" y="380"/>
                      </a:lnTo>
                      <a:lnTo>
                        <a:pt x="208" y="290"/>
                      </a:lnTo>
                      <a:lnTo>
                        <a:pt x="127" y="215"/>
                      </a:lnTo>
                      <a:lnTo>
                        <a:pt x="37" y="133"/>
                      </a:lnTo>
                      <a:lnTo>
                        <a:pt x="6" y="75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4" name="Freeform 244"/>
                <p:cNvSpPr>
                  <a:spLocks/>
                </p:cNvSpPr>
                <p:nvPr/>
              </p:nvSpPr>
              <p:spPr bwMode="auto">
                <a:xfrm>
                  <a:off x="4864" y="3796"/>
                  <a:ext cx="122" cy="284"/>
                </a:xfrm>
                <a:custGeom>
                  <a:avLst/>
                  <a:gdLst>
                    <a:gd name="T0" fmla="*/ 241 w 488"/>
                    <a:gd name="T1" fmla="*/ 0 h 1134"/>
                    <a:gd name="T2" fmla="*/ 311 w 488"/>
                    <a:gd name="T3" fmla="*/ 13 h 1134"/>
                    <a:gd name="T4" fmla="*/ 342 w 488"/>
                    <a:gd name="T5" fmla="*/ 64 h 1134"/>
                    <a:gd name="T6" fmla="*/ 336 w 488"/>
                    <a:gd name="T7" fmla="*/ 183 h 1134"/>
                    <a:gd name="T8" fmla="*/ 324 w 488"/>
                    <a:gd name="T9" fmla="*/ 310 h 1134"/>
                    <a:gd name="T10" fmla="*/ 324 w 488"/>
                    <a:gd name="T11" fmla="*/ 443 h 1134"/>
                    <a:gd name="T12" fmla="*/ 387 w 488"/>
                    <a:gd name="T13" fmla="*/ 602 h 1134"/>
                    <a:gd name="T14" fmla="*/ 437 w 488"/>
                    <a:gd name="T15" fmla="*/ 716 h 1134"/>
                    <a:gd name="T16" fmla="*/ 463 w 488"/>
                    <a:gd name="T17" fmla="*/ 830 h 1134"/>
                    <a:gd name="T18" fmla="*/ 457 w 488"/>
                    <a:gd name="T19" fmla="*/ 931 h 1134"/>
                    <a:gd name="T20" fmla="*/ 457 w 488"/>
                    <a:gd name="T21" fmla="*/ 969 h 1134"/>
                    <a:gd name="T22" fmla="*/ 482 w 488"/>
                    <a:gd name="T23" fmla="*/ 1007 h 1134"/>
                    <a:gd name="T24" fmla="*/ 488 w 488"/>
                    <a:gd name="T25" fmla="*/ 1045 h 1134"/>
                    <a:gd name="T26" fmla="*/ 470 w 488"/>
                    <a:gd name="T27" fmla="*/ 1063 h 1134"/>
                    <a:gd name="T28" fmla="*/ 419 w 488"/>
                    <a:gd name="T29" fmla="*/ 1051 h 1134"/>
                    <a:gd name="T30" fmla="*/ 324 w 488"/>
                    <a:gd name="T31" fmla="*/ 1038 h 1134"/>
                    <a:gd name="T32" fmla="*/ 209 w 488"/>
                    <a:gd name="T33" fmla="*/ 1063 h 1134"/>
                    <a:gd name="T34" fmla="*/ 133 w 488"/>
                    <a:gd name="T35" fmla="*/ 1108 h 1134"/>
                    <a:gd name="T36" fmla="*/ 95 w 488"/>
                    <a:gd name="T37" fmla="*/ 1134 h 1134"/>
                    <a:gd name="T38" fmla="*/ 57 w 488"/>
                    <a:gd name="T39" fmla="*/ 1134 h 1134"/>
                    <a:gd name="T40" fmla="*/ 0 w 488"/>
                    <a:gd name="T41" fmla="*/ 1051 h 1134"/>
                    <a:gd name="T42" fmla="*/ 7 w 488"/>
                    <a:gd name="T43" fmla="*/ 1038 h 1134"/>
                    <a:gd name="T44" fmla="*/ 121 w 488"/>
                    <a:gd name="T45" fmla="*/ 1000 h 1134"/>
                    <a:gd name="T46" fmla="*/ 254 w 488"/>
                    <a:gd name="T47" fmla="*/ 982 h 1134"/>
                    <a:gd name="T48" fmla="*/ 349 w 488"/>
                    <a:gd name="T49" fmla="*/ 975 h 1134"/>
                    <a:gd name="T50" fmla="*/ 406 w 488"/>
                    <a:gd name="T51" fmla="*/ 975 h 1134"/>
                    <a:gd name="T52" fmla="*/ 419 w 488"/>
                    <a:gd name="T53" fmla="*/ 937 h 1134"/>
                    <a:gd name="T54" fmla="*/ 400 w 488"/>
                    <a:gd name="T55" fmla="*/ 830 h 1134"/>
                    <a:gd name="T56" fmla="*/ 355 w 488"/>
                    <a:gd name="T57" fmla="*/ 716 h 1134"/>
                    <a:gd name="T58" fmla="*/ 286 w 488"/>
                    <a:gd name="T59" fmla="*/ 570 h 1134"/>
                    <a:gd name="T60" fmla="*/ 228 w 488"/>
                    <a:gd name="T61" fmla="*/ 443 h 1134"/>
                    <a:gd name="T62" fmla="*/ 203 w 488"/>
                    <a:gd name="T63" fmla="*/ 329 h 1134"/>
                    <a:gd name="T64" fmla="*/ 196 w 488"/>
                    <a:gd name="T65" fmla="*/ 203 h 1134"/>
                    <a:gd name="T66" fmla="*/ 196 w 488"/>
                    <a:gd name="T67" fmla="*/ 82 h 1134"/>
                    <a:gd name="T68" fmla="*/ 222 w 488"/>
                    <a:gd name="T69" fmla="*/ 32 h 1134"/>
                    <a:gd name="T70" fmla="*/ 241 w 488"/>
                    <a:gd name="T71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88" h="1134">
                      <a:moveTo>
                        <a:pt x="241" y="0"/>
                      </a:moveTo>
                      <a:lnTo>
                        <a:pt x="311" y="13"/>
                      </a:lnTo>
                      <a:lnTo>
                        <a:pt x="342" y="64"/>
                      </a:lnTo>
                      <a:lnTo>
                        <a:pt x="336" y="183"/>
                      </a:lnTo>
                      <a:lnTo>
                        <a:pt x="324" y="310"/>
                      </a:lnTo>
                      <a:lnTo>
                        <a:pt x="324" y="443"/>
                      </a:lnTo>
                      <a:lnTo>
                        <a:pt x="387" y="602"/>
                      </a:lnTo>
                      <a:lnTo>
                        <a:pt x="437" y="716"/>
                      </a:lnTo>
                      <a:lnTo>
                        <a:pt x="463" y="830"/>
                      </a:lnTo>
                      <a:lnTo>
                        <a:pt x="457" y="931"/>
                      </a:lnTo>
                      <a:lnTo>
                        <a:pt x="457" y="969"/>
                      </a:lnTo>
                      <a:lnTo>
                        <a:pt x="482" y="1007"/>
                      </a:lnTo>
                      <a:lnTo>
                        <a:pt x="488" y="1045"/>
                      </a:lnTo>
                      <a:lnTo>
                        <a:pt x="470" y="1063"/>
                      </a:lnTo>
                      <a:lnTo>
                        <a:pt x="419" y="1051"/>
                      </a:lnTo>
                      <a:lnTo>
                        <a:pt x="324" y="1038"/>
                      </a:lnTo>
                      <a:lnTo>
                        <a:pt x="209" y="1063"/>
                      </a:lnTo>
                      <a:lnTo>
                        <a:pt x="133" y="1108"/>
                      </a:lnTo>
                      <a:lnTo>
                        <a:pt x="95" y="1134"/>
                      </a:lnTo>
                      <a:lnTo>
                        <a:pt x="57" y="1134"/>
                      </a:lnTo>
                      <a:lnTo>
                        <a:pt x="0" y="1051"/>
                      </a:lnTo>
                      <a:lnTo>
                        <a:pt x="7" y="1038"/>
                      </a:lnTo>
                      <a:lnTo>
                        <a:pt x="121" y="1000"/>
                      </a:lnTo>
                      <a:lnTo>
                        <a:pt x="254" y="982"/>
                      </a:lnTo>
                      <a:lnTo>
                        <a:pt x="349" y="975"/>
                      </a:lnTo>
                      <a:lnTo>
                        <a:pt x="406" y="975"/>
                      </a:lnTo>
                      <a:lnTo>
                        <a:pt x="419" y="937"/>
                      </a:lnTo>
                      <a:lnTo>
                        <a:pt x="400" y="830"/>
                      </a:lnTo>
                      <a:lnTo>
                        <a:pt x="355" y="716"/>
                      </a:lnTo>
                      <a:lnTo>
                        <a:pt x="286" y="570"/>
                      </a:lnTo>
                      <a:lnTo>
                        <a:pt x="228" y="443"/>
                      </a:lnTo>
                      <a:lnTo>
                        <a:pt x="203" y="329"/>
                      </a:lnTo>
                      <a:lnTo>
                        <a:pt x="196" y="203"/>
                      </a:lnTo>
                      <a:lnTo>
                        <a:pt x="196" y="82"/>
                      </a:lnTo>
                      <a:lnTo>
                        <a:pt x="222" y="32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5" name="Freeform 245"/>
                <p:cNvSpPr>
                  <a:spLocks/>
                </p:cNvSpPr>
                <p:nvPr/>
              </p:nvSpPr>
              <p:spPr bwMode="auto">
                <a:xfrm>
                  <a:off x="4803" y="3804"/>
                  <a:ext cx="102" cy="236"/>
                </a:xfrm>
                <a:custGeom>
                  <a:avLst/>
                  <a:gdLst>
                    <a:gd name="T0" fmla="*/ 304 w 406"/>
                    <a:gd name="T1" fmla="*/ 0 h 943"/>
                    <a:gd name="T2" fmla="*/ 361 w 406"/>
                    <a:gd name="T3" fmla="*/ 0 h 943"/>
                    <a:gd name="T4" fmla="*/ 381 w 406"/>
                    <a:gd name="T5" fmla="*/ 38 h 943"/>
                    <a:gd name="T6" fmla="*/ 393 w 406"/>
                    <a:gd name="T7" fmla="*/ 121 h 943"/>
                    <a:gd name="T8" fmla="*/ 381 w 406"/>
                    <a:gd name="T9" fmla="*/ 209 h 943"/>
                    <a:gd name="T10" fmla="*/ 349 w 406"/>
                    <a:gd name="T11" fmla="*/ 386 h 943"/>
                    <a:gd name="T12" fmla="*/ 354 w 406"/>
                    <a:gd name="T13" fmla="*/ 462 h 943"/>
                    <a:gd name="T14" fmla="*/ 393 w 406"/>
                    <a:gd name="T15" fmla="*/ 614 h 943"/>
                    <a:gd name="T16" fmla="*/ 406 w 406"/>
                    <a:gd name="T17" fmla="*/ 722 h 943"/>
                    <a:gd name="T18" fmla="*/ 406 w 406"/>
                    <a:gd name="T19" fmla="*/ 804 h 943"/>
                    <a:gd name="T20" fmla="*/ 387 w 406"/>
                    <a:gd name="T21" fmla="*/ 823 h 943"/>
                    <a:gd name="T22" fmla="*/ 329 w 406"/>
                    <a:gd name="T23" fmla="*/ 836 h 943"/>
                    <a:gd name="T24" fmla="*/ 253 w 406"/>
                    <a:gd name="T25" fmla="*/ 854 h 943"/>
                    <a:gd name="T26" fmla="*/ 178 w 406"/>
                    <a:gd name="T27" fmla="*/ 892 h 943"/>
                    <a:gd name="T28" fmla="*/ 101 w 406"/>
                    <a:gd name="T29" fmla="*/ 943 h 943"/>
                    <a:gd name="T30" fmla="*/ 70 w 406"/>
                    <a:gd name="T31" fmla="*/ 943 h 943"/>
                    <a:gd name="T32" fmla="*/ 0 w 406"/>
                    <a:gd name="T33" fmla="*/ 887 h 943"/>
                    <a:gd name="T34" fmla="*/ 7 w 406"/>
                    <a:gd name="T35" fmla="*/ 861 h 943"/>
                    <a:gd name="T36" fmla="*/ 95 w 406"/>
                    <a:gd name="T37" fmla="*/ 823 h 943"/>
                    <a:gd name="T38" fmla="*/ 248 w 406"/>
                    <a:gd name="T39" fmla="*/ 785 h 943"/>
                    <a:gd name="T40" fmla="*/ 317 w 406"/>
                    <a:gd name="T41" fmla="*/ 760 h 943"/>
                    <a:gd name="T42" fmla="*/ 329 w 406"/>
                    <a:gd name="T43" fmla="*/ 735 h 943"/>
                    <a:gd name="T44" fmla="*/ 329 w 406"/>
                    <a:gd name="T45" fmla="*/ 627 h 943"/>
                    <a:gd name="T46" fmla="*/ 304 w 406"/>
                    <a:gd name="T47" fmla="*/ 488 h 943"/>
                    <a:gd name="T48" fmla="*/ 291 w 406"/>
                    <a:gd name="T49" fmla="*/ 399 h 943"/>
                    <a:gd name="T50" fmla="*/ 279 w 406"/>
                    <a:gd name="T51" fmla="*/ 260 h 943"/>
                    <a:gd name="T52" fmla="*/ 273 w 406"/>
                    <a:gd name="T53" fmla="*/ 108 h 943"/>
                    <a:gd name="T54" fmla="*/ 279 w 406"/>
                    <a:gd name="T55" fmla="*/ 38 h 943"/>
                    <a:gd name="T56" fmla="*/ 304 w 406"/>
                    <a:gd name="T57" fmla="*/ 0 h 9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6" h="943">
                      <a:moveTo>
                        <a:pt x="304" y="0"/>
                      </a:moveTo>
                      <a:lnTo>
                        <a:pt x="361" y="0"/>
                      </a:lnTo>
                      <a:lnTo>
                        <a:pt x="381" y="38"/>
                      </a:lnTo>
                      <a:lnTo>
                        <a:pt x="393" y="121"/>
                      </a:lnTo>
                      <a:lnTo>
                        <a:pt x="381" y="209"/>
                      </a:lnTo>
                      <a:lnTo>
                        <a:pt x="349" y="386"/>
                      </a:lnTo>
                      <a:lnTo>
                        <a:pt x="354" y="462"/>
                      </a:lnTo>
                      <a:lnTo>
                        <a:pt x="393" y="614"/>
                      </a:lnTo>
                      <a:lnTo>
                        <a:pt x="406" y="722"/>
                      </a:lnTo>
                      <a:lnTo>
                        <a:pt x="406" y="804"/>
                      </a:lnTo>
                      <a:lnTo>
                        <a:pt x="387" y="823"/>
                      </a:lnTo>
                      <a:lnTo>
                        <a:pt x="329" y="836"/>
                      </a:lnTo>
                      <a:lnTo>
                        <a:pt x="253" y="854"/>
                      </a:lnTo>
                      <a:lnTo>
                        <a:pt x="178" y="892"/>
                      </a:lnTo>
                      <a:lnTo>
                        <a:pt x="101" y="943"/>
                      </a:lnTo>
                      <a:lnTo>
                        <a:pt x="70" y="943"/>
                      </a:lnTo>
                      <a:lnTo>
                        <a:pt x="0" y="887"/>
                      </a:lnTo>
                      <a:lnTo>
                        <a:pt x="7" y="861"/>
                      </a:lnTo>
                      <a:lnTo>
                        <a:pt x="95" y="823"/>
                      </a:lnTo>
                      <a:lnTo>
                        <a:pt x="248" y="785"/>
                      </a:lnTo>
                      <a:lnTo>
                        <a:pt x="317" y="760"/>
                      </a:lnTo>
                      <a:lnTo>
                        <a:pt x="329" y="735"/>
                      </a:lnTo>
                      <a:lnTo>
                        <a:pt x="329" y="627"/>
                      </a:lnTo>
                      <a:lnTo>
                        <a:pt x="304" y="488"/>
                      </a:lnTo>
                      <a:lnTo>
                        <a:pt x="291" y="399"/>
                      </a:lnTo>
                      <a:lnTo>
                        <a:pt x="279" y="260"/>
                      </a:lnTo>
                      <a:lnTo>
                        <a:pt x="273" y="108"/>
                      </a:lnTo>
                      <a:lnTo>
                        <a:pt x="279" y="38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6" name="Freeform 246"/>
                <p:cNvSpPr>
                  <a:spLocks/>
                </p:cNvSpPr>
                <p:nvPr/>
              </p:nvSpPr>
              <p:spPr bwMode="auto">
                <a:xfrm>
                  <a:off x="4800" y="3457"/>
                  <a:ext cx="167" cy="210"/>
                </a:xfrm>
                <a:custGeom>
                  <a:avLst/>
                  <a:gdLst>
                    <a:gd name="T0" fmla="*/ 354 w 666"/>
                    <a:gd name="T1" fmla="*/ 841 h 841"/>
                    <a:gd name="T2" fmla="*/ 386 w 666"/>
                    <a:gd name="T3" fmla="*/ 803 h 841"/>
                    <a:gd name="T4" fmla="*/ 374 w 666"/>
                    <a:gd name="T5" fmla="*/ 746 h 841"/>
                    <a:gd name="T6" fmla="*/ 349 w 666"/>
                    <a:gd name="T7" fmla="*/ 670 h 841"/>
                    <a:gd name="T8" fmla="*/ 253 w 666"/>
                    <a:gd name="T9" fmla="*/ 581 h 841"/>
                    <a:gd name="T10" fmla="*/ 158 w 666"/>
                    <a:gd name="T11" fmla="*/ 499 h 841"/>
                    <a:gd name="T12" fmla="*/ 113 w 666"/>
                    <a:gd name="T13" fmla="*/ 410 h 841"/>
                    <a:gd name="T14" fmla="*/ 95 w 666"/>
                    <a:gd name="T15" fmla="*/ 271 h 841"/>
                    <a:gd name="T16" fmla="*/ 203 w 666"/>
                    <a:gd name="T17" fmla="*/ 233 h 841"/>
                    <a:gd name="T18" fmla="*/ 374 w 666"/>
                    <a:gd name="T19" fmla="*/ 215 h 841"/>
                    <a:gd name="T20" fmla="*/ 444 w 666"/>
                    <a:gd name="T21" fmla="*/ 221 h 841"/>
                    <a:gd name="T22" fmla="*/ 462 w 666"/>
                    <a:gd name="T23" fmla="*/ 240 h 841"/>
                    <a:gd name="T24" fmla="*/ 494 w 666"/>
                    <a:gd name="T25" fmla="*/ 208 h 841"/>
                    <a:gd name="T26" fmla="*/ 482 w 666"/>
                    <a:gd name="T27" fmla="*/ 177 h 841"/>
                    <a:gd name="T28" fmla="*/ 500 w 666"/>
                    <a:gd name="T29" fmla="*/ 120 h 841"/>
                    <a:gd name="T30" fmla="*/ 552 w 666"/>
                    <a:gd name="T31" fmla="*/ 69 h 841"/>
                    <a:gd name="T32" fmla="*/ 590 w 666"/>
                    <a:gd name="T33" fmla="*/ 56 h 841"/>
                    <a:gd name="T34" fmla="*/ 640 w 666"/>
                    <a:gd name="T35" fmla="*/ 88 h 841"/>
                    <a:gd name="T36" fmla="*/ 666 w 666"/>
                    <a:gd name="T37" fmla="*/ 56 h 841"/>
                    <a:gd name="T38" fmla="*/ 621 w 666"/>
                    <a:gd name="T39" fmla="*/ 0 h 841"/>
                    <a:gd name="T40" fmla="*/ 564 w 666"/>
                    <a:gd name="T41" fmla="*/ 0 h 841"/>
                    <a:gd name="T42" fmla="*/ 494 w 666"/>
                    <a:gd name="T43" fmla="*/ 31 h 841"/>
                    <a:gd name="T44" fmla="*/ 450 w 666"/>
                    <a:gd name="T45" fmla="*/ 114 h 841"/>
                    <a:gd name="T46" fmla="*/ 392 w 666"/>
                    <a:gd name="T47" fmla="*/ 152 h 841"/>
                    <a:gd name="T48" fmla="*/ 304 w 666"/>
                    <a:gd name="T49" fmla="*/ 164 h 841"/>
                    <a:gd name="T50" fmla="*/ 145 w 666"/>
                    <a:gd name="T51" fmla="*/ 183 h 841"/>
                    <a:gd name="T52" fmla="*/ 19 w 666"/>
                    <a:gd name="T53" fmla="*/ 221 h 841"/>
                    <a:gd name="T54" fmla="*/ 0 w 666"/>
                    <a:gd name="T55" fmla="*/ 253 h 841"/>
                    <a:gd name="T56" fmla="*/ 12 w 666"/>
                    <a:gd name="T57" fmla="*/ 354 h 841"/>
                    <a:gd name="T58" fmla="*/ 57 w 666"/>
                    <a:gd name="T59" fmla="*/ 493 h 841"/>
                    <a:gd name="T60" fmla="*/ 120 w 666"/>
                    <a:gd name="T61" fmla="*/ 607 h 841"/>
                    <a:gd name="T62" fmla="*/ 183 w 666"/>
                    <a:gd name="T63" fmla="*/ 708 h 841"/>
                    <a:gd name="T64" fmla="*/ 241 w 666"/>
                    <a:gd name="T65" fmla="*/ 778 h 841"/>
                    <a:gd name="T66" fmla="*/ 298 w 666"/>
                    <a:gd name="T67" fmla="*/ 828 h 841"/>
                    <a:gd name="T68" fmla="*/ 354 w 666"/>
                    <a:gd name="T69" fmla="*/ 841 h 8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66" h="841">
                      <a:moveTo>
                        <a:pt x="354" y="841"/>
                      </a:moveTo>
                      <a:lnTo>
                        <a:pt x="386" y="803"/>
                      </a:lnTo>
                      <a:lnTo>
                        <a:pt x="374" y="746"/>
                      </a:lnTo>
                      <a:lnTo>
                        <a:pt x="349" y="670"/>
                      </a:lnTo>
                      <a:lnTo>
                        <a:pt x="253" y="581"/>
                      </a:lnTo>
                      <a:lnTo>
                        <a:pt x="158" y="499"/>
                      </a:lnTo>
                      <a:lnTo>
                        <a:pt x="113" y="410"/>
                      </a:lnTo>
                      <a:lnTo>
                        <a:pt x="95" y="271"/>
                      </a:lnTo>
                      <a:lnTo>
                        <a:pt x="203" y="233"/>
                      </a:lnTo>
                      <a:lnTo>
                        <a:pt x="374" y="215"/>
                      </a:lnTo>
                      <a:lnTo>
                        <a:pt x="444" y="221"/>
                      </a:lnTo>
                      <a:lnTo>
                        <a:pt x="462" y="240"/>
                      </a:lnTo>
                      <a:lnTo>
                        <a:pt x="494" y="208"/>
                      </a:lnTo>
                      <a:lnTo>
                        <a:pt x="482" y="177"/>
                      </a:lnTo>
                      <a:lnTo>
                        <a:pt x="500" y="120"/>
                      </a:lnTo>
                      <a:lnTo>
                        <a:pt x="552" y="69"/>
                      </a:lnTo>
                      <a:lnTo>
                        <a:pt x="590" y="56"/>
                      </a:lnTo>
                      <a:lnTo>
                        <a:pt x="640" y="88"/>
                      </a:lnTo>
                      <a:lnTo>
                        <a:pt x="666" y="56"/>
                      </a:lnTo>
                      <a:lnTo>
                        <a:pt x="621" y="0"/>
                      </a:lnTo>
                      <a:lnTo>
                        <a:pt x="564" y="0"/>
                      </a:lnTo>
                      <a:lnTo>
                        <a:pt x="494" y="31"/>
                      </a:lnTo>
                      <a:lnTo>
                        <a:pt x="450" y="114"/>
                      </a:lnTo>
                      <a:lnTo>
                        <a:pt x="392" y="152"/>
                      </a:lnTo>
                      <a:lnTo>
                        <a:pt x="304" y="164"/>
                      </a:lnTo>
                      <a:lnTo>
                        <a:pt x="145" y="183"/>
                      </a:lnTo>
                      <a:lnTo>
                        <a:pt x="19" y="221"/>
                      </a:lnTo>
                      <a:lnTo>
                        <a:pt x="0" y="253"/>
                      </a:lnTo>
                      <a:lnTo>
                        <a:pt x="12" y="354"/>
                      </a:lnTo>
                      <a:lnTo>
                        <a:pt x="57" y="493"/>
                      </a:lnTo>
                      <a:lnTo>
                        <a:pt x="120" y="607"/>
                      </a:lnTo>
                      <a:lnTo>
                        <a:pt x="183" y="708"/>
                      </a:lnTo>
                      <a:lnTo>
                        <a:pt x="241" y="778"/>
                      </a:lnTo>
                      <a:lnTo>
                        <a:pt x="298" y="828"/>
                      </a:lnTo>
                      <a:lnTo>
                        <a:pt x="354" y="8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30967" name="Group 247"/>
              <p:cNvGrpSpPr>
                <a:grpSpLocks/>
              </p:cNvGrpSpPr>
              <p:nvPr/>
            </p:nvGrpSpPr>
            <p:grpSpPr bwMode="auto">
              <a:xfrm>
                <a:off x="5020" y="3312"/>
                <a:ext cx="136" cy="168"/>
                <a:chOff x="5020" y="3408"/>
                <a:chExt cx="58" cy="72"/>
              </a:xfrm>
            </p:grpSpPr>
            <p:sp>
              <p:nvSpPr>
                <p:cNvPr id="30968" name="Freeform 248"/>
                <p:cNvSpPr>
                  <a:spLocks/>
                </p:cNvSpPr>
                <p:nvPr/>
              </p:nvSpPr>
              <p:spPr bwMode="auto">
                <a:xfrm>
                  <a:off x="5032" y="3408"/>
                  <a:ext cx="46" cy="52"/>
                </a:xfrm>
                <a:custGeom>
                  <a:avLst/>
                  <a:gdLst>
                    <a:gd name="T0" fmla="*/ 56 w 184"/>
                    <a:gd name="T1" fmla="*/ 13 h 209"/>
                    <a:gd name="T2" fmla="*/ 108 w 184"/>
                    <a:gd name="T3" fmla="*/ 0 h 209"/>
                    <a:gd name="T4" fmla="*/ 171 w 184"/>
                    <a:gd name="T5" fmla="*/ 18 h 209"/>
                    <a:gd name="T6" fmla="*/ 184 w 184"/>
                    <a:gd name="T7" fmla="*/ 63 h 209"/>
                    <a:gd name="T8" fmla="*/ 177 w 184"/>
                    <a:gd name="T9" fmla="*/ 121 h 209"/>
                    <a:gd name="T10" fmla="*/ 146 w 184"/>
                    <a:gd name="T11" fmla="*/ 158 h 209"/>
                    <a:gd name="T12" fmla="*/ 101 w 184"/>
                    <a:gd name="T13" fmla="*/ 164 h 209"/>
                    <a:gd name="T14" fmla="*/ 56 w 184"/>
                    <a:gd name="T15" fmla="*/ 164 h 209"/>
                    <a:gd name="T16" fmla="*/ 37 w 184"/>
                    <a:gd name="T17" fmla="*/ 184 h 209"/>
                    <a:gd name="T18" fmla="*/ 37 w 184"/>
                    <a:gd name="T19" fmla="*/ 196 h 209"/>
                    <a:gd name="T20" fmla="*/ 25 w 184"/>
                    <a:gd name="T21" fmla="*/ 209 h 209"/>
                    <a:gd name="T22" fmla="*/ 0 w 184"/>
                    <a:gd name="T23" fmla="*/ 202 h 209"/>
                    <a:gd name="T24" fmla="*/ 5 w 184"/>
                    <a:gd name="T25" fmla="*/ 171 h 209"/>
                    <a:gd name="T26" fmla="*/ 25 w 184"/>
                    <a:gd name="T27" fmla="*/ 146 h 209"/>
                    <a:gd name="T28" fmla="*/ 63 w 184"/>
                    <a:gd name="T29" fmla="*/ 126 h 209"/>
                    <a:gd name="T30" fmla="*/ 101 w 184"/>
                    <a:gd name="T31" fmla="*/ 133 h 209"/>
                    <a:gd name="T32" fmla="*/ 133 w 184"/>
                    <a:gd name="T33" fmla="*/ 126 h 209"/>
                    <a:gd name="T34" fmla="*/ 151 w 184"/>
                    <a:gd name="T35" fmla="*/ 95 h 209"/>
                    <a:gd name="T36" fmla="*/ 151 w 184"/>
                    <a:gd name="T37" fmla="*/ 56 h 209"/>
                    <a:gd name="T38" fmla="*/ 133 w 184"/>
                    <a:gd name="T39" fmla="*/ 38 h 209"/>
                    <a:gd name="T40" fmla="*/ 108 w 184"/>
                    <a:gd name="T41" fmla="*/ 38 h 209"/>
                    <a:gd name="T42" fmla="*/ 81 w 184"/>
                    <a:gd name="T43" fmla="*/ 45 h 209"/>
                    <a:gd name="T44" fmla="*/ 63 w 184"/>
                    <a:gd name="T45" fmla="*/ 56 h 209"/>
                    <a:gd name="T46" fmla="*/ 43 w 184"/>
                    <a:gd name="T47" fmla="*/ 45 h 209"/>
                    <a:gd name="T48" fmla="*/ 56 w 184"/>
                    <a:gd name="T49" fmla="*/ 13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84" h="209">
                      <a:moveTo>
                        <a:pt x="56" y="13"/>
                      </a:moveTo>
                      <a:lnTo>
                        <a:pt x="108" y="0"/>
                      </a:lnTo>
                      <a:lnTo>
                        <a:pt x="171" y="18"/>
                      </a:lnTo>
                      <a:lnTo>
                        <a:pt x="184" y="63"/>
                      </a:lnTo>
                      <a:lnTo>
                        <a:pt x="177" y="121"/>
                      </a:lnTo>
                      <a:lnTo>
                        <a:pt x="146" y="158"/>
                      </a:lnTo>
                      <a:lnTo>
                        <a:pt x="101" y="164"/>
                      </a:lnTo>
                      <a:lnTo>
                        <a:pt x="56" y="164"/>
                      </a:lnTo>
                      <a:lnTo>
                        <a:pt x="37" y="184"/>
                      </a:lnTo>
                      <a:lnTo>
                        <a:pt x="37" y="196"/>
                      </a:lnTo>
                      <a:lnTo>
                        <a:pt x="25" y="209"/>
                      </a:lnTo>
                      <a:lnTo>
                        <a:pt x="0" y="202"/>
                      </a:lnTo>
                      <a:lnTo>
                        <a:pt x="5" y="171"/>
                      </a:lnTo>
                      <a:lnTo>
                        <a:pt x="25" y="146"/>
                      </a:lnTo>
                      <a:lnTo>
                        <a:pt x="63" y="126"/>
                      </a:lnTo>
                      <a:lnTo>
                        <a:pt x="101" y="133"/>
                      </a:lnTo>
                      <a:lnTo>
                        <a:pt x="133" y="126"/>
                      </a:lnTo>
                      <a:lnTo>
                        <a:pt x="151" y="95"/>
                      </a:lnTo>
                      <a:lnTo>
                        <a:pt x="151" y="56"/>
                      </a:lnTo>
                      <a:lnTo>
                        <a:pt x="133" y="38"/>
                      </a:lnTo>
                      <a:lnTo>
                        <a:pt x="108" y="38"/>
                      </a:lnTo>
                      <a:lnTo>
                        <a:pt x="81" y="45"/>
                      </a:lnTo>
                      <a:lnTo>
                        <a:pt x="63" y="56"/>
                      </a:lnTo>
                      <a:lnTo>
                        <a:pt x="43" y="45"/>
                      </a:lnTo>
                      <a:lnTo>
                        <a:pt x="5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0969" name="Oval 249"/>
                <p:cNvSpPr>
                  <a:spLocks noChangeArrowheads="1"/>
                </p:cNvSpPr>
                <p:nvPr/>
              </p:nvSpPr>
              <p:spPr bwMode="auto">
                <a:xfrm>
                  <a:off x="5020" y="3467"/>
                  <a:ext cx="14" cy="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30970" name="AutoShape 250"/>
            <p:cNvSpPr>
              <a:spLocks noChangeArrowheads="1"/>
            </p:cNvSpPr>
            <p:nvPr/>
          </p:nvSpPr>
          <p:spPr bwMode="auto">
            <a:xfrm>
              <a:off x="1968" y="2688"/>
              <a:ext cx="1627" cy="672"/>
            </a:xfrm>
            <a:prstGeom prst="wedgeRoundRectCallout">
              <a:avLst>
                <a:gd name="adj1" fmla="val 59097"/>
                <a:gd name="adj2" fmla="val -2127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r>
                <a:rPr lang="fr-FR" altLang="fr-FR"/>
                <a:t>Les 2 liaisons ont</a:t>
              </a:r>
            </a:p>
            <a:p>
              <a:r>
                <a:rPr lang="fr-FR" altLang="fr-FR"/>
                <a:t>deux mouvements identiques.</a:t>
              </a:r>
            </a:p>
            <a:p>
              <a:r>
                <a:rPr lang="fr-FR" altLang="fr-FR">
                  <a:solidFill>
                    <a:srgbClr val="FF0000"/>
                  </a:solidFill>
                </a:rPr>
                <a:t>Pourquoi ces liaisons</a:t>
              </a:r>
            </a:p>
            <a:p>
              <a:r>
                <a:rPr lang="fr-FR" altLang="fr-FR">
                  <a:solidFill>
                    <a:srgbClr val="FF0000"/>
                  </a:solidFill>
                </a:rPr>
                <a:t>sont différentes ?</a:t>
              </a:r>
            </a:p>
          </p:txBody>
        </p:sp>
      </p:grpSp>
      <p:grpSp>
        <p:nvGrpSpPr>
          <p:cNvPr id="30974" name="Group 254"/>
          <p:cNvGrpSpPr>
            <a:grpSpLocks/>
          </p:cNvGrpSpPr>
          <p:nvPr/>
        </p:nvGrpSpPr>
        <p:grpSpPr bwMode="auto">
          <a:xfrm>
            <a:off x="3124200" y="5486400"/>
            <a:ext cx="3686175" cy="914400"/>
            <a:chOff x="1536" y="3408"/>
            <a:chExt cx="2322" cy="576"/>
          </a:xfrm>
        </p:grpSpPr>
        <p:pic>
          <p:nvPicPr>
            <p:cNvPr id="30972" name="Picture 252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3432"/>
              <a:ext cx="354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73" name="AutoShape 253"/>
            <p:cNvSpPr>
              <a:spLocks noChangeArrowheads="1"/>
            </p:cNvSpPr>
            <p:nvPr/>
          </p:nvSpPr>
          <p:spPr bwMode="auto">
            <a:xfrm>
              <a:off x="1968" y="3408"/>
              <a:ext cx="1890" cy="576"/>
            </a:xfrm>
            <a:prstGeom prst="wedgeRoundRectCallout">
              <a:avLst>
                <a:gd name="adj1" fmla="val -64074"/>
                <a:gd name="adj2" fmla="val -3176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pPr>
                <a:lnSpc>
                  <a:spcPct val="70000"/>
                </a:lnSpc>
              </a:pPr>
              <a:r>
                <a:rPr lang="fr-FR" altLang="fr-FR"/>
                <a:t>Les mouvements sont identiques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mais leur nombre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de </a:t>
              </a:r>
              <a:r>
                <a:rPr lang="fr-FR" altLang="fr-FR">
                  <a:solidFill>
                    <a:srgbClr val="FF0000"/>
                  </a:solidFill>
                </a:rPr>
                <a:t>degrés de liberté</a:t>
              </a:r>
            </a:p>
            <a:p>
              <a:pPr>
                <a:lnSpc>
                  <a:spcPct val="70000"/>
                </a:lnSpc>
              </a:pPr>
              <a:r>
                <a:rPr lang="fr-FR" altLang="fr-FR">
                  <a:solidFill>
                    <a:srgbClr val="FF0000"/>
                  </a:solidFill>
                </a:rPr>
                <a:t>sont différents !</a:t>
              </a:r>
            </a:p>
          </p:txBody>
        </p:sp>
      </p:grpSp>
      <p:sp>
        <p:nvSpPr>
          <p:cNvPr id="30979" name="Rectangle 259"/>
          <p:cNvSpPr>
            <a:spLocks noChangeArrowheads="1"/>
          </p:cNvSpPr>
          <p:nvPr/>
        </p:nvSpPr>
        <p:spPr bwMode="auto">
          <a:xfrm>
            <a:off x="3048000" y="4267200"/>
            <a:ext cx="4343400" cy="236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0977" name="Picture 257" descr="C:\Program Files\Microsoft Office\Clipart\SCRBEANS\DIRECT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495800"/>
            <a:ext cx="4064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78" name="AutoShape 258"/>
          <p:cNvSpPr>
            <a:spLocks noChangeArrowheads="1"/>
          </p:cNvSpPr>
          <p:nvPr/>
        </p:nvSpPr>
        <p:spPr bwMode="auto">
          <a:xfrm>
            <a:off x="685800" y="4267200"/>
            <a:ext cx="3733800" cy="1295400"/>
          </a:xfrm>
          <a:prstGeom prst="wedgeRoundRectCallout">
            <a:avLst>
              <a:gd name="adj1" fmla="val -61310"/>
              <a:gd name="adj2" fmla="val -2536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pPr>
              <a:lnSpc>
                <a:spcPct val="70000"/>
              </a:lnSpc>
            </a:pPr>
            <a:r>
              <a:rPr lang="fr-FR" altLang="fr-FR"/>
              <a:t>La translation Tx et la rotation Rx</a:t>
            </a:r>
          </a:p>
          <a:p>
            <a:pPr>
              <a:lnSpc>
                <a:spcPct val="70000"/>
              </a:lnSpc>
            </a:pPr>
            <a:r>
              <a:rPr lang="fr-FR" altLang="fr-FR"/>
              <a:t>ne sont </a:t>
            </a:r>
            <a:r>
              <a:rPr lang="fr-FR" altLang="fr-FR">
                <a:solidFill>
                  <a:srgbClr val="FF0000"/>
                </a:solidFill>
              </a:rPr>
              <a:t>pas indépendantes</a:t>
            </a:r>
            <a:r>
              <a:rPr lang="fr-FR" altLang="fr-FR"/>
              <a:t>.</a:t>
            </a:r>
          </a:p>
          <a:p>
            <a:pPr>
              <a:lnSpc>
                <a:spcPct val="70000"/>
              </a:lnSpc>
            </a:pPr>
            <a:r>
              <a:rPr lang="fr-FR" altLang="fr-FR" i="1">
                <a:solidFill>
                  <a:srgbClr val="FF0000"/>
                </a:solidFill>
              </a:rPr>
              <a:t>« On ne peut avoir la rotation sans</a:t>
            </a:r>
          </a:p>
          <a:p>
            <a:pPr>
              <a:lnSpc>
                <a:spcPct val="70000"/>
              </a:lnSpc>
            </a:pPr>
            <a:r>
              <a:rPr lang="fr-FR" altLang="fr-FR" i="1">
                <a:solidFill>
                  <a:srgbClr val="FF0000"/>
                </a:solidFill>
              </a:rPr>
              <a:t>la translation et inversement ».</a:t>
            </a:r>
          </a:p>
          <a:p>
            <a:pPr>
              <a:lnSpc>
                <a:spcPct val="70000"/>
              </a:lnSpc>
            </a:pPr>
            <a:endParaRPr lang="fr-FR" altLang="fr-FR" i="1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fr-FR" altLang="fr-FR"/>
              <a:t>2 mouvements mais </a:t>
            </a:r>
            <a:r>
              <a:rPr lang="fr-FR" altLang="fr-FR">
                <a:solidFill>
                  <a:srgbClr val="FF0000"/>
                </a:solidFill>
              </a:rPr>
              <a:t>1</a:t>
            </a:r>
            <a:r>
              <a:rPr lang="fr-FR" altLang="fr-FR"/>
              <a:t> seul </a:t>
            </a:r>
            <a:r>
              <a:rPr lang="fr-FR" altLang="fr-FR">
                <a:solidFill>
                  <a:srgbClr val="FF0000"/>
                </a:solidFill>
              </a:rPr>
              <a:t>degré de liberté</a:t>
            </a:r>
          </a:p>
        </p:txBody>
      </p:sp>
      <p:sp>
        <p:nvSpPr>
          <p:cNvPr id="30981" name="AutoShape 261"/>
          <p:cNvSpPr>
            <a:spLocks noChangeArrowheads="1"/>
          </p:cNvSpPr>
          <p:nvPr/>
        </p:nvSpPr>
        <p:spPr bwMode="auto">
          <a:xfrm>
            <a:off x="2362200" y="5486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83" name="Text Box 263"/>
          <p:cNvSpPr txBox="1">
            <a:spLocks noChangeArrowheads="1"/>
          </p:cNvSpPr>
          <p:nvPr/>
        </p:nvSpPr>
        <p:spPr bwMode="auto">
          <a:xfrm>
            <a:off x="685800" y="5724525"/>
            <a:ext cx="3505200" cy="1090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fr-FR" altLang="fr-FR" sz="1800" b="0" u="sng">
                <a:solidFill>
                  <a:schemeClr val="tx1"/>
                </a:solidFill>
                <a:latin typeface="Arial" panose="020B0604020202020204" pitchFamily="34" charset="0"/>
              </a:rPr>
              <a:t>Liaison Hélicoïdale</a:t>
            </a:r>
          </a:p>
          <a:p>
            <a:pPr>
              <a:spcBef>
                <a:spcPct val="30000"/>
              </a:spcBef>
            </a:pPr>
            <a:r>
              <a:rPr kumimoji="1" lang="fr-FR" altLang="fr-FR" sz="1800" b="0">
                <a:latin typeface="Arial" panose="020B0604020202020204" pitchFamily="34" charset="0"/>
              </a:rPr>
              <a:t>1 rotation + 1 translation</a:t>
            </a:r>
          </a:p>
          <a:p>
            <a:pPr>
              <a:spcBef>
                <a:spcPct val="30000"/>
              </a:spcBef>
            </a:pPr>
            <a:r>
              <a:rPr kumimoji="1" lang="fr-FR" altLang="fr-FR" sz="1800" b="0">
                <a:solidFill>
                  <a:srgbClr val="FF0000"/>
                </a:solidFill>
                <a:latin typeface="Arial" panose="020B0604020202020204" pitchFamily="34" charset="0"/>
              </a:rPr>
              <a:t>Conjuguées</a:t>
            </a:r>
            <a:r>
              <a:rPr kumimoji="1" lang="fr-FR" altLang="fr-FR" sz="1800" b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1" lang="fr-FR" altLang="fr-FR" sz="1800" b="0">
                <a:latin typeface="Arial" panose="020B0604020202020204" pitchFamily="34" charset="0"/>
              </a:rPr>
              <a:t>(indissociables)</a:t>
            </a:r>
          </a:p>
        </p:txBody>
      </p:sp>
      <p:pic>
        <p:nvPicPr>
          <p:cNvPr id="30984" name="Picture 264" descr="C:\Program Files\Microsoft Office\Clipart\SCRBEANS\DIRECT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95800"/>
            <a:ext cx="4064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85" name="AutoShape 265"/>
          <p:cNvSpPr>
            <a:spLocks noChangeArrowheads="1"/>
          </p:cNvSpPr>
          <p:nvPr/>
        </p:nvSpPr>
        <p:spPr bwMode="auto">
          <a:xfrm>
            <a:off x="5130800" y="4267200"/>
            <a:ext cx="3733800" cy="1295400"/>
          </a:xfrm>
          <a:prstGeom prst="wedgeRoundRectCallout">
            <a:avLst>
              <a:gd name="adj1" fmla="val -61310"/>
              <a:gd name="adj2" fmla="val -2536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pPr>
              <a:lnSpc>
                <a:spcPct val="70000"/>
              </a:lnSpc>
            </a:pPr>
            <a:r>
              <a:rPr lang="fr-FR" altLang="fr-FR"/>
              <a:t>La translation Tx et la rotation Rx</a:t>
            </a:r>
          </a:p>
          <a:p>
            <a:pPr>
              <a:lnSpc>
                <a:spcPct val="70000"/>
              </a:lnSpc>
            </a:pPr>
            <a:r>
              <a:rPr lang="fr-FR" altLang="fr-FR"/>
              <a:t>sont </a:t>
            </a:r>
            <a:r>
              <a:rPr lang="fr-FR" altLang="fr-FR">
                <a:solidFill>
                  <a:srgbClr val="FF0000"/>
                </a:solidFill>
              </a:rPr>
              <a:t>indépendantes</a:t>
            </a:r>
            <a:r>
              <a:rPr lang="fr-FR" altLang="fr-FR"/>
              <a:t>.</a:t>
            </a:r>
          </a:p>
          <a:p>
            <a:pPr>
              <a:lnSpc>
                <a:spcPct val="70000"/>
              </a:lnSpc>
            </a:pPr>
            <a:endParaRPr lang="fr-FR" altLang="fr-FR" i="1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fr-FR" altLang="fr-FR"/>
              <a:t>2 mouvements indépendants d’où</a:t>
            </a:r>
          </a:p>
          <a:p>
            <a:pPr>
              <a:lnSpc>
                <a:spcPct val="70000"/>
              </a:lnSpc>
            </a:pPr>
            <a:r>
              <a:rPr lang="fr-FR" altLang="fr-FR">
                <a:solidFill>
                  <a:srgbClr val="FF0000"/>
                </a:solidFill>
              </a:rPr>
              <a:t>2</a:t>
            </a:r>
            <a:r>
              <a:rPr lang="fr-FR" altLang="fr-FR"/>
              <a:t> </a:t>
            </a:r>
            <a:r>
              <a:rPr lang="fr-FR" altLang="fr-FR">
                <a:solidFill>
                  <a:srgbClr val="FF0000"/>
                </a:solidFill>
              </a:rPr>
              <a:t>degrés de liberté</a:t>
            </a:r>
          </a:p>
        </p:txBody>
      </p:sp>
      <p:sp>
        <p:nvSpPr>
          <p:cNvPr id="30987" name="Text Box 267"/>
          <p:cNvSpPr txBox="1">
            <a:spLocks noChangeArrowheads="1"/>
          </p:cNvSpPr>
          <p:nvPr/>
        </p:nvSpPr>
        <p:spPr bwMode="auto">
          <a:xfrm>
            <a:off x="5257800" y="5724525"/>
            <a:ext cx="3505200" cy="1090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fr-FR" altLang="fr-FR" sz="1800" b="0" u="sng">
                <a:solidFill>
                  <a:schemeClr val="tx1"/>
                </a:solidFill>
                <a:latin typeface="Arial" panose="020B0604020202020204" pitchFamily="34" charset="0"/>
              </a:rPr>
              <a:t>Liaison Pivot Glissant</a:t>
            </a:r>
          </a:p>
          <a:p>
            <a:pPr>
              <a:spcBef>
                <a:spcPct val="30000"/>
              </a:spcBef>
            </a:pPr>
            <a:r>
              <a:rPr kumimoji="1" lang="fr-FR" altLang="fr-FR" sz="1800" b="0">
                <a:latin typeface="Arial" panose="020B0604020202020204" pitchFamily="34" charset="0"/>
              </a:rPr>
              <a:t>1 rotation + 1 translation</a:t>
            </a:r>
          </a:p>
          <a:p>
            <a:pPr>
              <a:spcBef>
                <a:spcPct val="30000"/>
              </a:spcBef>
            </a:pPr>
            <a:r>
              <a:rPr kumimoji="1" lang="fr-FR" altLang="fr-FR" sz="1800" b="0">
                <a:solidFill>
                  <a:srgbClr val="FF0000"/>
                </a:solidFill>
                <a:latin typeface="Arial" panose="020B0604020202020204" pitchFamily="34" charset="0"/>
              </a:rPr>
              <a:t>indépendantes</a:t>
            </a:r>
            <a:endParaRPr kumimoji="1" lang="fr-FR" altLang="fr-FR" sz="1800" b="0">
              <a:latin typeface="Arial" panose="020B0604020202020204" pitchFamily="34" charset="0"/>
            </a:endParaRPr>
          </a:p>
        </p:txBody>
      </p:sp>
      <p:sp>
        <p:nvSpPr>
          <p:cNvPr id="30988" name="AutoShape 268"/>
          <p:cNvSpPr>
            <a:spLocks noChangeArrowheads="1"/>
          </p:cNvSpPr>
          <p:nvPr/>
        </p:nvSpPr>
        <p:spPr bwMode="auto">
          <a:xfrm>
            <a:off x="6934200" y="5486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0994" name="Group 274"/>
          <p:cNvGrpSpPr>
            <a:grpSpLocks/>
          </p:cNvGrpSpPr>
          <p:nvPr/>
        </p:nvGrpSpPr>
        <p:grpSpPr bwMode="auto">
          <a:xfrm>
            <a:off x="4191000" y="5486403"/>
            <a:ext cx="1028700" cy="858838"/>
            <a:chOff x="2640" y="3456"/>
            <a:chExt cx="648" cy="541"/>
          </a:xfrm>
        </p:grpSpPr>
        <p:sp>
          <p:nvSpPr>
            <p:cNvPr id="30992" name="AutoShape 272"/>
            <p:cNvSpPr>
              <a:spLocks noChangeArrowheads="1"/>
            </p:cNvSpPr>
            <p:nvPr/>
          </p:nvSpPr>
          <p:spPr bwMode="auto">
            <a:xfrm>
              <a:off x="2712" y="3648"/>
              <a:ext cx="576" cy="349"/>
            </a:xfrm>
            <a:prstGeom prst="wedgeRoundRectCallout">
              <a:avLst>
                <a:gd name="adj1" fmla="val -44792"/>
                <a:gd name="adj2" fmla="val -6826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r>
                <a:rPr lang="fr-FR" altLang="fr-FR" dirty="0" smtClean="0"/>
                <a:t>Continuer</a:t>
              </a:r>
              <a:endParaRPr lang="fr-FR" altLang="fr-FR" dirty="0"/>
            </a:p>
          </p:txBody>
        </p:sp>
        <p:pic>
          <p:nvPicPr>
            <p:cNvPr id="30993" name="Picture 273" descr="C:\Program Files\Microsoft Office\Clipart\SCRBEANS\DECIDE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456"/>
              <a:ext cx="22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300"/>
                                        <p:tgtEl>
                                          <p:spTgt spid="3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300"/>
                                        <p:tgtEl>
                                          <p:spTgt spid="30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300"/>
                                        <p:tgtEl>
                                          <p:spTgt spid="3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300"/>
                                        <p:tgtEl>
                                          <p:spTgt spid="3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3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" fill="hold"/>
                                        <p:tgtEl>
                                          <p:spTgt spid="3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 advAuto="0"/>
      <p:bldP spid="30725" grpId="0" autoUpdateAnimBg="0"/>
      <p:bldP spid="30726" grpId="0" animBg="1" autoUpdateAnimBg="0"/>
      <p:bldP spid="30727" grpId="0" autoUpdateAnimBg="0"/>
      <p:bldP spid="30728" grpId="0" animBg="1" autoUpdateAnimBg="0"/>
      <p:bldP spid="30911" grpId="0" build="p" autoUpdateAnimBg="0" advAuto="0"/>
      <p:bldP spid="30938" grpId="0" build="p" autoUpdateAnimBg="0" advAuto="0"/>
      <p:bldP spid="30946" grpId="0" build="p" autoUpdateAnimBg="0" advAuto="0"/>
      <p:bldP spid="30947" grpId="0" build="p" autoUpdateAnimBg="0" advAuto="0"/>
      <p:bldP spid="30979" grpId="0" animBg="1"/>
      <p:bldP spid="30978" grpId="0" animBg="1" autoUpdateAnimBg="0"/>
      <p:bldP spid="30981" grpId="0" animBg="1"/>
      <p:bldP spid="30983" grpId="0" animBg="1" autoUpdateAnimBg="0"/>
      <p:bldP spid="30985" grpId="0" animBg="1" autoUpdateAnimBg="0"/>
      <p:bldP spid="30987" grpId="0" animBg="1" autoUpdateAnimBg="0"/>
      <p:bldP spid="309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93" name="Picture 249" descr="C:\TP Construction\TP Serre joint\images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14588"/>
            <a:ext cx="838200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92" name="Picture 248" descr="C:\TP Construction\TP Serre joint\images\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38263"/>
            <a:ext cx="1447800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90" name="Picture 246" descr="C:\TP Construction\TP Serre joint\images\E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>
            <a:fillRect/>
          </a:stretch>
        </p:blipFill>
        <p:spPr bwMode="auto">
          <a:xfrm>
            <a:off x="4953000" y="1143000"/>
            <a:ext cx="914400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 dirty="0" smtClean="0">
                <a:solidFill>
                  <a:schemeClr val="bg2"/>
                </a:solidFill>
              </a:rPr>
              <a:t>Déterminer désormais les </a:t>
            </a:r>
            <a:r>
              <a:rPr lang="fr-FR" altLang="fr-FR" sz="2000" b="0" u="sng" dirty="0">
                <a:solidFill>
                  <a:schemeClr val="bg2"/>
                </a:solidFill>
              </a:rPr>
              <a:t>liaisons entre les classes d’équivalence :</a:t>
            </a:r>
            <a:endParaRPr lang="fr-FR" altLang="fr-FR" sz="2000" b="0" dirty="0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381000" y="381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 u="sng"/>
              <a:t>Pour cela, tu disposes de:</a:t>
            </a:r>
            <a:endParaRPr lang="fr-FR" altLang="fr-FR" sz="2000" b="0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457200" y="762000"/>
            <a:ext cx="35052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Schéma cinématique 3D du serre-joint</a:t>
            </a:r>
          </a:p>
        </p:txBody>
      </p:sp>
      <p:sp>
        <p:nvSpPr>
          <p:cNvPr id="31893" name="Text Box 149"/>
          <p:cNvSpPr txBox="1">
            <a:spLocks noChangeArrowheads="1"/>
          </p:cNvSpPr>
          <p:nvPr/>
        </p:nvSpPr>
        <p:spPr bwMode="auto">
          <a:xfrm>
            <a:off x="5029200" y="762000"/>
            <a:ext cx="29718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4 classes d’équivalence</a:t>
            </a:r>
          </a:p>
        </p:txBody>
      </p:sp>
      <p:pic>
        <p:nvPicPr>
          <p:cNvPr id="31991" name="Picture 247" descr="C:\TP Construction\TP Serre joint\images\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2360613"/>
            <a:ext cx="312737" cy="9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977" name="Group 233"/>
          <p:cNvGraphicFramePr>
            <a:graphicFrameLocks noGrp="1"/>
          </p:cNvGraphicFramePr>
          <p:nvPr/>
        </p:nvGraphicFramePr>
        <p:xfrm>
          <a:off x="4038600" y="1295400"/>
          <a:ext cx="2438400" cy="1981200"/>
        </p:xfrm>
        <a:graphic>
          <a:graphicData uri="http://schemas.openxmlformats.org/drawingml/2006/table">
            <a:tbl>
              <a:tblPr/>
              <a:tblGrid>
                <a:gridCol w="533400"/>
                <a:gridCol w="1905000"/>
              </a:tblGrid>
              <a:tr h="990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E1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979" name="Group 235"/>
          <p:cNvGraphicFramePr>
            <a:graphicFrameLocks noGrp="1"/>
          </p:cNvGraphicFramePr>
          <p:nvPr/>
        </p:nvGraphicFramePr>
        <p:xfrm>
          <a:off x="6629400" y="1295400"/>
          <a:ext cx="2438400" cy="1981200"/>
        </p:xfrm>
        <a:graphic>
          <a:graphicData uri="http://schemas.openxmlformats.org/drawingml/2006/table">
            <a:tbl>
              <a:tblPr/>
              <a:tblGrid>
                <a:gridCol w="533400"/>
                <a:gridCol w="1905000"/>
              </a:tblGrid>
              <a:tr h="990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E3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E4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94" name="AutoShape 250"/>
          <p:cNvSpPr>
            <a:spLocks/>
          </p:cNvSpPr>
          <p:nvPr/>
        </p:nvSpPr>
        <p:spPr bwMode="auto">
          <a:xfrm>
            <a:off x="685800" y="1676400"/>
            <a:ext cx="469900" cy="292100"/>
          </a:xfrm>
          <a:prstGeom prst="borderCallout2">
            <a:avLst>
              <a:gd name="adj1" fmla="val 39130"/>
              <a:gd name="adj2" fmla="val 116218"/>
              <a:gd name="adj3" fmla="val 39130"/>
              <a:gd name="adj4" fmla="val 144255"/>
              <a:gd name="adj5" fmla="val 173912"/>
              <a:gd name="adj6" fmla="val 172972"/>
            </a:avLst>
          </a:prstGeom>
          <a:solidFill>
            <a:srgbClr val="0066FF"/>
          </a:solidFill>
          <a:ln w="12700">
            <a:solidFill>
              <a:srgbClr val="0066FF"/>
            </a:solidFill>
            <a:miter lim="800000"/>
            <a:headEnd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altLang="fr-FR">
                <a:latin typeface="Arial" panose="020B0604020202020204" pitchFamily="34" charset="0"/>
              </a:rPr>
              <a:t>E1</a:t>
            </a:r>
          </a:p>
        </p:txBody>
      </p:sp>
      <p:sp>
        <p:nvSpPr>
          <p:cNvPr id="31995" name="AutoShape 251"/>
          <p:cNvSpPr>
            <a:spLocks/>
          </p:cNvSpPr>
          <p:nvPr/>
        </p:nvSpPr>
        <p:spPr bwMode="auto">
          <a:xfrm>
            <a:off x="1447800" y="1155700"/>
            <a:ext cx="469900" cy="292100"/>
          </a:xfrm>
          <a:prstGeom prst="borderCallout2">
            <a:avLst>
              <a:gd name="adj1" fmla="val 39130"/>
              <a:gd name="adj2" fmla="val 116218"/>
              <a:gd name="adj3" fmla="val 39130"/>
              <a:gd name="adj4" fmla="val 148310"/>
              <a:gd name="adj5" fmla="val 143477"/>
              <a:gd name="adj6" fmla="val 181083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altLang="fr-FR">
                <a:latin typeface="Arial" panose="020B0604020202020204" pitchFamily="34" charset="0"/>
              </a:rPr>
              <a:t>E2</a:t>
            </a:r>
          </a:p>
        </p:txBody>
      </p:sp>
      <p:sp>
        <p:nvSpPr>
          <p:cNvPr id="31996" name="AutoShape 252"/>
          <p:cNvSpPr>
            <a:spLocks/>
          </p:cNvSpPr>
          <p:nvPr/>
        </p:nvSpPr>
        <p:spPr bwMode="auto">
          <a:xfrm>
            <a:off x="3378200" y="2209800"/>
            <a:ext cx="469900" cy="292100"/>
          </a:xfrm>
          <a:prstGeom prst="borderCallout2">
            <a:avLst>
              <a:gd name="adj1" fmla="val 39130"/>
              <a:gd name="adj2" fmla="val -16218"/>
              <a:gd name="adj3" fmla="val 39130"/>
              <a:gd name="adj4" fmla="val -51014"/>
              <a:gd name="adj5" fmla="val -4347"/>
              <a:gd name="adj6" fmla="val -100000"/>
            </a:avLst>
          </a:prstGeom>
          <a:solidFill>
            <a:srgbClr val="FF33CC"/>
          </a:solidFill>
          <a:ln w="12700">
            <a:solidFill>
              <a:srgbClr val="FF33CC"/>
            </a:solidFill>
            <a:miter lim="800000"/>
            <a:headEnd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altLang="fr-FR">
                <a:latin typeface="Arial" panose="020B0604020202020204" pitchFamily="34" charset="0"/>
              </a:rPr>
              <a:t>E3</a:t>
            </a:r>
          </a:p>
        </p:txBody>
      </p:sp>
      <p:sp>
        <p:nvSpPr>
          <p:cNvPr id="31997" name="AutoShape 253"/>
          <p:cNvSpPr>
            <a:spLocks/>
          </p:cNvSpPr>
          <p:nvPr/>
        </p:nvSpPr>
        <p:spPr bwMode="auto">
          <a:xfrm>
            <a:off x="2362200" y="3314700"/>
            <a:ext cx="469900" cy="292100"/>
          </a:xfrm>
          <a:prstGeom prst="borderCallout2">
            <a:avLst>
              <a:gd name="adj1" fmla="val 39130"/>
              <a:gd name="adj2" fmla="val -16218"/>
              <a:gd name="adj3" fmla="val 39130"/>
              <a:gd name="adj4" fmla="val -79731"/>
              <a:gd name="adj5" fmla="val -130435"/>
              <a:gd name="adj6" fmla="val -159458"/>
            </a:avLst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altLang="fr-FR">
                <a:latin typeface="Arial" panose="020B0604020202020204" pitchFamily="34" charset="0"/>
              </a:rPr>
              <a:t>E4</a:t>
            </a:r>
          </a:p>
        </p:txBody>
      </p:sp>
      <p:grpSp>
        <p:nvGrpSpPr>
          <p:cNvPr id="31999" name="Group 255"/>
          <p:cNvGrpSpPr>
            <a:grpSpLocks/>
          </p:cNvGrpSpPr>
          <p:nvPr/>
        </p:nvGrpSpPr>
        <p:grpSpPr bwMode="auto">
          <a:xfrm>
            <a:off x="5257800" y="3352800"/>
            <a:ext cx="2514600" cy="723900"/>
            <a:chOff x="96" y="2184"/>
            <a:chExt cx="1584" cy="456"/>
          </a:xfrm>
        </p:grpSpPr>
        <p:sp>
          <p:nvSpPr>
            <p:cNvPr id="32000" name="AutoShape 256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Cliquer </a:t>
              </a:r>
              <a:r>
                <a:rPr lang="fr-FR" altLang="fr-FR" sz="1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pour continuer l’animation pas à pas</a:t>
              </a:r>
            </a:p>
          </p:txBody>
        </p:sp>
        <p:pic>
          <p:nvPicPr>
            <p:cNvPr id="32001" name="Picture 257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229" name="Group 485"/>
          <p:cNvGrpSpPr>
            <a:grpSpLocks/>
          </p:cNvGrpSpPr>
          <p:nvPr/>
        </p:nvGrpSpPr>
        <p:grpSpPr bwMode="auto">
          <a:xfrm>
            <a:off x="381000" y="1214438"/>
            <a:ext cx="2806700" cy="2214562"/>
            <a:chOff x="240" y="765"/>
            <a:chExt cx="1768" cy="1395"/>
          </a:xfrm>
        </p:grpSpPr>
        <p:grpSp>
          <p:nvGrpSpPr>
            <p:cNvPr id="32188" name="Group 444"/>
            <p:cNvGrpSpPr>
              <a:grpSpLocks/>
            </p:cNvGrpSpPr>
            <p:nvPr/>
          </p:nvGrpSpPr>
          <p:grpSpPr bwMode="auto">
            <a:xfrm>
              <a:off x="532" y="765"/>
              <a:ext cx="1476" cy="1395"/>
              <a:chOff x="2491" y="213"/>
              <a:chExt cx="3689" cy="3488"/>
            </a:xfrm>
          </p:grpSpPr>
          <p:grpSp>
            <p:nvGrpSpPr>
              <p:cNvPr id="32189" name="Group 445"/>
              <p:cNvGrpSpPr>
                <a:grpSpLocks noChangeAspect="1"/>
              </p:cNvGrpSpPr>
              <p:nvPr/>
            </p:nvGrpSpPr>
            <p:grpSpPr bwMode="auto">
              <a:xfrm rot="-7200000">
                <a:off x="4814" y="1619"/>
                <a:ext cx="454" cy="1064"/>
                <a:chOff x="2428" y="1615"/>
                <a:chExt cx="454" cy="1064"/>
              </a:xfrm>
            </p:grpSpPr>
            <p:sp>
              <p:nvSpPr>
                <p:cNvPr id="32190" name="AutoShape 446"/>
                <p:cNvSpPr>
                  <a:spLocks noChangeAspect="1" noChangeArrowheads="1"/>
                </p:cNvSpPr>
                <p:nvPr/>
              </p:nvSpPr>
              <p:spPr bwMode="auto">
                <a:xfrm rot="21600000">
                  <a:off x="2428" y="1615"/>
                  <a:ext cx="454" cy="1064"/>
                </a:xfrm>
                <a:prstGeom prst="can">
                  <a:avLst>
                    <a:gd name="adj" fmla="val 70482"/>
                  </a:avLst>
                </a:prstGeom>
                <a:solidFill>
                  <a:srgbClr val="FFFFFF"/>
                </a:solidFill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191" name="Freeform 447"/>
                <p:cNvSpPr>
                  <a:spLocks noChangeAspect="1"/>
                </p:cNvSpPr>
                <p:nvPr/>
              </p:nvSpPr>
              <p:spPr bwMode="auto">
                <a:xfrm flipH="1">
                  <a:off x="2429" y="1833"/>
                  <a:ext cx="453" cy="720"/>
                </a:xfrm>
                <a:custGeom>
                  <a:avLst/>
                  <a:gdLst>
                    <a:gd name="T0" fmla="*/ 0 w 453"/>
                    <a:gd name="T1" fmla="*/ 0 h 720"/>
                    <a:gd name="T2" fmla="*/ 122 w 453"/>
                    <a:gd name="T3" fmla="*/ 402 h 720"/>
                    <a:gd name="T4" fmla="*/ 453 w 453"/>
                    <a:gd name="T5" fmla="*/ 720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53" h="720">
                      <a:moveTo>
                        <a:pt x="0" y="0"/>
                      </a:moveTo>
                      <a:cubicBezTo>
                        <a:pt x="23" y="141"/>
                        <a:pt x="47" y="282"/>
                        <a:pt x="122" y="402"/>
                      </a:cubicBezTo>
                      <a:cubicBezTo>
                        <a:pt x="197" y="522"/>
                        <a:pt x="325" y="621"/>
                        <a:pt x="453" y="720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2192" name="Line 448"/>
              <p:cNvSpPr>
                <a:spLocks noChangeShapeType="1"/>
              </p:cNvSpPr>
              <p:nvPr/>
            </p:nvSpPr>
            <p:spPr bwMode="auto">
              <a:xfrm rot="7200000" flipV="1">
                <a:off x="3495" y="2527"/>
                <a:ext cx="0" cy="376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3" name="Oval 449"/>
              <p:cNvSpPr>
                <a:spLocks noChangeArrowheads="1"/>
              </p:cNvSpPr>
              <p:nvPr/>
            </p:nvSpPr>
            <p:spPr bwMode="auto">
              <a:xfrm rot="3613575">
                <a:off x="3810" y="2460"/>
                <a:ext cx="480" cy="4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4" name="Rectangle 450"/>
              <p:cNvSpPr>
                <a:spLocks noChangeArrowheads="1"/>
              </p:cNvSpPr>
              <p:nvPr/>
            </p:nvSpPr>
            <p:spPr bwMode="auto">
              <a:xfrm rot="3613575">
                <a:off x="3928" y="2460"/>
                <a:ext cx="528" cy="3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5" name="Line 451"/>
              <p:cNvSpPr>
                <a:spLocks noChangeShapeType="1"/>
              </p:cNvSpPr>
              <p:nvPr/>
            </p:nvSpPr>
            <p:spPr bwMode="auto">
              <a:xfrm rot="3613575">
                <a:off x="3736" y="2767"/>
                <a:ext cx="0" cy="221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6" name="AutoShape 452"/>
              <p:cNvSpPr>
                <a:spLocks noChangeArrowheads="1"/>
              </p:cNvSpPr>
              <p:nvPr/>
            </p:nvSpPr>
            <p:spPr bwMode="auto">
              <a:xfrm rot="9013575">
                <a:off x="3748" y="2844"/>
                <a:ext cx="117" cy="63"/>
              </a:xfrm>
              <a:prstGeom prst="rtTriangle">
                <a:avLst/>
              </a:prstGeom>
              <a:solidFill>
                <a:srgbClr val="FF9900"/>
              </a:solidFill>
              <a:ln w="12700">
                <a:solidFill>
                  <a:srgbClr val="FF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7" name="Oval 453"/>
              <p:cNvSpPr>
                <a:spLocks noChangeArrowheads="1"/>
              </p:cNvSpPr>
              <p:nvPr/>
            </p:nvSpPr>
            <p:spPr bwMode="auto">
              <a:xfrm rot="3613575">
                <a:off x="3874" y="2523"/>
                <a:ext cx="352" cy="352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8" name="AutoShape 454"/>
              <p:cNvSpPr>
                <a:spLocks noChangeArrowheads="1"/>
              </p:cNvSpPr>
              <p:nvPr/>
            </p:nvSpPr>
            <p:spPr bwMode="auto">
              <a:xfrm rot="3613575">
                <a:off x="4216" y="2588"/>
                <a:ext cx="63" cy="69"/>
              </a:xfrm>
              <a:prstGeom prst="rtTriangle">
                <a:avLst/>
              </a:prstGeom>
              <a:solidFill>
                <a:srgbClr val="FF00FF"/>
              </a:solidFill>
              <a:ln w="1270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99" name="Freeform 455"/>
              <p:cNvSpPr>
                <a:spLocks noChangeAspect="1"/>
              </p:cNvSpPr>
              <p:nvPr/>
            </p:nvSpPr>
            <p:spPr bwMode="auto">
              <a:xfrm rot="-7200000">
                <a:off x="4802" y="360"/>
                <a:ext cx="417" cy="1032"/>
              </a:xfrm>
              <a:custGeom>
                <a:avLst/>
                <a:gdLst>
                  <a:gd name="T0" fmla="*/ 0 w 417"/>
                  <a:gd name="T1" fmla="*/ 936 h 1032"/>
                  <a:gd name="T2" fmla="*/ 167 w 417"/>
                  <a:gd name="T3" fmla="*/ 1032 h 1032"/>
                  <a:gd name="T4" fmla="*/ 417 w 417"/>
                  <a:gd name="T5" fmla="*/ 888 h 1032"/>
                  <a:gd name="T6" fmla="*/ 417 w 417"/>
                  <a:gd name="T7" fmla="*/ 96 h 1032"/>
                  <a:gd name="T8" fmla="*/ 248 w 417"/>
                  <a:gd name="T9" fmla="*/ 0 h 1032"/>
                  <a:gd name="T10" fmla="*/ 0 w 417"/>
                  <a:gd name="T11" fmla="*/ 144 h 1032"/>
                  <a:gd name="T12" fmla="*/ 0 w 417"/>
                  <a:gd name="T13" fmla="*/ 936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1032">
                    <a:moveTo>
                      <a:pt x="0" y="936"/>
                    </a:moveTo>
                    <a:lnTo>
                      <a:pt x="167" y="1032"/>
                    </a:lnTo>
                    <a:lnTo>
                      <a:pt x="417" y="888"/>
                    </a:lnTo>
                    <a:lnTo>
                      <a:pt x="417" y="96"/>
                    </a:lnTo>
                    <a:lnTo>
                      <a:pt x="248" y="0"/>
                    </a:lnTo>
                    <a:lnTo>
                      <a:pt x="0" y="144"/>
                    </a:lnTo>
                    <a:lnTo>
                      <a:pt x="0" y="936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2200" name="Group 456"/>
              <p:cNvGrpSpPr>
                <a:grpSpLocks noChangeAspect="1"/>
              </p:cNvGrpSpPr>
              <p:nvPr/>
            </p:nvGrpSpPr>
            <p:grpSpPr bwMode="auto">
              <a:xfrm rot="-7200000">
                <a:off x="4845" y="383"/>
                <a:ext cx="417" cy="936"/>
                <a:chOff x="2058" y="1389"/>
                <a:chExt cx="417" cy="936"/>
              </a:xfrm>
            </p:grpSpPr>
            <p:sp>
              <p:nvSpPr>
                <p:cNvPr id="32201" name="Line 45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25" y="1533"/>
                  <a:ext cx="0" cy="7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02" name="Line 458"/>
                <p:cNvSpPr>
                  <a:spLocks noChangeAspect="1" noChangeShapeType="1"/>
                </p:cNvSpPr>
                <p:nvPr/>
              </p:nvSpPr>
              <p:spPr bwMode="auto">
                <a:xfrm>
                  <a:off x="2058" y="1437"/>
                  <a:ext cx="167" cy="9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03" name="Line 45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25" y="1389"/>
                  <a:ext cx="25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2204" name="Line 460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4460" y="1047"/>
                <a:ext cx="417" cy="5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05" name="Line 461"/>
              <p:cNvSpPr>
                <a:spLocks noChangeAspect="1" noChangeShapeType="1"/>
              </p:cNvSpPr>
              <p:nvPr/>
            </p:nvSpPr>
            <p:spPr bwMode="auto">
              <a:xfrm rot="14400000" flipH="1">
                <a:off x="4624" y="953"/>
                <a:ext cx="85" cy="23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06" name="Line 462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3654" y="493"/>
                <a:ext cx="0" cy="232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07" name="Line 463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5601" y="321"/>
                <a:ext cx="0" cy="42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08" name="Line 464"/>
              <p:cNvSpPr>
                <a:spLocks noChangeShapeType="1"/>
              </p:cNvSpPr>
              <p:nvPr/>
            </p:nvSpPr>
            <p:spPr bwMode="auto">
              <a:xfrm>
                <a:off x="2655" y="2243"/>
                <a:ext cx="0" cy="125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09" name="Line 465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2806" y="3246"/>
                <a:ext cx="0" cy="34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0" name="Line 466"/>
              <p:cNvSpPr>
                <a:spLocks noChangeShapeType="1"/>
              </p:cNvSpPr>
              <p:nvPr/>
            </p:nvSpPr>
            <p:spPr bwMode="auto">
              <a:xfrm>
                <a:off x="3333" y="2623"/>
                <a:ext cx="0" cy="547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1" name="Line 467"/>
              <p:cNvSpPr>
                <a:spLocks noChangeShapeType="1"/>
              </p:cNvSpPr>
              <p:nvPr/>
            </p:nvSpPr>
            <p:spPr bwMode="auto">
              <a:xfrm>
                <a:off x="3656" y="2809"/>
                <a:ext cx="0" cy="547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2" name="Line 468"/>
              <p:cNvSpPr>
                <a:spLocks noChangeShapeType="1"/>
              </p:cNvSpPr>
              <p:nvPr/>
            </p:nvSpPr>
            <p:spPr bwMode="auto">
              <a:xfrm rot="7200000" flipV="1">
                <a:off x="3495" y="3067"/>
                <a:ext cx="0" cy="376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3" name="Line 469"/>
              <p:cNvSpPr>
                <a:spLocks noChangeShapeType="1"/>
              </p:cNvSpPr>
              <p:nvPr/>
            </p:nvSpPr>
            <p:spPr bwMode="auto">
              <a:xfrm rot="7200000" flipV="1">
                <a:off x="2940" y="2872"/>
                <a:ext cx="0" cy="37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4" name="Line 470"/>
              <p:cNvSpPr>
                <a:spLocks noChangeShapeType="1"/>
              </p:cNvSpPr>
              <p:nvPr/>
            </p:nvSpPr>
            <p:spPr bwMode="auto">
              <a:xfrm>
                <a:off x="2778" y="2968"/>
                <a:ext cx="0" cy="547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5" name="Line 471"/>
              <p:cNvSpPr>
                <a:spLocks noChangeShapeType="1"/>
              </p:cNvSpPr>
              <p:nvPr/>
            </p:nvSpPr>
            <p:spPr bwMode="auto">
              <a:xfrm>
                <a:off x="3101" y="3154"/>
                <a:ext cx="0" cy="547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6" name="Line 472"/>
              <p:cNvSpPr>
                <a:spLocks noChangeShapeType="1"/>
              </p:cNvSpPr>
              <p:nvPr/>
            </p:nvSpPr>
            <p:spPr bwMode="auto">
              <a:xfrm rot="7200000" flipV="1">
                <a:off x="2940" y="3412"/>
                <a:ext cx="0" cy="37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7" name="Line 473"/>
              <p:cNvSpPr>
                <a:spLocks noChangeShapeType="1"/>
              </p:cNvSpPr>
              <p:nvPr/>
            </p:nvSpPr>
            <p:spPr bwMode="auto">
              <a:xfrm>
                <a:off x="4972" y="1155"/>
                <a:ext cx="0" cy="8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8" name="AutoShape 474"/>
              <p:cNvSpPr>
                <a:spLocks noChangeArrowheads="1"/>
              </p:cNvSpPr>
              <p:nvPr/>
            </p:nvSpPr>
            <p:spPr bwMode="auto">
              <a:xfrm>
                <a:off x="5835" y="1455"/>
                <a:ext cx="345" cy="195"/>
              </a:xfrm>
              <a:prstGeom prst="curvedUpArrow">
                <a:avLst>
                  <a:gd name="adj1" fmla="val 35385"/>
                  <a:gd name="adj2" fmla="val 70769"/>
                  <a:gd name="adj3" fmla="val 33333"/>
                </a:avLst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19" name="Line 475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5753" y="1379"/>
                <a:ext cx="0" cy="664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2220" name="Group 476"/>
              <p:cNvGrpSpPr>
                <a:grpSpLocks/>
              </p:cNvGrpSpPr>
              <p:nvPr/>
            </p:nvGrpSpPr>
            <p:grpSpPr bwMode="auto">
              <a:xfrm>
                <a:off x="5777" y="213"/>
                <a:ext cx="98" cy="450"/>
                <a:chOff x="5777" y="213"/>
                <a:chExt cx="98" cy="450"/>
              </a:xfrm>
            </p:grpSpPr>
            <p:sp>
              <p:nvSpPr>
                <p:cNvPr id="32221" name="Line 477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5552" y="438"/>
                  <a:ext cx="45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22" name="Line 478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5802" y="590"/>
                  <a:ext cx="47" cy="98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23" name="Line 479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5802" y="496"/>
                  <a:ext cx="47" cy="98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24" name="Line 480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5802" y="402"/>
                  <a:ext cx="47" cy="98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25" name="Line 481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5802" y="304"/>
                  <a:ext cx="47" cy="98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226" name="Line 482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5802" y="206"/>
                  <a:ext cx="47" cy="98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2227" name="Line 483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4429" y="2205"/>
                <a:ext cx="0" cy="542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28" name="AutoShape 484"/>
              <p:cNvSpPr>
                <a:spLocks noChangeArrowheads="1"/>
              </p:cNvSpPr>
              <p:nvPr/>
            </p:nvSpPr>
            <p:spPr bwMode="auto">
              <a:xfrm>
                <a:off x="4960" y="1840"/>
                <a:ext cx="71" cy="129"/>
              </a:xfrm>
              <a:prstGeom prst="rtTriangl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1892" name="Group 148"/>
            <p:cNvGrpSpPr>
              <a:grpSpLocks/>
            </p:cNvGrpSpPr>
            <p:nvPr/>
          </p:nvGrpSpPr>
          <p:grpSpPr bwMode="auto">
            <a:xfrm>
              <a:off x="240" y="1470"/>
              <a:ext cx="361" cy="402"/>
              <a:chOff x="240" y="1470"/>
              <a:chExt cx="361" cy="402"/>
            </a:xfrm>
          </p:grpSpPr>
          <p:sp>
            <p:nvSpPr>
              <p:cNvPr id="31843" name="Text Box 99"/>
              <p:cNvSpPr txBox="1">
                <a:spLocks noChangeArrowheads="1"/>
              </p:cNvSpPr>
              <p:nvPr/>
            </p:nvSpPr>
            <p:spPr bwMode="auto">
              <a:xfrm flipV="1">
                <a:off x="246" y="1690"/>
                <a:ext cx="157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sz="1200" b="0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31844" name="Text Box 100"/>
              <p:cNvSpPr txBox="1">
                <a:spLocks noChangeArrowheads="1"/>
              </p:cNvSpPr>
              <p:nvPr/>
            </p:nvSpPr>
            <p:spPr bwMode="auto">
              <a:xfrm>
                <a:off x="432" y="1748"/>
                <a:ext cx="86" cy="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fr-FR" altLang="fr-FR" b="0">
                    <a:latin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31845" name="Text Box 101"/>
              <p:cNvSpPr txBox="1">
                <a:spLocks noChangeArrowheads="1"/>
              </p:cNvSpPr>
              <p:nvPr/>
            </p:nvSpPr>
            <p:spPr bwMode="auto">
              <a:xfrm>
                <a:off x="480" y="1586"/>
                <a:ext cx="121" cy="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b="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31846" name="Text Box 102"/>
              <p:cNvSpPr txBox="1">
                <a:spLocks noChangeArrowheads="1"/>
              </p:cNvSpPr>
              <p:nvPr/>
            </p:nvSpPr>
            <p:spPr bwMode="auto">
              <a:xfrm>
                <a:off x="240" y="1470"/>
                <a:ext cx="153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b="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31847" name="Line 103"/>
              <p:cNvSpPr>
                <a:spLocks noChangeShapeType="1"/>
              </p:cNvSpPr>
              <p:nvPr/>
            </p:nvSpPr>
            <p:spPr bwMode="auto">
              <a:xfrm rot="14400000" flipH="1">
                <a:off x="432" y="1578"/>
                <a:ext cx="1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48" name="Line 104"/>
              <p:cNvSpPr>
                <a:spLocks noChangeShapeType="1"/>
              </p:cNvSpPr>
              <p:nvPr/>
            </p:nvSpPr>
            <p:spPr bwMode="auto">
              <a:xfrm rot="-10800000">
                <a:off x="358" y="1556"/>
                <a:ext cx="0" cy="1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49" name="Line 105"/>
              <p:cNvSpPr>
                <a:spLocks noChangeShapeType="1"/>
              </p:cNvSpPr>
              <p:nvPr/>
            </p:nvSpPr>
            <p:spPr bwMode="auto">
              <a:xfrm rot="7200000" flipV="1">
                <a:off x="428" y="1671"/>
                <a:ext cx="0" cy="1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2046" name="Text Box 302"/>
          <p:cNvSpPr txBox="1">
            <a:spLocks noChangeArrowheads="1"/>
          </p:cNvSpPr>
          <p:nvPr/>
        </p:nvSpPr>
        <p:spPr bwMode="auto">
          <a:xfrm>
            <a:off x="457200" y="3810000"/>
            <a:ext cx="46482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Le Schéma cinématique est composé de 3 liaisons</a:t>
            </a:r>
          </a:p>
        </p:txBody>
      </p:sp>
      <p:sp>
        <p:nvSpPr>
          <p:cNvPr id="32047" name="Rectangle 303"/>
          <p:cNvSpPr>
            <a:spLocks noChangeArrowheads="1"/>
          </p:cNvSpPr>
          <p:nvPr/>
        </p:nvSpPr>
        <p:spPr bwMode="auto">
          <a:xfrm>
            <a:off x="228600" y="4114800"/>
            <a:ext cx="167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>
                <a:solidFill>
                  <a:schemeClr val="bg2"/>
                </a:solidFill>
              </a:rPr>
              <a:t>Entre </a:t>
            </a:r>
            <a:r>
              <a:rPr lang="fr-FR" altLang="fr-FR" sz="1400" b="0">
                <a:solidFill>
                  <a:srgbClr val="0066FF"/>
                </a:solidFill>
              </a:rPr>
              <a:t>E1</a:t>
            </a:r>
            <a:r>
              <a:rPr lang="fr-FR" altLang="fr-FR" sz="1400" b="0">
                <a:solidFill>
                  <a:schemeClr val="bg2"/>
                </a:solidFill>
              </a:rPr>
              <a:t> et </a:t>
            </a:r>
            <a:r>
              <a:rPr lang="fr-FR" altLang="fr-FR" sz="1400" b="0">
                <a:solidFill>
                  <a:srgbClr val="FF0000"/>
                </a:solidFill>
              </a:rPr>
              <a:t>E2</a:t>
            </a:r>
            <a:endParaRPr lang="fr-FR" altLang="fr-FR" sz="1400">
              <a:solidFill>
                <a:srgbClr val="FF0000"/>
              </a:solidFill>
            </a:endParaRPr>
          </a:p>
        </p:txBody>
      </p:sp>
      <p:sp>
        <p:nvSpPr>
          <p:cNvPr id="32048" name="AutoShape 304"/>
          <p:cNvSpPr>
            <a:spLocks noChangeArrowheads="1"/>
          </p:cNvSpPr>
          <p:nvPr/>
        </p:nvSpPr>
        <p:spPr bwMode="auto">
          <a:xfrm>
            <a:off x="1752600" y="4267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049" name="Rectangle 305"/>
          <p:cNvSpPr>
            <a:spLocks noChangeArrowheads="1"/>
          </p:cNvSpPr>
          <p:nvPr/>
        </p:nvSpPr>
        <p:spPr bwMode="auto">
          <a:xfrm>
            <a:off x="1828800" y="4114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>
                <a:solidFill>
                  <a:schemeClr val="bg2"/>
                </a:solidFill>
              </a:rPr>
              <a:t>Liaison </a:t>
            </a:r>
            <a:r>
              <a:rPr lang="fr-FR" altLang="fr-FR" sz="1400">
                <a:solidFill>
                  <a:schemeClr val="bg2"/>
                </a:solidFill>
              </a:rPr>
              <a:t>L</a:t>
            </a:r>
            <a:endParaRPr lang="fr-FR" altLang="fr-FR" sz="1400">
              <a:solidFill>
                <a:srgbClr val="FF0000"/>
              </a:solidFill>
            </a:endParaRPr>
          </a:p>
        </p:txBody>
      </p:sp>
      <p:sp>
        <p:nvSpPr>
          <p:cNvPr id="32050" name="Rectangle 306"/>
          <p:cNvSpPr>
            <a:spLocks noChangeArrowheads="1"/>
          </p:cNvSpPr>
          <p:nvPr/>
        </p:nvSpPr>
        <p:spPr bwMode="auto">
          <a:xfrm>
            <a:off x="2590800" y="41148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32052" name="Rectangle 308"/>
          <p:cNvSpPr>
            <a:spLocks noChangeArrowheads="1"/>
          </p:cNvSpPr>
          <p:nvPr/>
        </p:nvSpPr>
        <p:spPr bwMode="auto">
          <a:xfrm>
            <a:off x="2743200" y="41148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2058" name="Group 314"/>
          <p:cNvGrpSpPr>
            <a:grpSpLocks/>
          </p:cNvGrpSpPr>
          <p:nvPr/>
        </p:nvGrpSpPr>
        <p:grpSpPr bwMode="auto">
          <a:xfrm>
            <a:off x="1066800" y="4191000"/>
            <a:ext cx="1905000" cy="609600"/>
            <a:chOff x="672" y="2640"/>
            <a:chExt cx="1200" cy="384"/>
          </a:xfrm>
        </p:grpSpPr>
        <p:sp>
          <p:nvSpPr>
            <p:cNvPr id="32053" name="Oval 309"/>
            <p:cNvSpPr>
              <a:spLocks noChangeArrowheads="1"/>
            </p:cNvSpPr>
            <p:nvPr/>
          </p:nvSpPr>
          <p:spPr bwMode="auto">
            <a:xfrm>
              <a:off x="672" y="2640"/>
              <a:ext cx="96" cy="144"/>
            </a:xfrm>
            <a:prstGeom prst="ellips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54" name="Line 310"/>
            <p:cNvSpPr>
              <a:spLocks noChangeShapeType="1"/>
            </p:cNvSpPr>
            <p:nvPr/>
          </p:nvSpPr>
          <p:spPr bwMode="auto">
            <a:xfrm>
              <a:off x="720" y="2784"/>
              <a:ext cx="0" cy="24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55" name="Line 311"/>
            <p:cNvSpPr>
              <a:spLocks noChangeShapeType="1"/>
            </p:cNvSpPr>
            <p:nvPr/>
          </p:nvSpPr>
          <p:spPr bwMode="auto">
            <a:xfrm>
              <a:off x="720" y="3024"/>
              <a:ext cx="1104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56" name="Line 312"/>
            <p:cNvSpPr>
              <a:spLocks noChangeShapeType="1"/>
            </p:cNvSpPr>
            <p:nvPr/>
          </p:nvSpPr>
          <p:spPr bwMode="auto">
            <a:xfrm flipV="1">
              <a:off x="1824" y="2784"/>
              <a:ext cx="0" cy="24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57" name="Oval 313"/>
            <p:cNvSpPr>
              <a:spLocks noChangeArrowheads="1"/>
            </p:cNvSpPr>
            <p:nvPr/>
          </p:nvSpPr>
          <p:spPr bwMode="auto">
            <a:xfrm>
              <a:off x="1776" y="2640"/>
              <a:ext cx="96" cy="144"/>
            </a:xfrm>
            <a:prstGeom prst="ellips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2065" name="Group 321"/>
          <p:cNvGrpSpPr>
            <a:grpSpLocks/>
          </p:cNvGrpSpPr>
          <p:nvPr/>
        </p:nvGrpSpPr>
        <p:grpSpPr bwMode="auto">
          <a:xfrm>
            <a:off x="1524000" y="4191000"/>
            <a:ext cx="1600200" cy="457200"/>
            <a:chOff x="960" y="2640"/>
            <a:chExt cx="1008" cy="288"/>
          </a:xfrm>
        </p:grpSpPr>
        <p:sp>
          <p:nvSpPr>
            <p:cNvPr id="32060" name="Oval 316"/>
            <p:cNvSpPr>
              <a:spLocks noChangeArrowheads="1"/>
            </p:cNvSpPr>
            <p:nvPr/>
          </p:nvSpPr>
          <p:spPr bwMode="auto">
            <a:xfrm>
              <a:off x="960" y="2640"/>
              <a:ext cx="96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61" name="Line 317"/>
            <p:cNvSpPr>
              <a:spLocks noChangeShapeType="1"/>
            </p:cNvSpPr>
            <p:nvPr/>
          </p:nvSpPr>
          <p:spPr bwMode="auto">
            <a:xfrm>
              <a:off x="1008" y="278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62" name="Line 318"/>
            <p:cNvSpPr>
              <a:spLocks noChangeShapeType="1"/>
            </p:cNvSpPr>
            <p:nvPr/>
          </p:nvSpPr>
          <p:spPr bwMode="auto">
            <a:xfrm>
              <a:off x="1008" y="2928"/>
              <a:ext cx="91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63" name="Line 319"/>
            <p:cNvSpPr>
              <a:spLocks noChangeShapeType="1"/>
            </p:cNvSpPr>
            <p:nvPr/>
          </p:nvSpPr>
          <p:spPr bwMode="auto">
            <a:xfrm flipV="1">
              <a:off x="1920" y="278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064" name="Oval 320"/>
            <p:cNvSpPr>
              <a:spLocks noChangeArrowheads="1"/>
            </p:cNvSpPr>
            <p:nvPr/>
          </p:nvSpPr>
          <p:spPr bwMode="auto">
            <a:xfrm>
              <a:off x="1872" y="2640"/>
              <a:ext cx="96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2066" name="Line 322"/>
          <p:cNvSpPr>
            <a:spLocks noChangeShapeType="1"/>
          </p:cNvSpPr>
          <p:nvPr/>
        </p:nvSpPr>
        <p:spPr bwMode="auto">
          <a:xfrm flipH="1">
            <a:off x="1905000" y="4267200"/>
            <a:ext cx="838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2069" name="Group 325"/>
          <p:cNvGrpSpPr>
            <a:grpSpLocks/>
          </p:cNvGrpSpPr>
          <p:nvPr/>
        </p:nvGrpSpPr>
        <p:grpSpPr bwMode="auto">
          <a:xfrm>
            <a:off x="2017713" y="1447800"/>
            <a:ext cx="1335087" cy="412750"/>
            <a:chOff x="1271" y="912"/>
            <a:chExt cx="841" cy="260"/>
          </a:xfrm>
        </p:grpSpPr>
        <p:sp>
          <p:nvSpPr>
            <p:cNvPr id="32067" name="Oval 323"/>
            <p:cNvSpPr>
              <a:spLocks noChangeArrowheads="1"/>
            </p:cNvSpPr>
            <p:nvPr/>
          </p:nvSpPr>
          <p:spPr bwMode="auto">
            <a:xfrm rot="19800000">
              <a:off x="1271" y="912"/>
              <a:ext cx="528" cy="240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68" name="Text Box 324"/>
            <p:cNvSpPr txBox="1">
              <a:spLocks noChangeArrowheads="1"/>
            </p:cNvSpPr>
            <p:nvPr/>
          </p:nvSpPr>
          <p:spPr bwMode="auto">
            <a:xfrm>
              <a:off x="1632" y="960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L</a:t>
              </a:r>
              <a:r>
                <a:rPr lang="fr-FR" altLang="fr-FR">
                  <a:solidFill>
                    <a:srgbClr val="0066FF"/>
                  </a:solidFill>
                  <a:latin typeface="Arial" panose="020B0604020202020204" pitchFamily="34" charset="0"/>
                </a:rPr>
                <a:t>1</a:t>
              </a:r>
              <a:r>
                <a:rPr lang="fr-FR" altLang="fr-FR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2073" name="Group 329"/>
          <p:cNvGrpSpPr>
            <a:grpSpLocks/>
          </p:cNvGrpSpPr>
          <p:nvPr/>
        </p:nvGrpSpPr>
        <p:grpSpPr bwMode="auto">
          <a:xfrm>
            <a:off x="3200400" y="4114800"/>
            <a:ext cx="3124200" cy="381000"/>
            <a:chOff x="144" y="2976"/>
            <a:chExt cx="1968" cy="240"/>
          </a:xfrm>
        </p:grpSpPr>
        <p:sp>
          <p:nvSpPr>
            <p:cNvPr id="32070" name="Rectangle 326"/>
            <p:cNvSpPr>
              <a:spLocks noChangeArrowheads="1"/>
            </p:cNvSpPr>
            <p:nvPr/>
          </p:nvSpPr>
          <p:spPr bwMode="auto">
            <a:xfrm>
              <a:off x="144" y="2976"/>
              <a:ext cx="105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800" b="0">
                  <a:solidFill>
                    <a:schemeClr val="bg2"/>
                  </a:solidFill>
                </a:rPr>
                <a:t>	</a:t>
              </a:r>
              <a:r>
                <a:rPr lang="fr-FR" altLang="fr-FR" sz="1400" b="0">
                  <a:solidFill>
                    <a:schemeClr val="bg2"/>
                  </a:solidFill>
                </a:rPr>
                <a:t>Entre </a:t>
              </a:r>
              <a:r>
                <a:rPr lang="fr-FR" altLang="fr-FR" sz="1400" b="0">
                  <a:solidFill>
                    <a:srgbClr val="FF0000"/>
                  </a:solidFill>
                </a:rPr>
                <a:t>E2</a:t>
              </a:r>
              <a:r>
                <a:rPr lang="fr-FR" altLang="fr-FR" sz="1400" b="0">
                  <a:solidFill>
                    <a:schemeClr val="bg2"/>
                  </a:solidFill>
                </a:rPr>
                <a:t> et </a:t>
              </a:r>
              <a:r>
                <a:rPr lang="fr-FR" altLang="fr-FR" sz="1400" b="0">
                  <a:solidFill>
                    <a:srgbClr val="FF33CC"/>
                  </a:solidFill>
                </a:rPr>
                <a:t>E3</a:t>
              </a:r>
              <a:endParaRPr lang="fr-FR" altLang="fr-FR" sz="1400">
                <a:solidFill>
                  <a:srgbClr val="FF33CC"/>
                </a:solidFill>
              </a:endParaRPr>
            </a:p>
          </p:txBody>
        </p:sp>
        <p:sp>
          <p:nvSpPr>
            <p:cNvPr id="32071" name="AutoShape 327"/>
            <p:cNvSpPr>
              <a:spLocks noChangeArrowheads="1"/>
            </p:cNvSpPr>
            <p:nvPr/>
          </p:nvSpPr>
          <p:spPr bwMode="auto">
            <a:xfrm>
              <a:off x="1104" y="3072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72" name="Rectangle 328"/>
            <p:cNvSpPr>
              <a:spLocks noChangeArrowheads="1"/>
            </p:cNvSpPr>
            <p:nvPr/>
          </p:nvSpPr>
          <p:spPr bwMode="auto">
            <a:xfrm>
              <a:off x="1152" y="2976"/>
              <a:ext cx="96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800" b="0">
                  <a:solidFill>
                    <a:schemeClr val="bg2"/>
                  </a:solidFill>
                </a:rPr>
                <a:t>	</a:t>
              </a:r>
              <a:r>
                <a:rPr lang="fr-FR" altLang="fr-FR" sz="1400" b="0">
                  <a:solidFill>
                    <a:schemeClr val="bg2"/>
                  </a:solidFill>
                </a:rPr>
                <a:t>Liaison </a:t>
              </a:r>
              <a:r>
                <a:rPr lang="fr-FR" altLang="fr-FR" sz="1400">
                  <a:solidFill>
                    <a:schemeClr val="bg2"/>
                  </a:solidFill>
                </a:rPr>
                <a:t>L </a:t>
              </a:r>
              <a:r>
                <a:rPr lang="fr-FR" altLang="fr-FR" sz="1400">
                  <a:solidFill>
                    <a:srgbClr val="FF0000"/>
                  </a:solidFill>
                </a:rPr>
                <a:t>2</a:t>
              </a:r>
              <a:r>
                <a:rPr lang="fr-FR" altLang="fr-FR" sz="1400">
                  <a:solidFill>
                    <a:srgbClr val="FF33CC"/>
                  </a:solidFill>
                </a:rPr>
                <a:t>3</a:t>
              </a:r>
            </a:p>
          </p:txBody>
        </p:sp>
      </p:grpSp>
      <p:grpSp>
        <p:nvGrpSpPr>
          <p:cNvPr id="32078" name="Group 334"/>
          <p:cNvGrpSpPr>
            <a:grpSpLocks/>
          </p:cNvGrpSpPr>
          <p:nvPr/>
        </p:nvGrpSpPr>
        <p:grpSpPr bwMode="auto">
          <a:xfrm>
            <a:off x="1985963" y="2227263"/>
            <a:ext cx="1519237" cy="488950"/>
            <a:chOff x="1251" y="1403"/>
            <a:chExt cx="957" cy="308"/>
          </a:xfrm>
        </p:grpSpPr>
        <p:sp>
          <p:nvSpPr>
            <p:cNvPr id="32076" name="Oval 332"/>
            <p:cNvSpPr>
              <a:spLocks noChangeArrowheads="1"/>
            </p:cNvSpPr>
            <p:nvPr/>
          </p:nvSpPr>
          <p:spPr bwMode="auto">
            <a:xfrm rot="19800000">
              <a:off x="1251" y="1403"/>
              <a:ext cx="576" cy="30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77" name="Text Box 333"/>
            <p:cNvSpPr txBox="1">
              <a:spLocks noChangeArrowheads="1"/>
            </p:cNvSpPr>
            <p:nvPr/>
          </p:nvSpPr>
          <p:spPr bwMode="auto">
            <a:xfrm>
              <a:off x="1728" y="146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fr-FR" altLang="fr-FR">
                  <a:latin typeface="Arial" panose="020B0604020202020204" pitchFamily="34" charset="0"/>
                </a:rPr>
                <a:t>L </a:t>
              </a:r>
              <a:r>
                <a:rPr kumimoji="1" lang="fr-FR" altLang="fr-FR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r>
                <a:rPr kumimoji="1" lang="fr-FR" altLang="fr-FR">
                  <a:solidFill>
                    <a:srgbClr val="FF33CC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2079" name="Group 335"/>
          <p:cNvGrpSpPr>
            <a:grpSpLocks/>
          </p:cNvGrpSpPr>
          <p:nvPr/>
        </p:nvGrpSpPr>
        <p:grpSpPr bwMode="auto">
          <a:xfrm>
            <a:off x="6172200" y="4114800"/>
            <a:ext cx="3124200" cy="381000"/>
            <a:chOff x="144" y="2976"/>
            <a:chExt cx="1968" cy="240"/>
          </a:xfrm>
        </p:grpSpPr>
        <p:sp>
          <p:nvSpPr>
            <p:cNvPr id="32080" name="Rectangle 336"/>
            <p:cNvSpPr>
              <a:spLocks noChangeArrowheads="1"/>
            </p:cNvSpPr>
            <p:nvPr/>
          </p:nvSpPr>
          <p:spPr bwMode="auto">
            <a:xfrm>
              <a:off x="144" y="2976"/>
              <a:ext cx="105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800" b="0">
                  <a:solidFill>
                    <a:schemeClr val="bg2"/>
                  </a:solidFill>
                </a:rPr>
                <a:t>	</a:t>
              </a:r>
              <a:r>
                <a:rPr lang="fr-FR" altLang="fr-FR" sz="1400" b="0">
                  <a:solidFill>
                    <a:schemeClr val="bg2"/>
                  </a:solidFill>
                </a:rPr>
                <a:t>Entre </a:t>
              </a:r>
              <a:r>
                <a:rPr lang="fr-FR" altLang="fr-FR" sz="1400" b="0">
                  <a:solidFill>
                    <a:srgbClr val="FF33CC"/>
                  </a:solidFill>
                </a:rPr>
                <a:t>E3</a:t>
              </a:r>
              <a:r>
                <a:rPr lang="fr-FR" altLang="fr-FR" sz="1400" b="0">
                  <a:solidFill>
                    <a:schemeClr val="bg2"/>
                  </a:solidFill>
                </a:rPr>
                <a:t> et </a:t>
              </a:r>
              <a:r>
                <a:rPr lang="fr-FR" altLang="fr-FR" sz="1400" b="0">
                  <a:solidFill>
                    <a:srgbClr val="FF9900"/>
                  </a:solidFill>
                </a:rPr>
                <a:t>E4</a:t>
              </a:r>
              <a:endParaRPr lang="fr-FR" altLang="fr-FR" sz="1400">
                <a:solidFill>
                  <a:srgbClr val="FF9900"/>
                </a:solidFill>
              </a:endParaRPr>
            </a:p>
          </p:txBody>
        </p:sp>
        <p:sp>
          <p:nvSpPr>
            <p:cNvPr id="32081" name="AutoShape 337"/>
            <p:cNvSpPr>
              <a:spLocks noChangeArrowheads="1"/>
            </p:cNvSpPr>
            <p:nvPr/>
          </p:nvSpPr>
          <p:spPr bwMode="auto">
            <a:xfrm>
              <a:off x="1104" y="3072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82" name="Rectangle 338"/>
            <p:cNvSpPr>
              <a:spLocks noChangeArrowheads="1"/>
            </p:cNvSpPr>
            <p:nvPr/>
          </p:nvSpPr>
          <p:spPr bwMode="auto">
            <a:xfrm>
              <a:off x="1152" y="2976"/>
              <a:ext cx="96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800" b="0">
                  <a:solidFill>
                    <a:schemeClr val="bg2"/>
                  </a:solidFill>
                </a:rPr>
                <a:t>	</a:t>
              </a:r>
              <a:r>
                <a:rPr lang="fr-FR" altLang="fr-FR" sz="1400" b="0">
                  <a:solidFill>
                    <a:schemeClr val="bg2"/>
                  </a:solidFill>
                </a:rPr>
                <a:t>Liaison </a:t>
              </a:r>
              <a:r>
                <a:rPr lang="fr-FR" altLang="fr-FR" sz="1400">
                  <a:solidFill>
                    <a:schemeClr val="bg2"/>
                  </a:solidFill>
                </a:rPr>
                <a:t>L </a:t>
              </a:r>
              <a:r>
                <a:rPr lang="fr-FR" altLang="fr-FR" sz="1400">
                  <a:solidFill>
                    <a:srgbClr val="FF33CC"/>
                  </a:solidFill>
                </a:rPr>
                <a:t>3</a:t>
              </a:r>
              <a:r>
                <a:rPr lang="fr-FR" altLang="fr-FR" sz="1400">
                  <a:solidFill>
                    <a:srgbClr val="FF9900"/>
                  </a:solidFill>
                </a:rPr>
                <a:t>4</a:t>
              </a:r>
            </a:p>
          </p:txBody>
        </p:sp>
      </p:grpSp>
      <p:grpSp>
        <p:nvGrpSpPr>
          <p:cNvPr id="32087" name="Group 343"/>
          <p:cNvGrpSpPr>
            <a:grpSpLocks/>
          </p:cNvGrpSpPr>
          <p:nvPr/>
        </p:nvGrpSpPr>
        <p:grpSpPr bwMode="auto">
          <a:xfrm>
            <a:off x="1270000" y="2362200"/>
            <a:ext cx="762000" cy="623888"/>
            <a:chOff x="800" y="1488"/>
            <a:chExt cx="480" cy="393"/>
          </a:xfrm>
        </p:grpSpPr>
        <p:sp>
          <p:nvSpPr>
            <p:cNvPr id="32085" name="Oval 341"/>
            <p:cNvSpPr>
              <a:spLocks noChangeArrowheads="1"/>
            </p:cNvSpPr>
            <p:nvPr/>
          </p:nvSpPr>
          <p:spPr bwMode="auto">
            <a:xfrm rot="19800000">
              <a:off x="1002" y="1641"/>
              <a:ext cx="271" cy="240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086" name="Text Box 342"/>
            <p:cNvSpPr txBox="1">
              <a:spLocks noChangeArrowheads="1"/>
            </p:cNvSpPr>
            <p:nvPr/>
          </p:nvSpPr>
          <p:spPr bwMode="auto">
            <a:xfrm>
              <a:off x="800" y="148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L </a:t>
              </a:r>
              <a:r>
                <a:rPr kumimoji="1" lang="fr-FR" altLang="fr-FR">
                  <a:solidFill>
                    <a:srgbClr val="FF33CC"/>
                  </a:solidFill>
                  <a:latin typeface="Arial" panose="020B0604020202020204" pitchFamily="34" charset="0"/>
                </a:rPr>
                <a:t>3</a:t>
              </a:r>
              <a:r>
                <a:rPr kumimoji="1" lang="fr-FR" altLang="fr-FR">
                  <a:solidFill>
                    <a:srgbClr val="FF99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pic>
        <p:nvPicPr>
          <p:cNvPr id="32157" name="Picture 413" descr="C:\TP Construction\TP Serre joint\images\L1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21225"/>
            <a:ext cx="2274888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58" name="Picture 414" descr="C:\TP Construction\TP Serre joint\images\L2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1744663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60" name="Picture 416" descr="C:\TP Construction\TP Serre joint\images\L3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93675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64" name="Group 420"/>
          <p:cNvGrpSpPr>
            <a:grpSpLocks/>
          </p:cNvGrpSpPr>
          <p:nvPr/>
        </p:nvGrpSpPr>
        <p:grpSpPr bwMode="auto">
          <a:xfrm>
            <a:off x="1244600" y="5105400"/>
            <a:ext cx="806450" cy="684213"/>
            <a:chOff x="784" y="3216"/>
            <a:chExt cx="508" cy="431"/>
          </a:xfrm>
        </p:grpSpPr>
        <p:sp>
          <p:nvSpPr>
            <p:cNvPr id="32162" name="Oval 418"/>
            <p:cNvSpPr>
              <a:spLocks noChangeArrowheads="1"/>
            </p:cNvSpPr>
            <p:nvPr/>
          </p:nvSpPr>
          <p:spPr bwMode="auto">
            <a:xfrm rot="19800000">
              <a:off x="965" y="3400"/>
              <a:ext cx="327" cy="247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163" name="Text Box 419"/>
            <p:cNvSpPr txBox="1">
              <a:spLocks noChangeArrowheads="1"/>
            </p:cNvSpPr>
            <p:nvPr/>
          </p:nvSpPr>
          <p:spPr bwMode="auto">
            <a:xfrm>
              <a:off x="784" y="321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L</a:t>
              </a:r>
              <a:r>
                <a:rPr lang="fr-FR" altLang="fr-FR">
                  <a:solidFill>
                    <a:srgbClr val="0066FF"/>
                  </a:solidFill>
                  <a:latin typeface="Arial" panose="020B0604020202020204" pitchFamily="34" charset="0"/>
                </a:rPr>
                <a:t>1</a:t>
              </a:r>
              <a:r>
                <a:rPr lang="fr-FR" altLang="fr-FR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2168" name="Group 424"/>
          <p:cNvGrpSpPr>
            <a:grpSpLocks/>
          </p:cNvGrpSpPr>
          <p:nvPr/>
        </p:nvGrpSpPr>
        <p:grpSpPr bwMode="auto">
          <a:xfrm>
            <a:off x="4316413" y="5878513"/>
            <a:ext cx="860425" cy="657225"/>
            <a:chOff x="2719" y="3703"/>
            <a:chExt cx="542" cy="414"/>
          </a:xfrm>
        </p:grpSpPr>
        <p:sp>
          <p:nvSpPr>
            <p:cNvPr id="32166" name="Oval 422"/>
            <p:cNvSpPr>
              <a:spLocks noChangeArrowheads="1"/>
            </p:cNvSpPr>
            <p:nvPr/>
          </p:nvSpPr>
          <p:spPr bwMode="auto">
            <a:xfrm rot="19800000">
              <a:off x="2719" y="3703"/>
              <a:ext cx="287" cy="239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167" name="Text Box 423"/>
            <p:cNvSpPr txBox="1">
              <a:spLocks noChangeArrowheads="1"/>
            </p:cNvSpPr>
            <p:nvPr/>
          </p:nvSpPr>
          <p:spPr bwMode="auto">
            <a:xfrm>
              <a:off x="2781" y="3905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fr-FR" altLang="fr-FR">
                  <a:latin typeface="Arial" panose="020B0604020202020204" pitchFamily="34" charset="0"/>
                </a:rPr>
                <a:t>L </a:t>
              </a:r>
              <a:r>
                <a:rPr kumimoji="1" lang="fr-FR" altLang="fr-FR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r>
                <a:rPr kumimoji="1" lang="fr-FR" altLang="fr-FR">
                  <a:solidFill>
                    <a:srgbClr val="FF33CC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2172" name="Group 428"/>
          <p:cNvGrpSpPr>
            <a:grpSpLocks/>
          </p:cNvGrpSpPr>
          <p:nvPr/>
        </p:nvGrpSpPr>
        <p:grpSpPr bwMode="auto">
          <a:xfrm>
            <a:off x="6781800" y="5486400"/>
            <a:ext cx="762000" cy="612775"/>
            <a:chOff x="4272" y="3456"/>
            <a:chExt cx="480" cy="386"/>
          </a:xfrm>
        </p:grpSpPr>
        <p:sp>
          <p:nvSpPr>
            <p:cNvPr id="32170" name="Oval 426"/>
            <p:cNvSpPr>
              <a:spLocks noChangeArrowheads="1"/>
            </p:cNvSpPr>
            <p:nvPr/>
          </p:nvSpPr>
          <p:spPr bwMode="auto">
            <a:xfrm rot="19800000">
              <a:off x="4474" y="3633"/>
              <a:ext cx="182" cy="209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32171" name="Text Box 427"/>
            <p:cNvSpPr txBox="1">
              <a:spLocks noChangeArrowheads="1"/>
            </p:cNvSpPr>
            <p:nvPr/>
          </p:nvSpPr>
          <p:spPr bwMode="auto">
            <a:xfrm>
              <a:off x="4272" y="345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L </a:t>
              </a:r>
              <a:r>
                <a:rPr kumimoji="1" lang="fr-FR" altLang="fr-FR">
                  <a:solidFill>
                    <a:srgbClr val="FF33CC"/>
                  </a:solidFill>
                  <a:latin typeface="Arial" panose="020B0604020202020204" pitchFamily="34" charset="0"/>
                </a:rPr>
                <a:t>3</a:t>
              </a:r>
              <a:r>
                <a:rPr kumimoji="1" lang="fr-FR" altLang="fr-FR">
                  <a:solidFill>
                    <a:srgbClr val="FF99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32173" name="Line 429"/>
          <p:cNvSpPr>
            <a:spLocks noChangeShapeType="1"/>
          </p:cNvSpPr>
          <p:nvPr/>
        </p:nvSpPr>
        <p:spPr bwMode="auto">
          <a:xfrm flipV="1">
            <a:off x="1828800" y="1828800"/>
            <a:ext cx="685800" cy="3429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74" name="Line 330"/>
          <p:cNvSpPr>
            <a:spLocks noChangeShapeType="1"/>
          </p:cNvSpPr>
          <p:nvPr/>
        </p:nvSpPr>
        <p:spPr bwMode="auto">
          <a:xfrm flipH="1">
            <a:off x="4648200" y="4267200"/>
            <a:ext cx="106680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74" name="Line 430"/>
          <p:cNvSpPr>
            <a:spLocks noChangeShapeType="1"/>
          </p:cNvSpPr>
          <p:nvPr/>
        </p:nvSpPr>
        <p:spPr bwMode="auto">
          <a:xfrm flipH="1" flipV="1">
            <a:off x="2514600" y="2667000"/>
            <a:ext cx="2133600" cy="3429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83" name="Line 339"/>
          <p:cNvSpPr>
            <a:spLocks noChangeShapeType="1"/>
          </p:cNvSpPr>
          <p:nvPr/>
        </p:nvSpPr>
        <p:spPr bwMode="auto">
          <a:xfrm flipH="1">
            <a:off x="7315200" y="4267200"/>
            <a:ext cx="1371600" cy="160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75" name="Line 431"/>
          <p:cNvSpPr>
            <a:spLocks noChangeShapeType="1"/>
          </p:cNvSpPr>
          <p:nvPr/>
        </p:nvSpPr>
        <p:spPr bwMode="auto">
          <a:xfrm flipH="1" flipV="1">
            <a:off x="1905000" y="2895600"/>
            <a:ext cx="5334000" cy="2895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3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2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2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3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32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32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 advAuto="0"/>
      <p:bldP spid="31798" grpId="0" build="p" autoUpdateAnimBg="0" advAuto="2000"/>
      <p:bldP spid="31799" grpId="0" animBg="1" autoUpdateAnimBg="0"/>
      <p:bldP spid="31893" grpId="0" animBg="1" autoUpdateAnimBg="0"/>
      <p:bldP spid="31994" grpId="0" animBg="1" autoUpdateAnimBg="0"/>
      <p:bldP spid="31995" grpId="0" animBg="1" autoUpdateAnimBg="0"/>
      <p:bldP spid="31996" grpId="0" animBg="1" autoUpdateAnimBg="0"/>
      <p:bldP spid="31997" grpId="0" animBg="1" autoUpdateAnimBg="0"/>
      <p:bldP spid="32046" grpId="0" animBg="1" autoUpdateAnimBg="0"/>
      <p:bldP spid="32047" grpId="0" autoUpdateAnimBg="0"/>
      <p:bldP spid="32048" grpId="0" animBg="1"/>
      <p:bldP spid="32049" grpId="0" autoUpdateAnimBg="0"/>
      <p:bldP spid="32050" grpId="0" autoUpdateAnimBg="0"/>
      <p:bldP spid="32052" grpId="0" autoUpdateAnimBg="0"/>
      <p:bldP spid="32066" grpId="0" animBg="1"/>
      <p:bldP spid="32173" grpId="0" animBg="1"/>
      <p:bldP spid="32074" grpId="0" animBg="1"/>
      <p:bldP spid="32174" grpId="0" animBg="1"/>
      <p:bldP spid="32083" grpId="0" animBg="1"/>
      <p:bldP spid="321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33" name="Text Box 241"/>
          <p:cNvSpPr txBox="1">
            <a:spLocks noChangeArrowheads="1"/>
          </p:cNvSpPr>
          <p:nvPr/>
        </p:nvSpPr>
        <p:spPr bwMode="auto">
          <a:xfrm>
            <a:off x="3505200" y="2971800"/>
            <a:ext cx="5257800" cy="159067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14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4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4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4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400">
              <a:latin typeface="Arial" panose="020B0604020202020204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Comment remplir le tableau des liaisons dans ton dossier ?</a:t>
            </a:r>
            <a:endParaRPr lang="fr-FR" altLang="fr-FR" sz="2000" b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304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 u="sng"/>
              <a:t>Pour cela, reprenons l’exemple de la liaison entre la roue et le cadre du vélo</a:t>
            </a:r>
            <a:endParaRPr lang="fr-FR" altLang="fr-FR" sz="2000" b="0"/>
          </a:p>
        </p:txBody>
      </p:sp>
      <p:graphicFrame>
        <p:nvGraphicFramePr>
          <p:cNvPr id="34013" name="Group 221"/>
          <p:cNvGraphicFramePr>
            <a:graphicFrameLocks noGrp="1"/>
          </p:cNvGraphicFramePr>
          <p:nvPr/>
        </p:nvGraphicFramePr>
        <p:xfrm>
          <a:off x="84138" y="762000"/>
          <a:ext cx="8831262" cy="1676400"/>
        </p:xfrm>
        <a:graphic>
          <a:graphicData uri="http://schemas.openxmlformats.org/drawingml/2006/table">
            <a:tbl>
              <a:tblPr/>
              <a:tblGrid>
                <a:gridCol w="1019175"/>
                <a:gridCol w="838200"/>
                <a:gridCol w="522287"/>
                <a:gridCol w="522288"/>
                <a:gridCol w="523875"/>
                <a:gridCol w="609600"/>
                <a:gridCol w="611187"/>
                <a:gridCol w="611188"/>
                <a:gridCol w="3573462"/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Rep. de la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Nom, centre, axe  de la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Nom de la liaison 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………………………………………….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Centre : ………  Axe : ………….…….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Entre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E6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et 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E7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006" name="Rectangle 214"/>
          <p:cNvSpPr>
            <a:spLocks noChangeArrowheads="1"/>
          </p:cNvSpPr>
          <p:nvPr/>
        </p:nvSpPr>
        <p:spPr bwMode="auto">
          <a:xfrm>
            <a:off x="3276600" y="30480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 b="0">
                <a:solidFill>
                  <a:srgbClr val="009900"/>
                </a:solidFill>
              </a:rPr>
              <a:t>- Ses </a:t>
            </a:r>
            <a:r>
              <a:rPr lang="fr-FR" altLang="fr-FR" sz="1400">
                <a:solidFill>
                  <a:srgbClr val="009900"/>
                </a:solidFill>
              </a:rPr>
              <a:t>degrés de liberté</a:t>
            </a:r>
            <a:endParaRPr lang="fr-FR" altLang="fr-FR" sz="1400" b="0">
              <a:solidFill>
                <a:srgbClr val="009900"/>
              </a:solidFill>
            </a:endParaRPr>
          </a:p>
        </p:txBody>
      </p:sp>
      <p:sp>
        <p:nvSpPr>
          <p:cNvPr id="34007" name="Text Box 215"/>
          <p:cNvSpPr txBox="1">
            <a:spLocks noChangeArrowheads="1"/>
          </p:cNvSpPr>
          <p:nvPr/>
        </p:nvSpPr>
        <p:spPr bwMode="auto">
          <a:xfrm>
            <a:off x="3505200" y="2667000"/>
            <a:ext cx="52578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Une liaison est définie par :</a:t>
            </a:r>
          </a:p>
        </p:txBody>
      </p:sp>
      <p:grpSp>
        <p:nvGrpSpPr>
          <p:cNvPr id="34012" name="Group 220"/>
          <p:cNvGrpSpPr>
            <a:grpSpLocks/>
          </p:cNvGrpSpPr>
          <p:nvPr/>
        </p:nvGrpSpPr>
        <p:grpSpPr bwMode="auto">
          <a:xfrm>
            <a:off x="-228600" y="2590800"/>
            <a:ext cx="3352800" cy="1905000"/>
            <a:chOff x="-192" y="1632"/>
            <a:chExt cx="2112" cy="1200"/>
          </a:xfrm>
        </p:grpSpPr>
        <p:grpSp>
          <p:nvGrpSpPr>
            <p:cNvPr id="33998" name="Group 206"/>
            <p:cNvGrpSpPr>
              <a:grpSpLocks/>
            </p:cNvGrpSpPr>
            <p:nvPr/>
          </p:nvGrpSpPr>
          <p:grpSpPr bwMode="auto">
            <a:xfrm>
              <a:off x="-192" y="1632"/>
              <a:ext cx="2112" cy="1200"/>
              <a:chOff x="-192" y="1632"/>
              <a:chExt cx="2112" cy="1200"/>
            </a:xfrm>
          </p:grpSpPr>
          <p:pic>
            <p:nvPicPr>
              <p:cNvPr id="33797" name="Picture 5" descr="C:\TP Construction\TP Serre joint\images\rou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4" y="1632"/>
                <a:ext cx="1186" cy="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801" name="AutoShape 9"/>
              <p:cNvSpPr>
                <a:spLocks/>
              </p:cNvSpPr>
              <p:nvPr/>
            </p:nvSpPr>
            <p:spPr bwMode="auto">
              <a:xfrm>
                <a:off x="-192" y="2448"/>
                <a:ext cx="904" cy="48"/>
              </a:xfrm>
              <a:prstGeom prst="callout2">
                <a:avLst>
                  <a:gd name="adj1" fmla="val 150000"/>
                  <a:gd name="adj2" fmla="val 105310"/>
                  <a:gd name="adj3" fmla="val 150000"/>
                  <a:gd name="adj4" fmla="val 114380"/>
                  <a:gd name="adj5" fmla="val -583333"/>
                  <a:gd name="adj6" fmla="val 123009"/>
                </a:avLst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r"/>
                <a:r>
                  <a:rPr lang="fr-FR" altLang="fr-FR" sz="1800" b="0">
                    <a:solidFill>
                      <a:srgbClr val="FF0066"/>
                    </a:solidFill>
                    <a:latin typeface="Arial" panose="020B0604020202020204" pitchFamily="34" charset="0"/>
                  </a:rPr>
                  <a:t>E7 (Cadre)</a:t>
                </a:r>
              </a:p>
            </p:txBody>
          </p:sp>
          <p:sp>
            <p:nvSpPr>
              <p:cNvPr id="33802" name="AutoShape 10"/>
              <p:cNvSpPr>
                <a:spLocks/>
              </p:cNvSpPr>
              <p:nvPr/>
            </p:nvSpPr>
            <p:spPr bwMode="auto">
              <a:xfrm>
                <a:off x="-192" y="2112"/>
                <a:ext cx="816" cy="72"/>
              </a:xfrm>
              <a:prstGeom prst="callout2">
                <a:avLst>
                  <a:gd name="adj1" fmla="val 100000"/>
                  <a:gd name="adj2" fmla="val 105884"/>
                  <a:gd name="adj3" fmla="val 100000"/>
                  <a:gd name="adj4" fmla="val 114338"/>
                  <a:gd name="adj5" fmla="val -333333"/>
                  <a:gd name="adj6" fmla="val 128431"/>
                </a:avLst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r"/>
                <a:r>
                  <a:rPr lang="fr-FR" altLang="fr-FR" sz="1800" b="0">
                    <a:solidFill>
                      <a:srgbClr val="0066FF"/>
                    </a:solidFill>
                    <a:latin typeface="Arial" panose="020B0604020202020204" pitchFamily="34" charset="0"/>
                  </a:rPr>
                  <a:t>E6 (Roue)</a:t>
                </a:r>
              </a:p>
            </p:txBody>
          </p:sp>
          <p:sp>
            <p:nvSpPr>
              <p:cNvPr id="33994" name="Text Box 202"/>
              <p:cNvSpPr txBox="1">
                <a:spLocks noChangeArrowheads="1"/>
              </p:cNvSpPr>
              <p:nvPr/>
            </p:nvSpPr>
            <p:spPr bwMode="auto">
              <a:xfrm>
                <a:off x="1116" y="2112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fr-FR">
                    <a:solidFill>
                      <a:schemeClr val="bg1"/>
                    </a:solidFill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3995" name="Line 203"/>
              <p:cNvSpPr>
                <a:spLocks noChangeShapeType="1"/>
              </p:cNvSpPr>
              <p:nvPr/>
            </p:nvSpPr>
            <p:spPr bwMode="auto">
              <a:xfrm flipV="1">
                <a:off x="864" y="1920"/>
                <a:ext cx="960" cy="52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996" name="Text Box 204"/>
              <p:cNvSpPr txBox="1">
                <a:spLocks noChangeArrowheads="1"/>
              </p:cNvSpPr>
              <p:nvPr/>
            </p:nvSpPr>
            <p:spPr bwMode="auto">
              <a:xfrm>
                <a:off x="1680" y="1948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fr-FR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33997" name="Oval 205"/>
              <p:cNvSpPr>
                <a:spLocks noChangeArrowheads="1"/>
              </p:cNvSpPr>
              <p:nvPr/>
            </p:nvSpPr>
            <p:spPr bwMode="auto">
              <a:xfrm>
                <a:off x="1216" y="218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altLang="fr-F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008" name="AutoShape 216"/>
            <p:cNvSpPr>
              <a:spLocks noChangeArrowheads="1"/>
            </p:cNvSpPr>
            <p:nvPr/>
          </p:nvSpPr>
          <p:spPr bwMode="auto">
            <a:xfrm>
              <a:off x="1584" y="1920"/>
              <a:ext cx="144" cy="144"/>
            </a:xfrm>
            <a:prstGeom prst="curvedDown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34011" name="Text Box 219"/>
            <p:cNvSpPr txBox="1">
              <a:spLocks noChangeArrowheads="1"/>
            </p:cNvSpPr>
            <p:nvPr/>
          </p:nvSpPr>
          <p:spPr bwMode="auto">
            <a:xfrm>
              <a:off x="1488" y="1776"/>
              <a:ext cx="23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i="1">
                  <a:solidFill>
                    <a:srgbClr val="0066FF"/>
                  </a:solidFill>
                  <a:latin typeface="Arial" panose="020B0604020202020204" pitchFamily="34" charset="0"/>
                </a:rPr>
                <a:t>Rx</a:t>
              </a:r>
            </a:p>
          </p:txBody>
        </p:sp>
      </p:grpSp>
      <p:grpSp>
        <p:nvGrpSpPr>
          <p:cNvPr id="34014" name="Group 222"/>
          <p:cNvGrpSpPr>
            <a:grpSpLocks/>
          </p:cNvGrpSpPr>
          <p:nvPr/>
        </p:nvGrpSpPr>
        <p:grpSpPr bwMode="auto">
          <a:xfrm>
            <a:off x="6324600" y="3009900"/>
            <a:ext cx="2514600" cy="723900"/>
            <a:chOff x="96" y="2184"/>
            <a:chExt cx="1584" cy="456"/>
          </a:xfrm>
        </p:grpSpPr>
        <p:sp>
          <p:nvSpPr>
            <p:cNvPr id="34015" name="AutoShape 223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>
                  <a:solidFill>
                    <a:srgbClr val="FF0000"/>
                  </a:solidFill>
                  <a:latin typeface="Arial" panose="020B0604020202020204" pitchFamily="34" charset="0"/>
                </a:rPr>
                <a:t>Clique pour continuer l’animation pas à pas</a:t>
              </a:r>
            </a:p>
          </p:txBody>
        </p:sp>
        <p:pic>
          <p:nvPicPr>
            <p:cNvPr id="34016" name="Picture 224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017" name="Line 225"/>
          <p:cNvSpPr>
            <a:spLocks noChangeShapeType="1"/>
          </p:cNvSpPr>
          <p:nvPr/>
        </p:nvSpPr>
        <p:spPr bwMode="auto">
          <a:xfrm flipH="1" flipV="1">
            <a:off x="2133600" y="2209800"/>
            <a:ext cx="1600200" cy="9906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018" name="Text Box 226"/>
          <p:cNvSpPr txBox="1">
            <a:spLocks noChangeArrowheads="1"/>
          </p:cNvSpPr>
          <p:nvPr/>
        </p:nvSpPr>
        <p:spPr bwMode="auto">
          <a:xfrm>
            <a:off x="1981200" y="1905000"/>
            <a:ext cx="335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008000"/>
                </a:solidFill>
                <a:latin typeface="Arial" panose="020B0604020202020204" pitchFamily="34" charset="0"/>
              </a:rPr>
              <a:t>0        0         0        1         0        0</a:t>
            </a:r>
          </a:p>
        </p:txBody>
      </p:sp>
      <p:sp>
        <p:nvSpPr>
          <p:cNvPr id="34024" name="Rectangle 232"/>
          <p:cNvSpPr>
            <a:spLocks noChangeArrowheads="1"/>
          </p:cNvSpPr>
          <p:nvPr/>
        </p:nvSpPr>
        <p:spPr bwMode="auto">
          <a:xfrm>
            <a:off x="3276600" y="32766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>
                <a:solidFill>
                  <a:srgbClr val="FF0000"/>
                </a:solidFill>
              </a:rPr>
              <a:t>- Son </a:t>
            </a:r>
            <a:r>
              <a:rPr lang="fr-FR" altLang="fr-FR" sz="1400">
                <a:solidFill>
                  <a:srgbClr val="FF0000"/>
                </a:solidFill>
              </a:rPr>
              <a:t>Nom</a:t>
            </a:r>
          </a:p>
        </p:txBody>
      </p:sp>
      <p:sp>
        <p:nvSpPr>
          <p:cNvPr id="34025" name="Text Box 233"/>
          <p:cNvSpPr txBox="1">
            <a:spLocks noChangeArrowheads="1"/>
          </p:cNvSpPr>
          <p:nvPr/>
        </p:nvSpPr>
        <p:spPr bwMode="auto">
          <a:xfrm>
            <a:off x="5410200" y="164465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FF0000"/>
                </a:solidFill>
                <a:latin typeface="Arial" panose="020B0604020202020204" pitchFamily="34" charset="0"/>
              </a:rPr>
              <a:t>PIVOT</a:t>
            </a:r>
          </a:p>
        </p:txBody>
      </p:sp>
      <p:sp>
        <p:nvSpPr>
          <p:cNvPr id="34026" name="Text Box 234"/>
          <p:cNvSpPr txBox="1">
            <a:spLocks noChangeArrowheads="1"/>
          </p:cNvSpPr>
          <p:nvPr/>
        </p:nvSpPr>
        <p:spPr bwMode="auto">
          <a:xfrm>
            <a:off x="6096000" y="16002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b="0">
                <a:solidFill>
                  <a:srgbClr val="FF0000"/>
                </a:solidFill>
                <a:latin typeface="Arial" panose="020B0604020202020204" pitchFamily="34" charset="0"/>
              </a:rPr>
              <a:t>(1 seule rotation)</a:t>
            </a:r>
          </a:p>
        </p:txBody>
      </p:sp>
      <p:sp>
        <p:nvSpPr>
          <p:cNvPr id="34027" name="Rectangle 235"/>
          <p:cNvSpPr>
            <a:spLocks noChangeArrowheads="1"/>
          </p:cNvSpPr>
          <p:nvPr/>
        </p:nvSpPr>
        <p:spPr bwMode="auto">
          <a:xfrm>
            <a:off x="3276600" y="35052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>
                <a:solidFill>
                  <a:srgbClr val="3333FF"/>
                </a:solidFill>
              </a:rPr>
              <a:t>- Son </a:t>
            </a:r>
            <a:r>
              <a:rPr lang="fr-FR" altLang="fr-FR" sz="1400">
                <a:solidFill>
                  <a:srgbClr val="3333FF"/>
                </a:solidFill>
              </a:rPr>
              <a:t>Centre </a:t>
            </a:r>
            <a:r>
              <a:rPr lang="fr-FR" altLang="fr-FR" sz="1400" b="0">
                <a:solidFill>
                  <a:srgbClr val="3333FF"/>
                </a:solidFill>
              </a:rPr>
              <a:t>(permettant de localiser la liaison, ici le point A)</a:t>
            </a:r>
          </a:p>
        </p:txBody>
      </p:sp>
      <p:sp>
        <p:nvSpPr>
          <p:cNvPr id="34028" name="Rectangle 236"/>
          <p:cNvSpPr>
            <a:spLocks noChangeArrowheads="1"/>
          </p:cNvSpPr>
          <p:nvPr/>
        </p:nvSpPr>
        <p:spPr bwMode="auto">
          <a:xfrm>
            <a:off x="3276600" y="37338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>
                <a:solidFill>
                  <a:srgbClr val="FF00FF"/>
                </a:solidFill>
              </a:rPr>
              <a:t>- Son </a:t>
            </a:r>
            <a:r>
              <a:rPr lang="fr-FR" altLang="fr-FR" sz="1400">
                <a:solidFill>
                  <a:srgbClr val="FF00FF"/>
                </a:solidFill>
              </a:rPr>
              <a:t>Axe </a:t>
            </a:r>
            <a:r>
              <a:rPr lang="fr-FR" altLang="fr-FR" sz="1400" b="0">
                <a:solidFill>
                  <a:srgbClr val="FF00FF"/>
                </a:solidFill>
              </a:rPr>
              <a:t>(permettant d’orienter la liaison).</a:t>
            </a:r>
            <a:endParaRPr lang="fr-FR" altLang="fr-FR" sz="1400" b="0" i="1">
              <a:solidFill>
                <a:srgbClr val="FF00FF"/>
              </a:solidFill>
            </a:endParaRPr>
          </a:p>
        </p:txBody>
      </p:sp>
      <p:sp>
        <p:nvSpPr>
          <p:cNvPr id="34030" name="Rectangle 238"/>
          <p:cNvSpPr>
            <a:spLocks noChangeArrowheads="1"/>
          </p:cNvSpPr>
          <p:nvPr/>
        </p:nvSpPr>
        <p:spPr bwMode="auto">
          <a:xfrm>
            <a:off x="6019800" y="2032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>
                <a:solidFill>
                  <a:schemeClr val="bg2"/>
                </a:solidFill>
              </a:rPr>
              <a:t>	</a:t>
            </a:r>
            <a:r>
              <a:rPr lang="fr-FR" altLang="fr-FR" sz="160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34034" name="Line 242"/>
          <p:cNvSpPr>
            <a:spLocks noChangeShapeType="1"/>
          </p:cNvSpPr>
          <p:nvPr/>
        </p:nvSpPr>
        <p:spPr bwMode="auto">
          <a:xfrm flipV="1">
            <a:off x="4419600" y="1905000"/>
            <a:ext cx="114300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035" name="Line 243"/>
          <p:cNvSpPr>
            <a:spLocks noChangeShapeType="1"/>
          </p:cNvSpPr>
          <p:nvPr/>
        </p:nvSpPr>
        <p:spPr bwMode="auto">
          <a:xfrm flipV="1">
            <a:off x="4572000" y="2286000"/>
            <a:ext cx="1752600" cy="1371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036" name="Line 244"/>
          <p:cNvSpPr>
            <a:spLocks noChangeShapeType="1"/>
          </p:cNvSpPr>
          <p:nvPr/>
        </p:nvSpPr>
        <p:spPr bwMode="auto">
          <a:xfrm flipV="1">
            <a:off x="4343400" y="2286000"/>
            <a:ext cx="3200400" cy="1600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4039" name="Group 247"/>
          <p:cNvGrpSpPr>
            <a:grpSpLocks/>
          </p:cNvGrpSpPr>
          <p:nvPr/>
        </p:nvGrpSpPr>
        <p:grpSpPr bwMode="auto">
          <a:xfrm>
            <a:off x="1905000" y="3352800"/>
            <a:ext cx="1752600" cy="381000"/>
            <a:chOff x="1152" y="2112"/>
            <a:chExt cx="1104" cy="240"/>
          </a:xfrm>
        </p:grpSpPr>
        <p:sp>
          <p:nvSpPr>
            <p:cNvPr id="34037" name="Oval 245"/>
            <p:cNvSpPr>
              <a:spLocks noChangeArrowheads="1"/>
            </p:cNvSpPr>
            <p:nvPr/>
          </p:nvSpPr>
          <p:spPr bwMode="auto">
            <a:xfrm>
              <a:off x="1152" y="2112"/>
              <a:ext cx="240" cy="192"/>
            </a:xfrm>
            <a:prstGeom prst="ellips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038" name="Line 246"/>
            <p:cNvSpPr>
              <a:spLocks noChangeShapeType="1"/>
            </p:cNvSpPr>
            <p:nvPr/>
          </p:nvSpPr>
          <p:spPr bwMode="auto">
            <a:xfrm>
              <a:off x="1392" y="2208"/>
              <a:ext cx="864" cy="14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049" name="Group 257"/>
          <p:cNvGrpSpPr>
            <a:grpSpLocks/>
          </p:cNvGrpSpPr>
          <p:nvPr/>
        </p:nvGrpSpPr>
        <p:grpSpPr bwMode="auto">
          <a:xfrm>
            <a:off x="2438400" y="1143000"/>
            <a:ext cx="1676400" cy="2209800"/>
            <a:chOff x="1536" y="720"/>
            <a:chExt cx="1056" cy="1392"/>
          </a:xfrm>
        </p:grpSpPr>
        <p:sp>
          <p:nvSpPr>
            <p:cNvPr id="34044" name="Oval 252"/>
            <p:cNvSpPr>
              <a:spLocks noChangeArrowheads="1"/>
            </p:cNvSpPr>
            <p:nvPr/>
          </p:nvSpPr>
          <p:spPr bwMode="auto">
            <a:xfrm>
              <a:off x="1536" y="1728"/>
              <a:ext cx="288" cy="384"/>
            </a:xfrm>
            <a:prstGeom prst="ellipse">
              <a:avLst/>
            </a:prstGeom>
            <a:solidFill>
              <a:srgbClr val="009900">
                <a:alpha val="50000"/>
              </a:srgbClr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>
                <a:solidFill>
                  <a:srgbClr val="009900"/>
                </a:solidFill>
              </a:endParaRPr>
            </a:p>
          </p:txBody>
        </p:sp>
        <p:sp>
          <p:nvSpPr>
            <p:cNvPr id="34045" name="Line 253"/>
            <p:cNvSpPr>
              <a:spLocks noChangeShapeType="1"/>
            </p:cNvSpPr>
            <p:nvPr/>
          </p:nvSpPr>
          <p:spPr bwMode="auto">
            <a:xfrm flipV="1">
              <a:off x="1776" y="1392"/>
              <a:ext cx="528" cy="3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47" name="Oval 255"/>
            <p:cNvSpPr>
              <a:spLocks noChangeArrowheads="1"/>
            </p:cNvSpPr>
            <p:nvPr/>
          </p:nvSpPr>
          <p:spPr bwMode="auto">
            <a:xfrm>
              <a:off x="2256" y="720"/>
              <a:ext cx="336" cy="816"/>
            </a:xfrm>
            <a:prstGeom prst="ellipse">
              <a:avLst/>
            </a:prstGeom>
            <a:solidFill>
              <a:srgbClr val="009900">
                <a:alpha val="50000"/>
              </a:srgbClr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>
                <a:solidFill>
                  <a:srgbClr val="009900"/>
                </a:solidFill>
              </a:endParaRPr>
            </a:p>
          </p:txBody>
        </p:sp>
      </p:grpSp>
      <p:grpSp>
        <p:nvGrpSpPr>
          <p:cNvPr id="34071" name="Group 279"/>
          <p:cNvGrpSpPr>
            <a:grpSpLocks/>
          </p:cNvGrpSpPr>
          <p:nvPr/>
        </p:nvGrpSpPr>
        <p:grpSpPr bwMode="auto">
          <a:xfrm>
            <a:off x="5562600" y="4279900"/>
            <a:ext cx="1752600" cy="596900"/>
            <a:chOff x="3792" y="2696"/>
            <a:chExt cx="1104" cy="376"/>
          </a:xfrm>
        </p:grpSpPr>
        <p:sp>
          <p:nvSpPr>
            <p:cNvPr id="34059" name="Oval 267"/>
            <p:cNvSpPr>
              <a:spLocks noChangeArrowheads="1"/>
            </p:cNvSpPr>
            <p:nvPr/>
          </p:nvSpPr>
          <p:spPr bwMode="auto">
            <a:xfrm>
              <a:off x="3792" y="2720"/>
              <a:ext cx="96" cy="144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060" name="Line 268"/>
            <p:cNvSpPr>
              <a:spLocks noChangeShapeType="1"/>
            </p:cNvSpPr>
            <p:nvPr/>
          </p:nvSpPr>
          <p:spPr bwMode="auto">
            <a:xfrm>
              <a:off x="3840" y="2864"/>
              <a:ext cx="0" cy="20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61" name="Line 269"/>
            <p:cNvSpPr>
              <a:spLocks noChangeShapeType="1"/>
            </p:cNvSpPr>
            <p:nvPr/>
          </p:nvSpPr>
          <p:spPr bwMode="auto">
            <a:xfrm>
              <a:off x="3840" y="3072"/>
              <a:ext cx="100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62" name="Line 270"/>
            <p:cNvSpPr>
              <a:spLocks noChangeShapeType="1"/>
            </p:cNvSpPr>
            <p:nvPr/>
          </p:nvSpPr>
          <p:spPr bwMode="auto">
            <a:xfrm flipV="1">
              <a:off x="4848" y="2832"/>
              <a:ext cx="0" cy="2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64" name="Oval 272"/>
            <p:cNvSpPr>
              <a:spLocks noChangeArrowheads="1"/>
            </p:cNvSpPr>
            <p:nvPr/>
          </p:nvSpPr>
          <p:spPr bwMode="auto">
            <a:xfrm>
              <a:off x="4792" y="2696"/>
              <a:ext cx="104" cy="160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4065" name="Rectangle 273"/>
          <p:cNvSpPr>
            <a:spLocks noChangeArrowheads="1"/>
          </p:cNvSpPr>
          <p:nvPr/>
        </p:nvSpPr>
        <p:spPr bwMode="auto">
          <a:xfrm>
            <a:off x="6934200" y="4216400"/>
            <a:ext cx="30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FF"/>
                </a:solidFill>
              </a:rPr>
              <a:t>A</a:t>
            </a:r>
            <a:endParaRPr lang="fr-FR" altLang="fr-FR" sz="1400">
              <a:solidFill>
                <a:srgbClr val="FF00FF"/>
              </a:solidFill>
            </a:endParaRPr>
          </a:p>
        </p:txBody>
      </p:sp>
      <p:sp>
        <p:nvSpPr>
          <p:cNvPr id="34067" name="Rectangle 275"/>
          <p:cNvSpPr>
            <a:spLocks noChangeArrowheads="1"/>
          </p:cNvSpPr>
          <p:nvPr/>
        </p:nvSpPr>
        <p:spPr bwMode="auto">
          <a:xfrm>
            <a:off x="7099300" y="4216400"/>
            <a:ext cx="30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FF"/>
                </a:solidFill>
              </a:rPr>
              <a:t>X</a:t>
            </a:r>
            <a:endParaRPr lang="fr-FR" altLang="fr-FR" sz="1400">
              <a:solidFill>
                <a:srgbClr val="FF00FF"/>
              </a:solidFill>
            </a:endParaRPr>
          </a:p>
        </p:txBody>
      </p:sp>
      <p:grpSp>
        <p:nvGrpSpPr>
          <p:cNvPr id="34070" name="Group 278"/>
          <p:cNvGrpSpPr>
            <a:grpSpLocks/>
          </p:cNvGrpSpPr>
          <p:nvPr/>
        </p:nvGrpSpPr>
        <p:grpSpPr bwMode="auto">
          <a:xfrm>
            <a:off x="4038600" y="4279900"/>
            <a:ext cx="3136900" cy="444500"/>
            <a:chOff x="2824" y="2696"/>
            <a:chExt cx="1976" cy="280"/>
          </a:xfrm>
        </p:grpSpPr>
        <p:sp>
          <p:nvSpPr>
            <p:cNvPr id="34052" name="Oval 260"/>
            <p:cNvSpPr>
              <a:spLocks noChangeArrowheads="1"/>
            </p:cNvSpPr>
            <p:nvPr/>
          </p:nvSpPr>
          <p:spPr bwMode="auto">
            <a:xfrm>
              <a:off x="2824" y="2712"/>
              <a:ext cx="96" cy="144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053" name="Line 261"/>
            <p:cNvSpPr>
              <a:spLocks noChangeShapeType="1"/>
            </p:cNvSpPr>
            <p:nvPr/>
          </p:nvSpPr>
          <p:spPr bwMode="auto">
            <a:xfrm>
              <a:off x="2880" y="2856"/>
              <a:ext cx="0" cy="1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54" name="Line 262"/>
            <p:cNvSpPr>
              <a:spLocks noChangeShapeType="1"/>
            </p:cNvSpPr>
            <p:nvPr/>
          </p:nvSpPr>
          <p:spPr bwMode="auto">
            <a:xfrm>
              <a:off x="2880" y="2976"/>
              <a:ext cx="18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55" name="Line 263"/>
            <p:cNvSpPr>
              <a:spLocks noChangeShapeType="1"/>
            </p:cNvSpPr>
            <p:nvPr/>
          </p:nvSpPr>
          <p:spPr bwMode="auto">
            <a:xfrm flipV="1">
              <a:off x="4752" y="2832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69" name="Oval 277"/>
            <p:cNvSpPr>
              <a:spLocks noChangeArrowheads="1"/>
            </p:cNvSpPr>
            <p:nvPr/>
          </p:nvSpPr>
          <p:spPr bwMode="auto">
            <a:xfrm>
              <a:off x="4696" y="2696"/>
              <a:ext cx="104" cy="160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4072" name="Line 280"/>
          <p:cNvSpPr>
            <a:spLocks noChangeShapeType="1"/>
          </p:cNvSpPr>
          <p:nvPr/>
        </p:nvSpPr>
        <p:spPr bwMode="auto">
          <a:xfrm>
            <a:off x="7035800" y="4279900"/>
            <a:ext cx="3048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4077" name="Group 285"/>
          <p:cNvGrpSpPr>
            <a:grpSpLocks/>
          </p:cNvGrpSpPr>
          <p:nvPr/>
        </p:nvGrpSpPr>
        <p:grpSpPr bwMode="auto">
          <a:xfrm>
            <a:off x="76200" y="3048000"/>
            <a:ext cx="2895600" cy="1752600"/>
            <a:chOff x="48" y="1920"/>
            <a:chExt cx="1824" cy="1104"/>
          </a:xfrm>
        </p:grpSpPr>
        <p:sp>
          <p:nvSpPr>
            <p:cNvPr id="34050" name="Line 258"/>
            <p:cNvSpPr>
              <a:spLocks noChangeShapeType="1"/>
            </p:cNvSpPr>
            <p:nvPr/>
          </p:nvSpPr>
          <p:spPr bwMode="auto">
            <a:xfrm flipV="1">
              <a:off x="288" y="1920"/>
              <a:ext cx="1584" cy="86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4076" name="Group 284"/>
            <p:cNvGrpSpPr>
              <a:grpSpLocks/>
            </p:cNvGrpSpPr>
            <p:nvPr/>
          </p:nvGrpSpPr>
          <p:grpSpPr bwMode="auto">
            <a:xfrm>
              <a:off x="48" y="2784"/>
              <a:ext cx="1296" cy="240"/>
              <a:chOff x="48" y="2784"/>
              <a:chExt cx="1296" cy="240"/>
            </a:xfrm>
          </p:grpSpPr>
          <p:sp>
            <p:nvSpPr>
              <p:cNvPr id="34073" name="Rectangle 281"/>
              <p:cNvSpPr>
                <a:spLocks noChangeArrowheads="1"/>
              </p:cNvSpPr>
              <p:nvPr/>
            </p:nvSpPr>
            <p:spPr bwMode="auto">
              <a:xfrm>
                <a:off x="48" y="2784"/>
                <a:ext cx="1296" cy="240"/>
              </a:xfrm>
              <a:prstGeom prst="rect">
                <a:avLst/>
              </a:prstGeom>
              <a:noFill/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fr-FR" altLang="fr-FR">
                    <a:solidFill>
                      <a:srgbClr val="FF00FF"/>
                    </a:solidFill>
                    <a:latin typeface="Arial" panose="020B0604020202020204" pitchFamily="34" charset="0"/>
                  </a:rPr>
                  <a:t>Axe de rotation AX</a:t>
                </a:r>
              </a:p>
            </p:txBody>
          </p:sp>
          <p:sp>
            <p:nvSpPr>
              <p:cNvPr id="34075" name="Line 283"/>
              <p:cNvSpPr>
                <a:spLocks noChangeShapeType="1"/>
              </p:cNvSpPr>
              <p:nvPr/>
            </p:nvSpPr>
            <p:spPr bwMode="auto">
              <a:xfrm>
                <a:off x="1088" y="2816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4084" name="Group 292"/>
          <p:cNvGrpSpPr>
            <a:grpSpLocks/>
          </p:cNvGrpSpPr>
          <p:nvPr/>
        </p:nvGrpSpPr>
        <p:grpSpPr bwMode="auto">
          <a:xfrm>
            <a:off x="7467600" y="2057400"/>
            <a:ext cx="469900" cy="381000"/>
            <a:chOff x="4752" y="3360"/>
            <a:chExt cx="296" cy="240"/>
          </a:xfrm>
        </p:grpSpPr>
        <p:sp>
          <p:nvSpPr>
            <p:cNvPr id="34079" name="Rectangle 287"/>
            <p:cNvSpPr>
              <a:spLocks noChangeArrowheads="1"/>
            </p:cNvSpPr>
            <p:nvPr/>
          </p:nvSpPr>
          <p:spPr bwMode="auto">
            <a:xfrm>
              <a:off x="4752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A</a:t>
              </a:r>
            </a:p>
          </p:txBody>
        </p:sp>
        <p:sp>
          <p:nvSpPr>
            <p:cNvPr id="34080" name="Rectangle 288"/>
            <p:cNvSpPr>
              <a:spLocks noChangeArrowheads="1"/>
            </p:cNvSpPr>
            <p:nvPr/>
          </p:nvSpPr>
          <p:spPr bwMode="auto">
            <a:xfrm>
              <a:off x="4856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X</a:t>
              </a:r>
            </a:p>
          </p:txBody>
        </p:sp>
        <p:sp>
          <p:nvSpPr>
            <p:cNvPr id="34081" name="Line 289"/>
            <p:cNvSpPr>
              <a:spLocks noChangeShapeType="1"/>
            </p:cNvSpPr>
            <p:nvPr/>
          </p:nvSpPr>
          <p:spPr bwMode="auto">
            <a:xfrm>
              <a:off x="4816" y="3360"/>
              <a:ext cx="192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085" name="Rectangle 293"/>
          <p:cNvSpPr>
            <a:spLocks noChangeArrowheads="1"/>
          </p:cNvSpPr>
          <p:nvPr/>
        </p:nvSpPr>
        <p:spPr bwMode="auto">
          <a:xfrm>
            <a:off x="3352800" y="3975100"/>
            <a:ext cx="5486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 i="1">
                <a:solidFill>
                  <a:srgbClr val="FF00FF"/>
                </a:solidFill>
              </a:rPr>
              <a:t>* L’axe d’une liaison pivot est son axe de rotation. Ici l’axe passe par </a:t>
            </a:r>
            <a:r>
              <a:rPr lang="fr-FR" altLang="fr-FR" sz="1400" i="1">
                <a:solidFill>
                  <a:srgbClr val="FF00FF"/>
                </a:solidFill>
              </a:rPr>
              <a:t>A</a:t>
            </a:r>
            <a:r>
              <a:rPr lang="fr-FR" altLang="fr-FR" sz="1400" b="0" i="1">
                <a:solidFill>
                  <a:srgbClr val="FF00FF"/>
                </a:solidFill>
              </a:rPr>
              <a:t> et est parallèle à </a:t>
            </a:r>
            <a:r>
              <a:rPr lang="fr-FR" altLang="fr-FR" sz="1400" i="1">
                <a:solidFill>
                  <a:srgbClr val="FF00FF"/>
                </a:solidFill>
              </a:rPr>
              <a:t>X, </a:t>
            </a:r>
            <a:r>
              <a:rPr lang="fr-FR" altLang="fr-FR" sz="1400" b="0" i="1">
                <a:solidFill>
                  <a:srgbClr val="FF00FF"/>
                </a:solidFill>
              </a:rPr>
              <a:t>on obtient l’axe </a:t>
            </a:r>
          </a:p>
        </p:txBody>
      </p:sp>
      <p:sp>
        <p:nvSpPr>
          <p:cNvPr id="34095" name="AutoShape 303"/>
          <p:cNvSpPr>
            <a:spLocks noChangeArrowheads="1"/>
          </p:cNvSpPr>
          <p:nvPr/>
        </p:nvSpPr>
        <p:spPr bwMode="auto">
          <a:xfrm>
            <a:off x="2133600" y="4648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4115" name="Group 323"/>
          <p:cNvGrpSpPr>
            <a:grpSpLocks/>
          </p:cNvGrpSpPr>
          <p:nvPr/>
        </p:nvGrpSpPr>
        <p:grpSpPr bwMode="auto">
          <a:xfrm>
            <a:off x="381000" y="5029200"/>
            <a:ext cx="3009900" cy="1600200"/>
            <a:chOff x="240" y="3168"/>
            <a:chExt cx="1896" cy="1008"/>
          </a:xfrm>
        </p:grpSpPr>
        <p:pic>
          <p:nvPicPr>
            <p:cNvPr id="34087" name="Picture 295" descr="C:\TP Construction\TP Serre joint\images\pivot_velo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437"/>
              <a:ext cx="821" cy="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089" name="Line 297"/>
            <p:cNvSpPr>
              <a:spLocks noChangeShapeType="1"/>
            </p:cNvSpPr>
            <p:nvPr/>
          </p:nvSpPr>
          <p:spPr bwMode="auto">
            <a:xfrm flipV="1">
              <a:off x="864" y="3437"/>
              <a:ext cx="960" cy="5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090" name="Text Box 298"/>
            <p:cNvSpPr txBox="1">
              <a:spLocks noChangeArrowheads="1"/>
            </p:cNvSpPr>
            <p:nvPr/>
          </p:nvSpPr>
          <p:spPr bwMode="auto">
            <a:xfrm>
              <a:off x="1680" y="3465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4099" name="AutoShape 307"/>
            <p:cNvSpPr>
              <a:spLocks/>
            </p:cNvSpPr>
            <p:nvPr/>
          </p:nvSpPr>
          <p:spPr bwMode="auto">
            <a:xfrm>
              <a:off x="1232" y="4024"/>
              <a:ext cx="904" cy="1"/>
            </a:xfrm>
            <a:prstGeom prst="callout2">
              <a:avLst>
                <a:gd name="adj1" fmla="val 7200000"/>
                <a:gd name="adj2" fmla="val -5310"/>
                <a:gd name="adj3" fmla="val 7200000"/>
                <a:gd name="adj4" fmla="val -13162"/>
                <a:gd name="adj5" fmla="val -4800000"/>
                <a:gd name="adj6" fmla="val -20352"/>
              </a:avLst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l"/>
              <a:r>
                <a:rPr lang="fr-FR" altLang="fr-FR" sz="1800" b="0">
                  <a:solidFill>
                    <a:srgbClr val="FF0066"/>
                  </a:solidFill>
                  <a:latin typeface="Arial" panose="020B0604020202020204" pitchFamily="34" charset="0"/>
                </a:rPr>
                <a:t>E7 (Cadre)</a:t>
              </a:r>
            </a:p>
          </p:txBody>
        </p:sp>
        <p:sp>
          <p:nvSpPr>
            <p:cNvPr id="34100" name="AutoShape 308"/>
            <p:cNvSpPr>
              <a:spLocks/>
            </p:cNvSpPr>
            <p:nvPr/>
          </p:nvSpPr>
          <p:spPr bwMode="auto">
            <a:xfrm>
              <a:off x="280" y="3432"/>
              <a:ext cx="816" cy="24"/>
            </a:xfrm>
            <a:prstGeom prst="callout2">
              <a:avLst>
                <a:gd name="adj1" fmla="val 300000"/>
                <a:gd name="adj2" fmla="val 105884"/>
                <a:gd name="adj3" fmla="val 300000"/>
                <a:gd name="adj4" fmla="val 118505"/>
                <a:gd name="adj5" fmla="val 633333"/>
                <a:gd name="adj6" fmla="val 126472"/>
              </a:avLst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/>
              <a:r>
                <a:rPr lang="fr-FR" altLang="fr-FR" sz="1800" b="0">
                  <a:solidFill>
                    <a:srgbClr val="0066FF"/>
                  </a:solidFill>
                  <a:latin typeface="Arial" panose="020B0604020202020204" pitchFamily="34" charset="0"/>
                </a:rPr>
                <a:t>E6 (Roue)</a:t>
              </a:r>
            </a:p>
          </p:txBody>
        </p:sp>
        <p:sp>
          <p:nvSpPr>
            <p:cNvPr id="34107" name="Text Box 315"/>
            <p:cNvSpPr txBox="1">
              <a:spLocks noChangeArrowheads="1"/>
            </p:cNvSpPr>
            <p:nvPr/>
          </p:nvSpPr>
          <p:spPr bwMode="auto">
            <a:xfrm>
              <a:off x="1152" y="3629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4108" name="Rectangle 316"/>
            <p:cNvSpPr>
              <a:spLocks noChangeArrowheads="1"/>
            </p:cNvSpPr>
            <p:nvPr/>
          </p:nvSpPr>
          <p:spPr bwMode="auto">
            <a:xfrm>
              <a:off x="240" y="3360"/>
              <a:ext cx="182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4114" name="Group 322"/>
            <p:cNvGrpSpPr>
              <a:grpSpLocks/>
            </p:cNvGrpSpPr>
            <p:nvPr/>
          </p:nvGrpSpPr>
          <p:grpSpPr bwMode="auto">
            <a:xfrm>
              <a:off x="240" y="3168"/>
              <a:ext cx="1824" cy="192"/>
              <a:chOff x="480" y="3168"/>
              <a:chExt cx="1824" cy="192"/>
            </a:xfrm>
          </p:grpSpPr>
          <p:sp>
            <p:nvSpPr>
              <p:cNvPr id="34109" name="Rectangle 317"/>
              <p:cNvSpPr>
                <a:spLocks noChangeArrowheads="1"/>
              </p:cNvSpPr>
              <p:nvPr/>
            </p:nvSpPr>
            <p:spPr bwMode="auto">
              <a:xfrm>
                <a:off x="480" y="3168"/>
                <a:ext cx="182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fr-FR" altLang="fr-FR">
                    <a:latin typeface="Arial" panose="020B0604020202020204" pitchFamily="34" charset="0"/>
                  </a:rPr>
                  <a:t>Liaison pivot (A, Ax)</a:t>
                </a:r>
              </a:p>
            </p:txBody>
          </p:sp>
          <p:sp>
            <p:nvSpPr>
              <p:cNvPr id="34113" name="Line 321"/>
              <p:cNvSpPr>
                <a:spLocks noChangeShapeType="1"/>
              </p:cNvSpPr>
              <p:nvPr/>
            </p:nvSpPr>
            <p:spPr bwMode="auto">
              <a:xfrm>
                <a:off x="1848" y="319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4116" name="Rectangle 324"/>
          <p:cNvSpPr>
            <a:spLocks noChangeArrowheads="1"/>
          </p:cNvSpPr>
          <p:nvPr/>
        </p:nvSpPr>
        <p:spPr bwMode="auto">
          <a:xfrm>
            <a:off x="3276600" y="4572000"/>
            <a:ext cx="5943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400" b="0" u="sng" dirty="0">
                <a:solidFill>
                  <a:srgbClr val="FF33CC"/>
                </a:solidFill>
              </a:rPr>
              <a:t>Question : A l’aide du schéma cinématique 3D et du document ressource « les liaisons mécaniques », </a:t>
            </a:r>
            <a:r>
              <a:rPr lang="fr-FR" altLang="fr-FR" sz="2400" b="0" u="sng" dirty="0" err="1" smtClean="0">
                <a:solidFill>
                  <a:srgbClr val="FF33CC"/>
                </a:solidFill>
              </a:rPr>
              <a:t>complèter</a:t>
            </a:r>
            <a:r>
              <a:rPr lang="fr-FR" altLang="fr-FR" sz="2400" b="0" u="sng" dirty="0" smtClean="0">
                <a:solidFill>
                  <a:srgbClr val="FF33CC"/>
                </a:solidFill>
              </a:rPr>
              <a:t> </a:t>
            </a:r>
            <a:r>
              <a:rPr lang="fr-FR" altLang="fr-FR" sz="2400" b="0" u="sng" dirty="0">
                <a:solidFill>
                  <a:srgbClr val="FF33CC"/>
                </a:solidFill>
              </a:rPr>
              <a:t>le tableau </a:t>
            </a:r>
            <a:r>
              <a:rPr lang="fr-FR" altLang="fr-FR" sz="2400" b="0" u="sng" dirty="0" smtClean="0">
                <a:solidFill>
                  <a:srgbClr val="FF33CC"/>
                </a:solidFill>
              </a:rPr>
              <a:t>du </a:t>
            </a:r>
            <a:r>
              <a:rPr lang="fr-FR" altLang="fr-FR" sz="2400" b="0" u="sng" dirty="0">
                <a:solidFill>
                  <a:srgbClr val="FF33CC"/>
                </a:solidFill>
              </a:rPr>
              <a:t>dossier . </a:t>
            </a:r>
            <a:endParaRPr lang="fr-FR" altLang="fr-FR" sz="2000" b="0" dirty="0"/>
          </a:p>
        </p:txBody>
      </p:sp>
      <p:sp>
        <p:nvSpPr>
          <p:cNvPr id="34118" name="AutoShape 326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4953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fr-FR" sz="2000" b="0" dirty="0" err="1">
                <a:solidFill>
                  <a:schemeClr val="tx1"/>
                </a:solidFill>
                <a:latin typeface="Arial" panose="020B0604020202020204" pitchFamily="34" charset="0"/>
              </a:rPr>
              <a:t>Ouvrir</a:t>
            </a:r>
            <a:r>
              <a:rPr lang="en-US" altLang="fr-FR" sz="2000" b="0" dirty="0">
                <a:solidFill>
                  <a:schemeClr val="tx1"/>
                </a:solidFill>
                <a:latin typeface="Arial" panose="020B0604020202020204" pitchFamily="34" charset="0"/>
              </a:rPr>
              <a:t> le </a:t>
            </a:r>
            <a:r>
              <a:rPr lang="en-US" altLang="fr-FR" sz="2000" b="0" dirty="0" err="1">
                <a:solidFill>
                  <a:schemeClr val="tx1"/>
                </a:solidFill>
                <a:latin typeface="Arial" panose="020B0604020202020204" pitchFamily="34" charset="0"/>
              </a:rPr>
              <a:t>dossier“Les</a:t>
            </a:r>
            <a:r>
              <a:rPr lang="en-US" altLang="fr-FR" sz="2000" b="0" dirty="0">
                <a:solidFill>
                  <a:schemeClr val="tx1"/>
                </a:solidFill>
                <a:latin typeface="Arial" panose="020B0604020202020204" pitchFamily="34" charset="0"/>
              </a:rPr>
              <a:t> liaisons </a:t>
            </a:r>
            <a:r>
              <a:rPr lang="en-US" altLang="fr-FR" sz="2000" b="0" dirty="0" err="1">
                <a:solidFill>
                  <a:schemeClr val="tx1"/>
                </a:solidFill>
                <a:latin typeface="Arial" panose="020B0604020202020204" pitchFamily="34" charset="0"/>
              </a:rPr>
              <a:t>mécaniques</a:t>
            </a:r>
            <a:r>
              <a:rPr lang="en-US" altLang="fr-FR" sz="2000" b="0" dirty="0">
                <a:solidFill>
                  <a:schemeClr val="tx1"/>
                </a:solidFill>
                <a:latin typeface="Arial" panose="020B0604020202020204" pitchFamily="34" charset="0"/>
              </a:rPr>
              <a:t>”</a:t>
            </a:r>
            <a:endParaRPr lang="en-US" altLang="fr-FR" sz="2400" b="0" dirty="0">
              <a:solidFill>
                <a:schemeClr val="tx1"/>
              </a:solidFill>
            </a:endParaRPr>
          </a:p>
        </p:txBody>
      </p:sp>
      <p:grpSp>
        <p:nvGrpSpPr>
          <p:cNvPr id="34121" name="Group 329"/>
          <p:cNvGrpSpPr>
            <a:grpSpLocks/>
          </p:cNvGrpSpPr>
          <p:nvPr/>
        </p:nvGrpSpPr>
        <p:grpSpPr bwMode="auto">
          <a:xfrm>
            <a:off x="5029200" y="5283200"/>
            <a:ext cx="3962400" cy="1041400"/>
            <a:chOff x="3168" y="3328"/>
            <a:chExt cx="2496" cy="656"/>
          </a:xfrm>
        </p:grpSpPr>
        <p:sp>
          <p:nvSpPr>
            <p:cNvPr id="34119" name="Oval 327"/>
            <p:cNvSpPr>
              <a:spLocks noChangeArrowheads="1"/>
            </p:cNvSpPr>
            <p:nvPr/>
          </p:nvSpPr>
          <p:spPr bwMode="auto">
            <a:xfrm>
              <a:off x="3168" y="3328"/>
              <a:ext cx="2496" cy="32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120" name="Line 328"/>
            <p:cNvSpPr>
              <a:spLocks noChangeShapeType="1"/>
            </p:cNvSpPr>
            <p:nvPr/>
          </p:nvSpPr>
          <p:spPr bwMode="auto">
            <a:xfrm flipH="1">
              <a:off x="3984" y="3656"/>
              <a:ext cx="36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4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4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300"/>
                                        <p:tgtEl>
                                          <p:spTgt spid="3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3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3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33" grpId="0" animBg="1" autoUpdateAnimBg="0"/>
      <p:bldP spid="33794" grpId="0" build="p" autoUpdateAnimBg="0" advAuto="0"/>
      <p:bldP spid="33795" grpId="0" build="p" autoUpdateAnimBg="0" advAuto="2000"/>
      <p:bldP spid="34006" grpId="0" autoUpdateAnimBg="0"/>
      <p:bldP spid="34007" grpId="0" animBg="1" autoUpdateAnimBg="0"/>
      <p:bldP spid="34017" grpId="0" animBg="1"/>
      <p:bldP spid="34018" grpId="0" build="p" autoUpdateAnimBg="0" advAuto="0"/>
      <p:bldP spid="34024" grpId="0" autoUpdateAnimBg="0"/>
      <p:bldP spid="34025" grpId="0" autoUpdateAnimBg="0"/>
      <p:bldP spid="34026" grpId="0" build="p" autoUpdateAnimBg="0" advAuto="0"/>
      <p:bldP spid="34027" grpId="0" autoUpdateAnimBg="0"/>
      <p:bldP spid="34028" grpId="0" autoUpdateAnimBg="0"/>
      <p:bldP spid="34030" grpId="0" autoUpdateAnimBg="0"/>
      <p:bldP spid="34034" grpId="0" animBg="1"/>
      <p:bldP spid="34035" grpId="0" animBg="1"/>
      <p:bldP spid="34036" grpId="0" animBg="1"/>
      <p:bldP spid="34065" grpId="0" autoUpdateAnimBg="0"/>
      <p:bldP spid="34067" grpId="0" autoUpdateAnimBg="0"/>
      <p:bldP spid="34072" grpId="0" animBg="1"/>
      <p:bldP spid="34085" grpId="0" autoUpdateAnimBg="0"/>
      <p:bldP spid="34095" grpId="0" animBg="1"/>
      <p:bldP spid="34116" grpId="0" build="p" autoUpdateAnimBg="0"/>
      <p:bldP spid="3411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38" name="Picture 70" descr="C:\TP Construction\TP Serre joint\images\sj_eclat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5297488" cy="3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23" name="AutoShape 55"/>
          <p:cNvSpPr>
            <a:spLocks noChangeArrowheads="1"/>
          </p:cNvSpPr>
          <p:nvPr/>
        </p:nvSpPr>
        <p:spPr bwMode="auto">
          <a:xfrm>
            <a:off x="609600" y="152400"/>
            <a:ext cx="5029200" cy="1524000"/>
          </a:xfrm>
          <a:prstGeom prst="wedgeRoundRectCallout">
            <a:avLst>
              <a:gd name="adj1" fmla="val 56597"/>
              <a:gd name="adj2" fmla="val 9802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fr-FR" altLang="fr-FR" sz="2400" b="0">
                <a:solidFill>
                  <a:srgbClr val="FF0000"/>
                </a:solidFill>
              </a:rPr>
              <a:t>ATTENTION !</a:t>
            </a:r>
          </a:p>
          <a:p>
            <a:r>
              <a:rPr lang="fr-FR" altLang="fr-FR" sz="2400" b="0"/>
              <a:t>AUCUNE PIECE NE DOIT RESTER</a:t>
            </a:r>
          </a:p>
          <a:p>
            <a:r>
              <a:rPr lang="fr-FR" altLang="fr-FR" sz="2400" b="0"/>
              <a:t>BLANCHE SUR L’ECLATÉ</a:t>
            </a:r>
            <a:endParaRPr lang="fr-FR" altLang="fr-FR" sz="2400" b="0">
              <a:solidFill>
                <a:schemeClr val="tx1"/>
              </a:solidFill>
            </a:endParaRPr>
          </a:p>
        </p:txBody>
      </p:sp>
      <p:grpSp>
        <p:nvGrpSpPr>
          <p:cNvPr id="32824" name="Group 56"/>
          <p:cNvGrpSpPr>
            <a:grpSpLocks/>
          </p:cNvGrpSpPr>
          <p:nvPr/>
        </p:nvGrpSpPr>
        <p:grpSpPr bwMode="auto">
          <a:xfrm>
            <a:off x="5029200" y="1905000"/>
            <a:ext cx="1152525" cy="1600200"/>
            <a:chOff x="960" y="384"/>
            <a:chExt cx="740" cy="1028"/>
          </a:xfrm>
        </p:grpSpPr>
        <p:sp>
          <p:nvSpPr>
            <p:cNvPr id="32825" name="Freeform 57"/>
            <p:cNvSpPr>
              <a:spLocks/>
            </p:cNvSpPr>
            <p:nvPr/>
          </p:nvSpPr>
          <p:spPr bwMode="auto">
            <a:xfrm>
              <a:off x="1406" y="546"/>
              <a:ext cx="172" cy="213"/>
            </a:xfrm>
            <a:custGeom>
              <a:avLst/>
              <a:gdLst>
                <a:gd name="T0" fmla="*/ 132 w 172"/>
                <a:gd name="T1" fmla="*/ 155 h 213"/>
                <a:gd name="T2" fmla="*/ 143 w 172"/>
                <a:gd name="T3" fmla="*/ 127 h 213"/>
                <a:gd name="T4" fmla="*/ 148 w 172"/>
                <a:gd name="T5" fmla="*/ 94 h 213"/>
                <a:gd name="T6" fmla="*/ 148 w 172"/>
                <a:gd name="T7" fmla="*/ 65 h 213"/>
                <a:gd name="T8" fmla="*/ 138 w 172"/>
                <a:gd name="T9" fmla="*/ 35 h 213"/>
                <a:gd name="T10" fmla="*/ 128 w 172"/>
                <a:gd name="T11" fmla="*/ 18 h 213"/>
                <a:gd name="T12" fmla="*/ 110 w 172"/>
                <a:gd name="T13" fmla="*/ 5 h 213"/>
                <a:gd name="T14" fmla="*/ 84 w 172"/>
                <a:gd name="T15" fmla="*/ 0 h 213"/>
                <a:gd name="T16" fmla="*/ 51 w 172"/>
                <a:gd name="T17" fmla="*/ 3 h 213"/>
                <a:gd name="T18" fmla="*/ 28 w 172"/>
                <a:gd name="T19" fmla="*/ 17 h 213"/>
                <a:gd name="T20" fmla="*/ 14 w 172"/>
                <a:gd name="T21" fmla="*/ 42 h 213"/>
                <a:gd name="T22" fmla="*/ 5 w 172"/>
                <a:gd name="T23" fmla="*/ 71 h 213"/>
                <a:gd name="T24" fmla="*/ 0 w 172"/>
                <a:gd name="T25" fmla="*/ 105 h 213"/>
                <a:gd name="T26" fmla="*/ 2 w 172"/>
                <a:gd name="T27" fmla="*/ 141 h 213"/>
                <a:gd name="T28" fmla="*/ 9 w 172"/>
                <a:gd name="T29" fmla="*/ 163 h 213"/>
                <a:gd name="T30" fmla="*/ 23 w 172"/>
                <a:gd name="T31" fmla="*/ 185 h 213"/>
                <a:gd name="T32" fmla="*/ 39 w 172"/>
                <a:gd name="T33" fmla="*/ 199 h 213"/>
                <a:gd name="T34" fmla="*/ 59 w 172"/>
                <a:gd name="T35" fmla="*/ 205 h 213"/>
                <a:gd name="T36" fmla="*/ 82 w 172"/>
                <a:gd name="T37" fmla="*/ 203 h 213"/>
                <a:gd name="T38" fmla="*/ 98 w 172"/>
                <a:gd name="T39" fmla="*/ 199 h 213"/>
                <a:gd name="T40" fmla="*/ 110 w 172"/>
                <a:gd name="T41" fmla="*/ 186 h 213"/>
                <a:gd name="T42" fmla="*/ 115 w 172"/>
                <a:gd name="T43" fmla="*/ 182 h 213"/>
                <a:gd name="T44" fmla="*/ 134 w 172"/>
                <a:gd name="T45" fmla="*/ 199 h 213"/>
                <a:gd name="T46" fmla="*/ 152 w 172"/>
                <a:gd name="T47" fmla="*/ 213 h 213"/>
                <a:gd name="T48" fmla="*/ 165 w 172"/>
                <a:gd name="T49" fmla="*/ 209 h 213"/>
                <a:gd name="T50" fmla="*/ 172 w 172"/>
                <a:gd name="T51" fmla="*/ 194 h 213"/>
                <a:gd name="T52" fmla="*/ 170 w 172"/>
                <a:gd name="T53" fmla="*/ 182 h 213"/>
                <a:gd name="T54" fmla="*/ 146 w 172"/>
                <a:gd name="T55" fmla="*/ 169 h 213"/>
                <a:gd name="T56" fmla="*/ 132 w 172"/>
                <a:gd name="T57" fmla="*/ 15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2" h="213">
                  <a:moveTo>
                    <a:pt x="132" y="155"/>
                  </a:moveTo>
                  <a:lnTo>
                    <a:pt x="143" y="127"/>
                  </a:lnTo>
                  <a:lnTo>
                    <a:pt x="148" y="94"/>
                  </a:lnTo>
                  <a:lnTo>
                    <a:pt x="148" y="65"/>
                  </a:lnTo>
                  <a:lnTo>
                    <a:pt x="138" y="35"/>
                  </a:lnTo>
                  <a:lnTo>
                    <a:pt x="128" y="18"/>
                  </a:lnTo>
                  <a:lnTo>
                    <a:pt x="110" y="5"/>
                  </a:lnTo>
                  <a:lnTo>
                    <a:pt x="84" y="0"/>
                  </a:lnTo>
                  <a:lnTo>
                    <a:pt x="51" y="3"/>
                  </a:lnTo>
                  <a:lnTo>
                    <a:pt x="28" y="17"/>
                  </a:lnTo>
                  <a:lnTo>
                    <a:pt x="14" y="42"/>
                  </a:lnTo>
                  <a:lnTo>
                    <a:pt x="5" y="71"/>
                  </a:lnTo>
                  <a:lnTo>
                    <a:pt x="0" y="105"/>
                  </a:lnTo>
                  <a:lnTo>
                    <a:pt x="2" y="141"/>
                  </a:lnTo>
                  <a:lnTo>
                    <a:pt x="9" y="163"/>
                  </a:lnTo>
                  <a:lnTo>
                    <a:pt x="23" y="185"/>
                  </a:lnTo>
                  <a:lnTo>
                    <a:pt x="39" y="199"/>
                  </a:lnTo>
                  <a:lnTo>
                    <a:pt x="59" y="205"/>
                  </a:lnTo>
                  <a:lnTo>
                    <a:pt x="82" y="203"/>
                  </a:lnTo>
                  <a:lnTo>
                    <a:pt x="98" y="199"/>
                  </a:lnTo>
                  <a:lnTo>
                    <a:pt x="110" y="186"/>
                  </a:lnTo>
                  <a:lnTo>
                    <a:pt x="115" y="182"/>
                  </a:lnTo>
                  <a:lnTo>
                    <a:pt x="134" y="199"/>
                  </a:lnTo>
                  <a:lnTo>
                    <a:pt x="152" y="213"/>
                  </a:lnTo>
                  <a:lnTo>
                    <a:pt x="165" y="209"/>
                  </a:lnTo>
                  <a:lnTo>
                    <a:pt x="172" y="194"/>
                  </a:lnTo>
                  <a:lnTo>
                    <a:pt x="170" y="182"/>
                  </a:lnTo>
                  <a:lnTo>
                    <a:pt x="146" y="169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826" name="Freeform 58"/>
            <p:cNvSpPr>
              <a:spLocks/>
            </p:cNvSpPr>
            <p:nvPr/>
          </p:nvSpPr>
          <p:spPr bwMode="auto">
            <a:xfrm>
              <a:off x="1263" y="752"/>
              <a:ext cx="218" cy="340"/>
            </a:xfrm>
            <a:custGeom>
              <a:avLst/>
              <a:gdLst>
                <a:gd name="T0" fmla="*/ 176 w 218"/>
                <a:gd name="T1" fmla="*/ 9 h 340"/>
                <a:gd name="T2" fmla="*/ 132 w 218"/>
                <a:gd name="T3" fmla="*/ 0 h 340"/>
                <a:gd name="T4" fmla="*/ 103 w 218"/>
                <a:gd name="T5" fmla="*/ 12 h 340"/>
                <a:gd name="T6" fmla="*/ 73 w 218"/>
                <a:gd name="T7" fmla="*/ 30 h 340"/>
                <a:gd name="T8" fmla="*/ 48 w 218"/>
                <a:gd name="T9" fmla="*/ 61 h 340"/>
                <a:gd name="T10" fmla="*/ 30 w 218"/>
                <a:gd name="T11" fmla="*/ 98 h 340"/>
                <a:gd name="T12" fmla="*/ 9 w 218"/>
                <a:gd name="T13" fmla="*/ 150 h 340"/>
                <a:gd name="T14" fmla="*/ 0 w 218"/>
                <a:gd name="T15" fmla="*/ 205 h 340"/>
                <a:gd name="T16" fmla="*/ 0 w 218"/>
                <a:gd name="T17" fmla="*/ 254 h 340"/>
                <a:gd name="T18" fmla="*/ 14 w 218"/>
                <a:gd name="T19" fmla="*/ 296 h 340"/>
                <a:gd name="T20" fmla="*/ 36 w 218"/>
                <a:gd name="T21" fmla="*/ 330 h 340"/>
                <a:gd name="T22" fmla="*/ 58 w 218"/>
                <a:gd name="T23" fmla="*/ 339 h 340"/>
                <a:gd name="T24" fmla="*/ 89 w 218"/>
                <a:gd name="T25" fmla="*/ 340 h 340"/>
                <a:gd name="T26" fmla="*/ 117 w 218"/>
                <a:gd name="T27" fmla="*/ 335 h 340"/>
                <a:gd name="T28" fmla="*/ 139 w 218"/>
                <a:gd name="T29" fmla="*/ 326 h 340"/>
                <a:gd name="T30" fmla="*/ 154 w 218"/>
                <a:gd name="T31" fmla="*/ 308 h 340"/>
                <a:gd name="T32" fmla="*/ 163 w 218"/>
                <a:gd name="T33" fmla="*/ 283 h 340"/>
                <a:gd name="T34" fmla="*/ 162 w 218"/>
                <a:gd name="T35" fmla="*/ 259 h 340"/>
                <a:gd name="T36" fmla="*/ 157 w 218"/>
                <a:gd name="T37" fmla="*/ 237 h 340"/>
                <a:gd name="T38" fmla="*/ 148 w 218"/>
                <a:gd name="T39" fmla="*/ 205 h 340"/>
                <a:gd name="T40" fmla="*/ 148 w 218"/>
                <a:gd name="T41" fmla="*/ 181 h 340"/>
                <a:gd name="T42" fmla="*/ 154 w 218"/>
                <a:gd name="T43" fmla="*/ 159 h 340"/>
                <a:gd name="T44" fmla="*/ 168 w 218"/>
                <a:gd name="T45" fmla="*/ 145 h 340"/>
                <a:gd name="T46" fmla="*/ 191 w 218"/>
                <a:gd name="T47" fmla="*/ 118 h 340"/>
                <a:gd name="T48" fmla="*/ 212 w 218"/>
                <a:gd name="T49" fmla="*/ 101 h 340"/>
                <a:gd name="T50" fmla="*/ 216 w 218"/>
                <a:gd name="T51" fmla="*/ 76 h 340"/>
                <a:gd name="T52" fmla="*/ 218 w 218"/>
                <a:gd name="T53" fmla="*/ 56 h 340"/>
                <a:gd name="T54" fmla="*/ 204 w 218"/>
                <a:gd name="T55" fmla="*/ 36 h 340"/>
                <a:gd name="T56" fmla="*/ 190 w 218"/>
                <a:gd name="T57" fmla="*/ 17 h 340"/>
                <a:gd name="T58" fmla="*/ 176 w 218"/>
                <a:gd name="T59" fmla="*/ 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340">
                  <a:moveTo>
                    <a:pt x="176" y="9"/>
                  </a:moveTo>
                  <a:lnTo>
                    <a:pt x="132" y="0"/>
                  </a:lnTo>
                  <a:lnTo>
                    <a:pt x="103" y="12"/>
                  </a:lnTo>
                  <a:lnTo>
                    <a:pt x="73" y="30"/>
                  </a:lnTo>
                  <a:lnTo>
                    <a:pt x="48" y="61"/>
                  </a:lnTo>
                  <a:lnTo>
                    <a:pt x="30" y="98"/>
                  </a:lnTo>
                  <a:lnTo>
                    <a:pt x="9" y="150"/>
                  </a:lnTo>
                  <a:lnTo>
                    <a:pt x="0" y="205"/>
                  </a:lnTo>
                  <a:lnTo>
                    <a:pt x="0" y="254"/>
                  </a:lnTo>
                  <a:lnTo>
                    <a:pt x="14" y="296"/>
                  </a:lnTo>
                  <a:lnTo>
                    <a:pt x="36" y="330"/>
                  </a:lnTo>
                  <a:lnTo>
                    <a:pt x="58" y="339"/>
                  </a:lnTo>
                  <a:lnTo>
                    <a:pt x="89" y="340"/>
                  </a:lnTo>
                  <a:lnTo>
                    <a:pt x="117" y="335"/>
                  </a:lnTo>
                  <a:lnTo>
                    <a:pt x="139" y="326"/>
                  </a:lnTo>
                  <a:lnTo>
                    <a:pt x="154" y="308"/>
                  </a:lnTo>
                  <a:lnTo>
                    <a:pt x="163" y="283"/>
                  </a:lnTo>
                  <a:lnTo>
                    <a:pt x="162" y="259"/>
                  </a:lnTo>
                  <a:lnTo>
                    <a:pt x="157" y="237"/>
                  </a:lnTo>
                  <a:lnTo>
                    <a:pt x="148" y="205"/>
                  </a:lnTo>
                  <a:lnTo>
                    <a:pt x="148" y="181"/>
                  </a:lnTo>
                  <a:lnTo>
                    <a:pt x="154" y="159"/>
                  </a:lnTo>
                  <a:lnTo>
                    <a:pt x="168" y="145"/>
                  </a:lnTo>
                  <a:lnTo>
                    <a:pt x="191" y="118"/>
                  </a:lnTo>
                  <a:lnTo>
                    <a:pt x="212" y="101"/>
                  </a:lnTo>
                  <a:lnTo>
                    <a:pt x="216" y="76"/>
                  </a:lnTo>
                  <a:lnTo>
                    <a:pt x="218" y="56"/>
                  </a:lnTo>
                  <a:lnTo>
                    <a:pt x="204" y="36"/>
                  </a:lnTo>
                  <a:lnTo>
                    <a:pt x="190" y="17"/>
                  </a:lnTo>
                  <a:lnTo>
                    <a:pt x="17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827" name="Freeform 59"/>
            <p:cNvSpPr>
              <a:spLocks/>
            </p:cNvSpPr>
            <p:nvPr/>
          </p:nvSpPr>
          <p:spPr bwMode="auto">
            <a:xfrm>
              <a:off x="1281" y="1014"/>
              <a:ext cx="115" cy="396"/>
            </a:xfrm>
            <a:custGeom>
              <a:avLst/>
              <a:gdLst>
                <a:gd name="T0" fmla="*/ 75 w 115"/>
                <a:gd name="T1" fmla="*/ 90 h 396"/>
                <a:gd name="T2" fmla="*/ 65 w 115"/>
                <a:gd name="T3" fmla="*/ 41 h 396"/>
                <a:gd name="T4" fmla="*/ 46 w 115"/>
                <a:gd name="T5" fmla="*/ 6 h 396"/>
                <a:gd name="T6" fmla="*/ 17 w 115"/>
                <a:gd name="T7" fmla="*/ 0 h 396"/>
                <a:gd name="T8" fmla="*/ 0 w 115"/>
                <a:gd name="T9" fmla="*/ 18 h 396"/>
                <a:gd name="T10" fmla="*/ 5 w 115"/>
                <a:gd name="T11" fmla="*/ 49 h 396"/>
                <a:gd name="T12" fmla="*/ 22 w 115"/>
                <a:gd name="T13" fmla="*/ 90 h 396"/>
                <a:gd name="T14" fmla="*/ 40 w 115"/>
                <a:gd name="T15" fmla="*/ 127 h 396"/>
                <a:gd name="T16" fmla="*/ 54 w 115"/>
                <a:gd name="T17" fmla="*/ 175 h 396"/>
                <a:gd name="T18" fmla="*/ 59 w 115"/>
                <a:gd name="T19" fmla="*/ 200 h 396"/>
                <a:gd name="T20" fmla="*/ 59 w 115"/>
                <a:gd name="T21" fmla="*/ 222 h 396"/>
                <a:gd name="T22" fmla="*/ 46 w 115"/>
                <a:gd name="T23" fmla="*/ 253 h 396"/>
                <a:gd name="T24" fmla="*/ 32 w 115"/>
                <a:gd name="T25" fmla="*/ 277 h 396"/>
                <a:gd name="T26" fmla="*/ 19 w 115"/>
                <a:gd name="T27" fmla="*/ 305 h 396"/>
                <a:gd name="T28" fmla="*/ 9 w 115"/>
                <a:gd name="T29" fmla="*/ 344 h 396"/>
                <a:gd name="T30" fmla="*/ 13 w 115"/>
                <a:gd name="T31" fmla="*/ 378 h 396"/>
                <a:gd name="T32" fmla="*/ 17 w 115"/>
                <a:gd name="T33" fmla="*/ 393 h 396"/>
                <a:gd name="T34" fmla="*/ 31 w 115"/>
                <a:gd name="T35" fmla="*/ 396 h 396"/>
                <a:gd name="T36" fmla="*/ 50 w 115"/>
                <a:gd name="T37" fmla="*/ 388 h 396"/>
                <a:gd name="T38" fmla="*/ 69 w 115"/>
                <a:gd name="T39" fmla="*/ 370 h 396"/>
                <a:gd name="T40" fmla="*/ 91 w 115"/>
                <a:gd name="T41" fmla="*/ 352 h 396"/>
                <a:gd name="T42" fmla="*/ 115 w 115"/>
                <a:gd name="T43" fmla="*/ 347 h 396"/>
                <a:gd name="T44" fmla="*/ 112 w 115"/>
                <a:gd name="T45" fmla="*/ 331 h 396"/>
                <a:gd name="T46" fmla="*/ 84 w 115"/>
                <a:gd name="T47" fmla="*/ 322 h 396"/>
                <a:gd name="T48" fmla="*/ 65 w 115"/>
                <a:gd name="T49" fmla="*/ 325 h 396"/>
                <a:gd name="T50" fmla="*/ 50 w 115"/>
                <a:gd name="T51" fmla="*/ 340 h 396"/>
                <a:gd name="T52" fmla="*/ 32 w 115"/>
                <a:gd name="T53" fmla="*/ 349 h 396"/>
                <a:gd name="T54" fmla="*/ 45 w 115"/>
                <a:gd name="T55" fmla="*/ 322 h 396"/>
                <a:gd name="T56" fmla="*/ 61 w 115"/>
                <a:gd name="T57" fmla="*/ 291 h 396"/>
                <a:gd name="T58" fmla="*/ 83 w 115"/>
                <a:gd name="T59" fmla="*/ 257 h 396"/>
                <a:gd name="T60" fmla="*/ 96 w 115"/>
                <a:gd name="T61" fmla="*/ 226 h 396"/>
                <a:gd name="T62" fmla="*/ 98 w 115"/>
                <a:gd name="T63" fmla="*/ 195 h 396"/>
                <a:gd name="T64" fmla="*/ 93 w 115"/>
                <a:gd name="T65" fmla="*/ 167 h 396"/>
                <a:gd name="T66" fmla="*/ 87 w 115"/>
                <a:gd name="T67" fmla="*/ 131 h 396"/>
                <a:gd name="T68" fmla="*/ 75 w 115"/>
                <a:gd name="T69" fmla="*/ 9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96">
                  <a:moveTo>
                    <a:pt x="75" y="90"/>
                  </a:moveTo>
                  <a:lnTo>
                    <a:pt x="65" y="41"/>
                  </a:lnTo>
                  <a:lnTo>
                    <a:pt x="46" y="6"/>
                  </a:lnTo>
                  <a:lnTo>
                    <a:pt x="17" y="0"/>
                  </a:lnTo>
                  <a:lnTo>
                    <a:pt x="0" y="18"/>
                  </a:lnTo>
                  <a:lnTo>
                    <a:pt x="5" y="49"/>
                  </a:lnTo>
                  <a:lnTo>
                    <a:pt x="22" y="90"/>
                  </a:lnTo>
                  <a:lnTo>
                    <a:pt x="40" y="127"/>
                  </a:lnTo>
                  <a:lnTo>
                    <a:pt x="54" y="175"/>
                  </a:lnTo>
                  <a:lnTo>
                    <a:pt x="59" y="200"/>
                  </a:lnTo>
                  <a:lnTo>
                    <a:pt x="59" y="222"/>
                  </a:lnTo>
                  <a:lnTo>
                    <a:pt x="46" y="253"/>
                  </a:lnTo>
                  <a:lnTo>
                    <a:pt x="32" y="277"/>
                  </a:lnTo>
                  <a:lnTo>
                    <a:pt x="19" y="305"/>
                  </a:lnTo>
                  <a:lnTo>
                    <a:pt x="9" y="344"/>
                  </a:lnTo>
                  <a:lnTo>
                    <a:pt x="13" y="378"/>
                  </a:lnTo>
                  <a:lnTo>
                    <a:pt x="17" y="393"/>
                  </a:lnTo>
                  <a:lnTo>
                    <a:pt x="31" y="396"/>
                  </a:lnTo>
                  <a:lnTo>
                    <a:pt x="50" y="388"/>
                  </a:lnTo>
                  <a:lnTo>
                    <a:pt x="69" y="370"/>
                  </a:lnTo>
                  <a:lnTo>
                    <a:pt x="91" y="352"/>
                  </a:lnTo>
                  <a:lnTo>
                    <a:pt x="115" y="347"/>
                  </a:lnTo>
                  <a:lnTo>
                    <a:pt x="112" y="331"/>
                  </a:lnTo>
                  <a:lnTo>
                    <a:pt x="84" y="322"/>
                  </a:lnTo>
                  <a:lnTo>
                    <a:pt x="65" y="325"/>
                  </a:lnTo>
                  <a:lnTo>
                    <a:pt x="50" y="340"/>
                  </a:lnTo>
                  <a:lnTo>
                    <a:pt x="32" y="349"/>
                  </a:lnTo>
                  <a:lnTo>
                    <a:pt x="45" y="322"/>
                  </a:lnTo>
                  <a:lnTo>
                    <a:pt x="61" y="291"/>
                  </a:lnTo>
                  <a:lnTo>
                    <a:pt x="83" y="257"/>
                  </a:lnTo>
                  <a:lnTo>
                    <a:pt x="96" y="226"/>
                  </a:lnTo>
                  <a:lnTo>
                    <a:pt x="98" y="195"/>
                  </a:lnTo>
                  <a:lnTo>
                    <a:pt x="93" y="167"/>
                  </a:lnTo>
                  <a:lnTo>
                    <a:pt x="87" y="131"/>
                  </a:lnTo>
                  <a:lnTo>
                    <a:pt x="75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828" name="Freeform 60"/>
            <p:cNvSpPr>
              <a:spLocks/>
            </p:cNvSpPr>
            <p:nvPr/>
          </p:nvSpPr>
          <p:spPr bwMode="auto">
            <a:xfrm>
              <a:off x="1356" y="1010"/>
              <a:ext cx="134" cy="402"/>
            </a:xfrm>
            <a:custGeom>
              <a:avLst/>
              <a:gdLst>
                <a:gd name="T0" fmla="*/ 65 w 134"/>
                <a:gd name="T1" fmla="*/ 83 h 402"/>
                <a:gd name="T2" fmla="*/ 59 w 134"/>
                <a:gd name="T3" fmla="*/ 35 h 402"/>
                <a:gd name="T4" fmla="*/ 45 w 134"/>
                <a:gd name="T5" fmla="*/ 5 h 402"/>
                <a:gd name="T6" fmla="*/ 19 w 134"/>
                <a:gd name="T7" fmla="*/ 0 h 402"/>
                <a:gd name="T8" fmla="*/ 0 w 134"/>
                <a:gd name="T9" fmla="*/ 26 h 402"/>
                <a:gd name="T10" fmla="*/ 3 w 134"/>
                <a:gd name="T11" fmla="*/ 56 h 402"/>
                <a:gd name="T12" fmla="*/ 22 w 134"/>
                <a:gd name="T13" fmla="*/ 96 h 402"/>
                <a:gd name="T14" fmla="*/ 36 w 134"/>
                <a:gd name="T15" fmla="*/ 157 h 402"/>
                <a:gd name="T16" fmla="*/ 41 w 134"/>
                <a:gd name="T17" fmla="*/ 199 h 402"/>
                <a:gd name="T18" fmla="*/ 43 w 134"/>
                <a:gd name="T19" fmla="*/ 237 h 402"/>
                <a:gd name="T20" fmla="*/ 31 w 134"/>
                <a:gd name="T21" fmla="*/ 273 h 402"/>
                <a:gd name="T22" fmla="*/ 19 w 134"/>
                <a:gd name="T23" fmla="*/ 321 h 402"/>
                <a:gd name="T24" fmla="*/ 13 w 134"/>
                <a:gd name="T25" fmla="*/ 367 h 402"/>
                <a:gd name="T26" fmla="*/ 13 w 134"/>
                <a:gd name="T27" fmla="*/ 391 h 402"/>
                <a:gd name="T28" fmla="*/ 24 w 134"/>
                <a:gd name="T29" fmla="*/ 400 h 402"/>
                <a:gd name="T30" fmla="*/ 38 w 134"/>
                <a:gd name="T31" fmla="*/ 402 h 402"/>
                <a:gd name="T32" fmla="*/ 60 w 134"/>
                <a:gd name="T33" fmla="*/ 387 h 402"/>
                <a:gd name="T34" fmla="*/ 89 w 134"/>
                <a:gd name="T35" fmla="*/ 367 h 402"/>
                <a:gd name="T36" fmla="*/ 129 w 134"/>
                <a:gd name="T37" fmla="*/ 352 h 402"/>
                <a:gd name="T38" fmla="*/ 134 w 134"/>
                <a:gd name="T39" fmla="*/ 343 h 402"/>
                <a:gd name="T40" fmla="*/ 110 w 134"/>
                <a:gd name="T41" fmla="*/ 329 h 402"/>
                <a:gd name="T42" fmla="*/ 70 w 134"/>
                <a:gd name="T43" fmla="*/ 327 h 402"/>
                <a:gd name="T44" fmla="*/ 43 w 134"/>
                <a:gd name="T45" fmla="*/ 358 h 402"/>
                <a:gd name="T46" fmla="*/ 43 w 134"/>
                <a:gd name="T47" fmla="*/ 334 h 402"/>
                <a:gd name="T48" fmla="*/ 59 w 134"/>
                <a:gd name="T49" fmla="*/ 287 h 402"/>
                <a:gd name="T50" fmla="*/ 78 w 134"/>
                <a:gd name="T51" fmla="*/ 229 h 402"/>
                <a:gd name="T52" fmla="*/ 82 w 134"/>
                <a:gd name="T53" fmla="*/ 188 h 402"/>
                <a:gd name="T54" fmla="*/ 78 w 134"/>
                <a:gd name="T55" fmla="*/ 132 h 402"/>
                <a:gd name="T56" fmla="*/ 65 w 134"/>
                <a:gd name="T57" fmla="*/ 8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4" h="402">
                  <a:moveTo>
                    <a:pt x="65" y="83"/>
                  </a:moveTo>
                  <a:lnTo>
                    <a:pt x="59" y="35"/>
                  </a:lnTo>
                  <a:lnTo>
                    <a:pt x="45" y="5"/>
                  </a:lnTo>
                  <a:lnTo>
                    <a:pt x="19" y="0"/>
                  </a:lnTo>
                  <a:lnTo>
                    <a:pt x="0" y="26"/>
                  </a:lnTo>
                  <a:lnTo>
                    <a:pt x="3" y="56"/>
                  </a:lnTo>
                  <a:lnTo>
                    <a:pt x="22" y="96"/>
                  </a:lnTo>
                  <a:lnTo>
                    <a:pt x="36" y="157"/>
                  </a:lnTo>
                  <a:lnTo>
                    <a:pt x="41" y="199"/>
                  </a:lnTo>
                  <a:lnTo>
                    <a:pt x="43" y="237"/>
                  </a:lnTo>
                  <a:lnTo>
                    <a:pt x="31" y="273"/>
                  </a:lnTo>
                  <a:lnTo>
                    <a:pt x="19" y="321"/>
                  </a:lnTo>
                  <a:lnTo>
                    <a:pt x="13" y="367"/>
                  </a:lnTo>
                  <a:lnTo>
                    <a:pt x="13" y="391"/>
                  </a:lnTo>
                  <a:lnTo>
                    <a:pt x="24" y="400"/>
                  </a:lnTo>
                  <a:lnTo>
                    <a:pt x="38" y="402"/>
                  </a:lnTo>
                  <a:lnTo>
                    <a:pt x="60" y="387"/>
                  </a:lnTo>
                  <a:lnTo>
                    <a:pt x="89" y="367"/>
                  </a:lnTo>
                  <a:lnTo>
                    <a:pt x="129" y="352"/>
                  </a:lnTo>
                  <a:lnTo>
                    <a:pt x="134" y="343"/>
                  </a:lnTo>
                  <a:lnTo>
                    <a:pt x="110" y="329"/>
                  </a:lnTo>
                  <a:lnTo>
                    <a:pt x="70" y="327"/>
                  </a:lnTo>
                  <a:lnTo>
                    <a:pt x="43" y="358"/>
                  </a:lnTo>
                  <a:lnTo>
                    <a:pt x="43" y="334"/>
                  </a:lnTo>
                  <a:lnTo>
                    <a:pt x="59" y="287"/>
                  </a:lnTo>
                  <a:lnTo>
                    <a:pt x="78" y="229"/>
                  </a:lnTo>
                  <a:lnTo>
                    <a:pt x="82" y="188"/>
                  </a:lnTo>
                  <a:lnTo>
                    <a:pt x="78" y="132"/>
                  </a:lnTo>
                  <a:lnTo>
                    <a:pt x="65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2829" name="Group 61"/>
            <p:cNvGrpSpPr>
              <a:grpSpLocks/>
            </p:cNvGrpSpPr>
            <p:nvPr/>
          </p:nvGrpSpPr>
          <p:grpSpPr bwMode="auto">
            <a:xfrm>
              <a:off x="960" y="384"/>
              <a:ext cx="740" cy="581"/>
              <a:chOff x="960" y="384"/>
              <a:chExt cx="740" cy="581"/>
            </a:xfrm>
          </p:grpSpPr>
          <p:sp>
            <p:nvSpPr>
              <p:cNvPr id="32830" name="Freeform 62"/>
              <p:cNvSpPr>
                <a:spLocks/>
              </p:cNvSpPr>
              <p:nvPr/>
            </p:nvSpPr>
            <p:spPr bwMode="auto">
              <a:xfrm>
                <a:off x="1076" y="449"/>
                <a:ext cx="558" cy="473"/>
              </a:xfrm>
              <a:custGeom>
                <a:avLst/>
                <a:gdLst>
                  <a:gd name="T0" fmla="*/ 523 w 558"/>
                  <a:gd name="T1" fmla="*/ 377 h 473"/>
                  <a:gd name="T2" fmla="*/ 427 w 558"/>
                  <a:gd name="T3" fmla="*/ 310 h 473"/>
                  <a:gd name="T4" fmla="*/ 339 w 558"/>
                  <a:gd name="T5" fmla="*/ 250 h 473"/>
                  <a:gd name="T6" fmla="*/ 272 w 558"/>
                  <a:gd name="T7" fmla="*/ 197 h 473"/>
                  <a:gd name="T8" fmla="*/ 181 w 558"/>
                  <a:gd name="T9" fmla="*/ 113 h 473"/>
                  <a:gd name="T10" fmla="*/ 105 w 558"/>
                  <a:gd name="T11" fmla="*/ 47 h 473"/>
                  <a:gd name="T12" fmla="*/ 46 w 558"/>
                  <a:gd name="T13" fmla="*/ 0 h 473"/>
                  <a:gd name="T14" fmla="*/ 49 w 558"/>
                  <a:gd name="T15" fmla="*/ 58 h 473"/>
                  <a:gd name="T16" fmla="*/ 32 w 558"/>
                  <a:gd name="T17" fmla="*/ 78 h 473"/>
                  <a:gd name="T18" fmla="*/ 0 w 558"/>
                  <a:gd name="T19" fmla="*/ 104 h 473"/>
                  <a:gd name="T20" fmla="*/ 49 w 558"/>
                  <a:gd name="T21" fmla="*/ 139 h 473"/>
                  <a:gd name="T22" fmla="*/ 92 w 558"/>
                  <a:gd name="T23" fmla="*/ 165 h 473"/>
                  <a:gd name="T24" fmla="*/ 145 w 558"/>
                  <a:gd name="T25" fmla="*/ 223 h 473"/>
                  <a:gd name="T26" fmla="*/ 210 w 558"/>
                  <a:gd name="T27" fmla="*/ 276 h 473"/>
                  <a:gd name="T28" fmla="*/ 283 w 558"/>
                  <a:gd name="T29" fmla="*/ 330 h 473"/>
                  <a:gd name="T30" fmla="*/ 340 w 558"/>
                  <a:gd name="T31" fmla="*/ 372 h 473"/>
                  <a:gd name="T32" fmla="*/ 400 w 558"/>
                  <a:gd name="T33" fmla="*/ 409 h 473"/>
                  <a:gd name="T34" fmla="*/ 485 w 558"/>
                  <a:gd name="T35" fmla="*/ 463 h 473"/>
                  <a:gd name="T36" fmla="*/ 509 w 558"/>
                  <a:gd name="T37" fmla="*/ 473 h 473"/>
                  <a:gd name="T38" fmla="*/ 509 w 558"/>
                  <a:gd name="T39" fmla="*/ 434 h 473"/>
                  <a:gd name="T40" fmla="*/ 558 w 558"/>
                  <a:gd name="T41" fmla="*/ 434 h 473"/>
                  <a:gd name="T42" fmla="*/ 523 w 558"/>
                  <a:gd name="T43" fmla="*/ 377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8" h="473">
                    <a:moveTo>
                      <a:pt x="523" y="377"/>
                    </a:moveTo>
                    <a:lnTo>
                      <a:pt x="427" y="310"/>
                    </a:lnTo>
                    <a:lnTo>
                      <a:pt x="339" y="250"/>
                    </a:lnTo>
                    <a:lnTo>
                      <a:pt x="272" y="197"/>
                    </a:lnTo>
                    <a:lnTo>
                      <a:pt x="181" y="113"/>
                    </a:lnTo>
                    <a:lnTo>
                      <a:pt x="105" y="47"/>
                    </a:lnTo>
                    <a:lnTo>
                      <a:pt x="46" y="0"/>
                    </a:lnTo>
                    <a:lnTo>
                      <a:pt x="49" y="58"/>
                    </a:lnTo>
                    <a:lnTo>
                      <a:pt x="32" y="78"/>
                    </a:lnTo>
                    <a:lnTo>
                      <a:pt x="0" y="104"/>
                    </a:lnTo>
                    <a:lnTo>
                      <a:pt x="49" y="139"/>
                    </a:lnTo>
                    <a:lnTo>
                      <a:pt x="92" y="165"/>
                    </a:lnTo>
                    <a:lnTo>
                      <a:pt x="145" y="223"/>
                    </a:lnTo>
                    <a:lnTo>
                      <a:pt x="210" y="276"/>
                    </a:lnTo>
                    <a:lnTo>
                      <a:pt x="283" y="330"/>
                    </a:lnTo>
                    <a:lnTo>
                      <a:pt x="340" y="372"/>
                    </a:lnTo>
                    <a:lnTo>
                      <a:pt x="400" y="409"/>
                    </a:lnTo>
                    <a:lnTo>
                      <a:pt x="485" y="463"/>
                    </a:lnTo>
                    <a:lnTo>
                      <a:pt x="509" y="473"/>
                    </a:lnTo>
                    <a:lnTo>
                      <a:pt x="509" y="434"/>
                    </a:lnTo>
                    <a:lnTo>
                      <a:pt x="558" y="434"/>
                    </a:lnTo>
                    <a:lnTo>
                      <a:pt x="523" y="377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31" name="Freeform 63"/>
              <p:cNvSpPr>
                <a:spLocks/>
              </p:cNvSpPr>
              <p:nvPr/>
            </p:nvSpPr>
            <p:spPr bwMode="auto">
              <a:xfrm>
                <a:off x="1575" y="834"/>
                <a:ext cx="102" cy="117"/>
              </a:xfrm>
              <a:custGeom>
                <a:avLst/>
                <a:gdLst>
                  <a:gd name="T0" fmla="*/ 102 w 102"/>
                  <a:gd name="T1" fmla="*/ 110 h 117"/>
                  <a:gd name="T2" fmla="*/ 24 w 102"/>
                  <a:gd name="T3" fmla="*/ 0 h 117"/>
                  <a:gd name="T4" fmla="*/ 21 w 102"/>
                  <a:gd name="T5" fmla="*/ 30 h 117"/>
                  <a:gd name="T6" fmla="*/ 2 w 102"/>
                  <a:gd name="T7" fmla="*/ 44 h 117"/>
                  <a:gd name="T8" fmla="*/ 0 w 102"/>
                  <a:gd name="T9" fmla="*/ 86 h 117"/>
                  <a:gd name="T10" fmla="*/ 89 w 102"/>
                  <a:gd name="T11" fmla="*/ 117 h 117"/>
                  <a:gd name="T12" fmla="*/ 102 w 102"/>
                  <a:gd name="T13" fmla="*/ 1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17">
                    <a:moveTo>
                      <a:pt x="102" y="110"/>
                    </a:moveTo>
                    <a:lnTo>
                      <a:pt x="24" y="0"/>
                    </a:lnTo>
                    <a:lnTo>
                      <a:pt x="21" y="30"/>
                    </a:lnTo>
                    <a:lnTo>
                      <a:pt x="2" y="44"/>
                    </a:lnTo>
                    <a:lnTo>
                      <a:pt x="0" y="86"/>
                    </a:lnTo>
                    <a:lnTo>
                      <a:pt x="89" y="117"/>
                    </a:lnTo>
                    <a:lnTo>
                      <a:pt x="102" y="110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32" name="Freeform 64"/>
              <p:cNvSpPr>
                <a:spLocks/>
              </p:cNvSpPr>
              <p:nvPr/>
            </p:nvSpPr>
            <p:spPr bwMode="auto">
              <a:xfrm>
                <a:off x="965" y="395"/>
                <a:ext cx="171" cy="157"/>
              </a:xfrm>
              <a:custGeom>
                <a:avLst/>
                <a:gdLst>
                  <a:gd name="T0" fmla="*/ 119 w 171"/>
                  <a:gd name="T1" fmla="*/ 157 h 157"/>
                  <a:gd name="T2" fmla="*/ 158 w 171"/>
                  <a:gd name="T3" fmla="*/ 135 h 157"/>
                  <a:gd name="T4" fmla="*/ 170 w 171"/>
                  <a:gd name="T5" fmla="*/ 111 h 157"/>
                  <a:gd name="T6" fmla="*/ 171 w 171"/>
                  <a:gd name="T7" fmla="*/ 62 h 157"/>
                  <a:gd name="T8" fmla="*/ 98 w 171"/>
                  <a:gd name="T9" fmla="*/ 9 h 157"/>
                  <a:gd name="T10" fmla="*/ 57 w 171"/>
                  <a:gd name="T11" fmla="*/ 0 h 157"/>
                  <a:gd name="T12" fmla="*/ 25 w 171"/>
                  <a:gd name="T13" fmla="*/ 19 h 157"/>
                  <a:gd name="T14" fmla="*/ 0 w 171"/>
                  <a:gd name="T15" fmla="*/ 57 h 157"/>
                  <a:gd name="T16" fmla="*/ 0 w 171"/>
                  <a:gd name="T17" fmla="*/ 88 h 157"/>
                  <a:gd name="T18" fmla="*/ 6 w 171"/>
                  <a:gd name="T19" fmla="*/ 112 h 157"/>
                  <a:gd name="T20" fmla="*/ 56 w 171"/>
                  <a:gd name="T21" fmla="*/ 133 h 157"/>
                  <a:gd name="T22" fmla="*/ 119 w 171"/>
                  <a:gd name="T23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1" h="157">
                    <a:moveTo>
                      <a:pt x="119" y="157"/>
                    </a:moveTo>
                    <a:lnTo>
                      <a:pt x="158" y="135"/>
                    </a:lnTo>
                    <a:lnTo>
                      <a:pt x="170" y="111"/>
                    </a:lnTo>
                    <a:lnTo>
                      <a:pt x="171" y="62"/>
                    </a:lnTo>
                    <a:lnTo>
                      <a:pt x="98" y="9"/>
                    </a:lnTo>
                    <a:lnTo>
                      <a:pt x="57" y="0"/>
                    </a:lnTo>
                    <a:lnTo>
                      <a:pt x="25" y="19"/>
                    </a:lnTo>
                    <a:lnTo>
                      <a:pt x="0" y="57"/>
                    </a:lnTo>
                    <a:lnTo>
                      <a:pt x="0" y="88"/>
                    </a:lnTo>
                    <a:lnTo>
                      <a:pt x="6" y="112"/>
                    </a:lnTo>
                    <a:lnTo>
                      <a:pt x="56" y="133"/>
                    </a:lnTo>
                    <a:lnTo>
                      <a:pt x="119" y="157"/>
                    </a:lnTo>
                    <a:close/>
                  </a:path>
                </a:pathLst>
              </a:custGeom>
              <a:blipFill dpi="0" rotWithShape="0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2833" name="Group 65"/>
              <p:cNvGrpSpPr>
                <a:grpSpLocks/>
              </p:cNvGrpSpPr>
              <p:nvPr/>
            </p:nvGrpSpPr>
            <p:grpSpPr bwMode="auto">
              <a:xfrm>
                <a:off x="960" y="384"/>
                <a:ext cx="740" cy="581"/>
                <a:chOff x="960" y="384"/>
                <a:chExt cx="740" cy="581"/>
              </a:xfrm>
            </p:grpSpPr>
            <p:sp>
              <p:nvSpPr>
                <p:cNvPr id="32834" name="Freeform 66"/>
                <p:cNvSpPr>
                  <a:spLocks/>
                </p:cNvSpPr>
                <p:nvPr/>
              </p:nvSpPr>
              <p:spPr bwMode="auto">
                <a:xfrm>
                  <a:off x="985" y="392"/>
                  <a:ext cx="616" cy="439"/>
                </a:xfrm>
                <a:custGeom>
                  <a:avLst/>
                  <a:gdLst>
                    <a:gd name="T0" fmla="*/ 616 w 616"/>
                    <a:gd name="T1" fmla="*/ 428 h 439"/>
                    <a:gd name="T2" fmla="*/ 613 w 616"/>
                    <a:gd name="T3" fmla="*/ 439 h 439"/>
                    <a:gd name="T4" fmla="*/ 543 w 616"/>
                    <a:gd name="T5" fmla="*/ 395 h 439"/>
                    <a:gd name="T6" fmla="*/ 432 w 616"/>
                    <a:gd name="T7" fmla="*/ 321 h 439"/>
                    <a:gd name="T8" fmla="*/ 317 w 616"/>
                    <a:gd name="T9" fmla="*/ 221 h 439"/>
                    <a:gd name="T10" fmla="*/ 241 w 616"/>
                    <a:gd name="T11" fmla="*/ 148 h 439"/>
                    <a:gd name="T12" fmla="*/ 163 w 616"/>
                    <a:gd name="T13" fmla="*/ 83 h 439"/>
                    <a:gd name="T14" fmla="*/ 101 w 616"/>
                    <a:gd name="T15" fmla="*/ 36 h 439"/>
                    <a:gd name="T16" fmla="*/ 89 w 616"/>
                    <a:gd name="T17" fmla="*/ 27 h 439"/>
                    <a:gd name="T18" fmla="*/ 89 w 616"/>
                    <a:gd name="T19" fmla="*/ 71 h 439"/>
                    <a:gd name="T20" fmla="*/ 68 w 616"/>
                    <a:gd name="T21" fmla="*/ 105 h 439"/>
                    <a:gd name="T22" fmla="*/ 37 w 616"/>
                    <a:gd name="T23" fmla="*/ 114 h 439"/>
                    <a:gd name="T24" fmla="*/ 0 w 616"/>
                    <a:gd name="T25" fmla="*/ 115 h 439"/>
                    <a:gd name="T26" fmla="*/ 0 w 616"/>
                    <a:gd name="T27" fmla="*/ 102 h 439"/>
                    <a:gd name="T28" fmla="*/ 50 w 616"/>
                    <a:gd name="T29" fmla="*/ 97 h 439"/>
                    <a:gd name="T30" fmla="*/ 68 w 616"/>
                    <a:gd name="T31" fmla="*/ 71 h 439"/>
                    <a:gd name="T32" fmla="*/ 75 w 616"/>
                    <a:gd name="T33" fmla="*/ 32 h 439"/>
                    <a:gd name="T34" fmla="*/ 68 w 616"/>
                    <a:gd name="T35" fmla="*/ 0 h 439"/>
                    <a:gd name="T36" fmla="*/ 89 w 616"/>
                    <a:gd name="T37" fmla="*/ 3 h 439"/>
                    <a:gd name="T38" fmla="*/ 156 w 616"/>
                    <a:gd name="T39" fmla="*/ 58 h 439"/>
                    <a:gd name="T40" fmla="*/ 203 w 616"/>
                    <a:gd name="T41" fmla="*/ 97 h 439"/>
                    <a:gd name="T42" fmla="*/ 256 w 616"/>
                    <a:gd name="T43" fmla="*/ 141 h 439"/>
                    <a:gd name="T44" fmla="*/ 312 w 616"/>
                    <a:gd name="T45" fmla="*/ 193 h 439"/>
                    <a:gd name="T46" fmla="*/ 362 w 616"/>
                    <a:gd name="T47" fmla="*/ 242 h 439"/>
                    <a:gd name="T48" fmla="*/ 426 w 616"/>
                    <a:gd name="T49" fmla="*/ 294 h 439"/>
                    <a:gd name="T50" fmla="*/ 485 w 616"/>
                    <a:gd name="T51" fmla="*/ 334 h 439"/>
                    <a:gd name="T52" fmla="*/ 555 w 616"/>
                    <a:gd name="T53" fmla="*/ 384 h 439"/>
                    <a:gd name="T54" fmla="*/ 616 w 616"/>
                    <a:gd name="T55" fmla="*/ 42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16" h="439">
                      <a:moveTo>
                        <a:pt x="616" y="428"/>
                      </a:moveTo>
                      <a:lnTo>
                        <a:pt x="613" y="439"/>
                      </a:lnTo>
                      <a:lnTo>
                        <a:pt x="543" y="395"/>
                      </a:lnTo>
                      <a:lnTo>
                        <a:pt x="432" y="321"/>
                      </a:lnTo>
                      <a:lnTo>
                        <a:pt x="317" y="221"/>
                      </a:lnTo>
                      <a:lnTo>
                        <a:pt x="241" y="148"/>
                      </a:lnTo>
                      <a:lnTo>
                        <a:pt x="163" y="83"/>
                      </a:lnTo>
                      <a:lnTo>
                        <a:pt x="101" y="36"/>
                      </a:lnTo>
                      <a:lnTo>
                        <a:pt x="89" y="27"/>
                      </a:lnTo>
                      <a:lnTo>
                        <a:pt x="89" y="71"/>
                      </a:lnTo>
                      <a:lnTo>
                        <a:pt x="68" y="105"/>
                      </a:lnTo>
                      <a:lnTo>
                        <a:pt x="37" y="114"/>
                      </a:lnTo>
                      <a:lnTo>
                        <a:pt x="0" y="115"/>
                      </a:lnTo>
                      <a:lnTo>
                        <a:pt x="0" y="102"/>
                      </a:lnTo>
                      <a:lnTo>
                        <a:pt x="50" y="97"/>
                      </a:lnTo>
                      <a:lnTo>
                        <a:pt x="68" y="71"/>
                      </a:lnTo>
                      <a:lnTo>
                        <a:pt x="75" y="32"/>
                      </a:lnTo>
                      <a:lnTo>
                        <a:pt x="68" y="0"/>
                      </a:lnTo>
                      <a:lnTo>
                        <a:pt x="89" y="3"/>
                      </a:lnTo>
                      <a:lnTo>
                        <a:pt x="156" y="58"/>
                      </a:lnTo>
                      <a:lnTo>
                        <a:pt x="203" y="97"/>
                      </a:lnTo>
                      <a:lnTo>
                        <a:pt x="256" y="141"/>
                      </a:lnTo>
                      <a:lnTo>
                        <a:pt x="312" y="193"/>
                      </a:lnTo>
                      <a:lnTo>
                        <a:pt x="362" y="242"/>
                      </a:lnTo>
                      <a:lnTo>
                        <a:pt x="426" y="294"/>
                      </a:lnTo>
                      <a:lnTo>
                        <a:pt x="485" y="334"/>
                      </a:lnTo>
                      <a:lnTo>
                        <a:pt x="555" y="384"/>
                      </a:lnTo>
                      <a:lnTo>
                        <a:pt x="616" y="4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835" name="Freeform 67"/>
                <p:cNvSpPr>
                  <a:spLocks/>
                </p:cNvSpPr>
                <p:nvPr/>
              </p:nvSpPr>
              <p:spPr bwMode="auto">
                <a:xfrm>
                  <a:off x="960" y="384"/>
                  <a:ext cx="740" cy="581"/>
                </a:xfrm>
                <a:custGeom>
                  <a:avLst/>
                  <a:gdLst>
                    <a:gd name="T0" fmla="*/ 613 w 740"/>
                    <a:gd name="T1" fmla="*/ 523 h 581"/>
                    <a:gd name="T2" fmla="*/ 495 w 740"/>
                    <a:gd name="T3" fmla="*/ 452 h 581"/>
                    <a:gd name="T4" fmla="*/ 356 w 740"/>
                    <a:gd name="T5" fmla="*/ 353 h 581"/>
                    <a:gd name="T6" fmla="*/ 272 w 740"/>
                    <a:gd name="T7" fmla="*/ 284 h 581"/>
                    <a:gd name="T8" fmla="*/ 218 w 740"/>
                    <a:gd name="T9" fmla="*/ 231 h 581"/>
                    <a:gd name="T10" fmla="*/ 146 w 740"/>
                    <a:gd name="T11" fmla="*/ 175 h 581"/>
                    <a:gd name="T12" fmla="*/ 66 w 740"/>
                    <a:gd name="T13" fmla="*/ 135 h 581"/>
                    <a:gd name="T14" fmla="*/ 27 w 740"/>
                    <a:gd name="T15" fmla="*/ 118 h 581"/>
                    <a:gd name="T16" fmla="*/ 16 w 740"/>
                    <a:gd name="T17" fmla="*/ 104 h 581"/>
                    <a:gd name="T18" fmla="*/ 13 w 740"/>
                    <a:gd name="T19" fmla="*/ 88 h 581"/>
                    <a:gd name="T20" fmla="*/ 21 w 740"/>
                    <a:gd name="T21" fmla="*/ 53 h 581"/>
                    <a:gd name="T22" fmla="*/ 36 w 740"/>
                    <a:gd name="T23" fmla="*/ 42 h 581"/>
                    <a:gd name="T24" fmla="*/ 49 w 740"/>
                    <a:gd name="T25" fmla="*/ 26 h 581"/>
                    <a:gd name="T26" fmla="*/ 83 w 740"/>
                    <a:gd name="T27" fmla="*/ 22 h 581"/>
                    <a:gd name="T28" fmla="*/ 101 w 740"/>
                    <a:gd name="T29" fmla="*/ 30 h 581"/>
                    <a:gd name="T30" fmla="*/ 109 w 740"/>
                    <a:gd name="T31" fmla="*/ 13 h 581"/>
                    <a:gd name="T32" fmla="*/ 78 w 740"/>
                    <a:gd name="T33" fmla="*/ 0 h 581"/>
                    <a:gd name="T34" fmla="*/ 51 w 740"/>
                    <a:gd name="T35" fmla="*/ 9 h 581"/>
                    <a:gd name="T36" fmla="*/ 27 w 740"/>
                    <a:gd name="T37" fmla="*/ 22 h 581"/>
                    <a:gd name="T38" fmla="*/ 13 w 740"/>
                    <a:gd name="T39" fmla="*/ 39 h 581"/>
                    <a:gd name="T40" fmla="*/ 0 w 740"/>
                    <a:gd name="T41" fmla="*/ 66 h 581"/>
                    <a:gd name="T42" fmla="*/ 0 w 740"/>
                    <a:gd name="T43" fmla="*/ 95 h 581"/>
                    <a:gd name="T44" fmla="*/ 9 w 740"/>
                    <a:gd name="T45" fmla="*/ 121 h 581"/>
                    <a:gd name="T46" fmla="*/ 27 w 740"/>
                    <a:gd name="T47" fmla="*/ 130 h 581"/>
                    <a:gd name="T48" fmla="*/ 78 w 740"/>
                    <a:gd name="T49" fmla="*/ 156 h 581"/>
                    <a:gd name="T50" fmla="*/ 127 w 740"/>
                    <a:gd name="T51" fmla="*/ 179 h 581"/>
                    <a:gd name="T52" fmla="*/ 159 w 740"/>
                    <a:gd name="T53" fmla="*/ 206 h 581"/>
                    <a:gd name="T54" fmla="*/ 215 w 740"/>
                    <a:gd name="T55" fmla="*/ 246 h 581"/>
                    <a:gd name="T56" fmla="*/ 266 w 740"/>
                    <a:gd name="T57" fmla="*/ 297 h 581"/>
                    <a:gd name="T58" fmla="*/ 321 w 740"/>
                    <a:gd name="T59" fmla="*/ 344 h 581"/>
                    <a:gd name="T60" fmla="*/ 372 w 740"/>
                    <a:gd name="T61" fmla="*/ 384 h 581"/>
                    <a:gd name="T62" fmla="*/ 431 w 740"/>
                    <a:gd name="T63" fmla="*/ 423 h 581"/>
                    <a:gd name="T64" fmla="*/ 504 w 740"/>
                    <a:gd name="T65" fmla="*/ 476 h 581"/>
                    <a:gd name="T66" fmla="*/ 565 w 740"/>
                    <a:gd name="T67" fmla="*/ 508 h 581"/>
                    <a:gd name="T68" fmla="*/ 614 w 740"/>
                    <a:gd name="T69" fmla="*/ 546 h 581"/>
                    <a:gd name="T70" fmla="*/ 740 w 740"/>
                    <a:gd name="T71" fmla="*/ 581 h 581"/>
                    <a:gd name="T72" fmla="*/ 737 w 740"/>
                    <a:gd name="T73" fmla="*/ 566 h 581"/>
                    <a:gd name="T74" fmla="*/ 693 w 740"/>
                    <a:gd name="T75" fmla="*/ 514 h 581"/>
                    <a:gd name="T76" fmla="*/ 641 w 740"/>
                    <a:gd name="T77" fmla="*/ 437 h 581"/>
                    <a:gd name="T78" fmla="*/ 623 w 740"/>
                    <a:gd name="T79" fmla="*/ 434 h 581"/>
                    <a:gd name="T80" fmla="*/ 657 w 740"/>
                    <a:gd name="T81" fmla="*/ 484 h 581"/>
                    <a:gd name="T82" fmla="*/ 698 w 740"/>
                    <a:gd name="T83" fmla="*/ 537 h 581"/>
                    <a:gd name="T84" fmla="*/ 684 w 740"/>
                    <a:gd name="T85" fmla="*/ 554 h 581"/>
                    <a:gd name="T86" fmla="*/ 632 w 740"/>
                    <a:gd name="T87" fmla="*/ 532 h 581"/>
                    <a:gd name="T88" fmla="*/ 632 w 740"/>
                    <a:gd name="T89" fmla="*/ 506 h 581"/>
                    <a:gd name="T90" fmla="*/ 654 w 740"/>
                    <a:gd name="T91" fmla="*/ 503 h 581"/>
                    <a:gd name="T92" fmla="*/ 649 w 740"/>
                    <a:gd name="T93" fmla="*/ 493 h 581"/>
                    <a:gd name="T94" fmla="*/ 614 w 740"/>
                    <a:gd name="T95" fmla="*/ 485 h 581"/>
                    <a:gd name="T96" fmla="*/ 613 w 740"/>
                    <a:gd name="T97" fmla="*/ 523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40" h="581">
                      <a:moveTo>
                        <a:pt x="613" y="523"/>
                      </a:moveTo>
                      <a:lnTo>
                        <a:pt x="495" y="452"/>
                      </a:lnTo>
                      <a:lnTo>
                        <a:pt x="356" y="353"/>
                      </a:lnTo>
                      <a:lnTo>
                        <a:pt x="272" y="284"/>
                      </a:lnTo>
                      <a:lnTo>
                        <a:pt x="218" y="231"/>
                      </a:lnTo>
                      <a:lnTo>
                        <a:pt x="146" y="175"/>
                      </a:lnTo>
                      <a:lnTo>
                        <a:pt x="66" y="135"/>
                      </a:lnTo>
                      <a:lnTo>
                        <a:pt x="27" y="118"/>
                      </a:lnTo>
                      <a:lnTo>
                        <a:pt x="16" y="104"/>
                      </a:lnTo>
                      <a:lnTo>
                        <a:pt x="13" y="88"/>
                      </a:lnTo>
                      <a:lnTo>
                        <a:pt x="21" y="53"/>
                      </a:lnTo>
                      <a:lnTo>
                        <a:pt x="36" y="42"/>
                      </a:lnTo>
                      <a:lnTo>
                        <a:pt x="49" y="26"/>
                      </a:lnTo>
                      <a:lnTo>
                        <a:pt x="83" y="22"/>
                      </a:lnTo>
                      <a:lnTo>
                        <a:pt x="101" y="30"/>
                      </a:lnTo>
                      <a:lnTo>
                        <a:pt x="109" y="13"/>
                      </a:lnTo>
                      <a:lnTo>
                        <a:pt x="78" y="0"/>
                      </a:lnTo>
                      <a:lnTo>
                        <a:pt x="51" y="9"/>
                      </a:lnTo>
                      <a:lnTo>
                        <a:pt x="27" y="22"/>
                      </a:lnTo>
                      <a:lnTo>
                        <a:pt x="13" y="39"/>
                      </a:lnTo>
                      <a:lnTo>
                        <a:pt x="0" y="66"/>
                      </a:lnTo>
                      <a:lnTo>
                        <a:pt x="0" y="95"/>
                      </a:lnTo>
                      <a:lnTo>
                        <a:pt x="9" y="121"/>
                      </a:lnTo>
                      <a:lnTo>
                        <a:pt x="27" y="130"/>
                      </a:lnTo>
                      <a:lnTo>
                        <a:pt x="78" y="156"/>
                      </a:lnTo>
                      <a:lnTo>
                        <a:pt x="127" y="179"/>
                      </a:lnTo>
                      <a:lnTo>
                        <a:pt x="159" y="206"/>
                      </a:lnTo>
                      <a:lnTo>
                        <a:pt x="215" y="246"/>
                      </a:lnTo>
                      <a:lnTo>
                        <a:pt x="266" y="297"/>
                      </a:lnTo>
                      <a:lnTo>
                        <a:pt x="321" y="344"/>
                      </a:lnTo>
                      <a:lnTo>
                        <a:pt x="372" y="384"/>
                      </a:lnTo>
                      <a:lnTo>
                        <a:pt x="431" y="423"/>
                      </a:lnTo>
                      <a:lnTo>
                        <a:pt x="504" y="476"/>
                      </a:lnTo>
                      <a:lnTo>
                        <a:pt x="565" y="508"/>
                      </a:lnTo>
                      <a:lnTo>
                        <a:pt x="614" y="546"/>
                      </a:lnTo>
                      <a:lnTo>
                        <a:pt x="740" y="581"/>
                      </a:lnTo>
                      <a:lnTo>
                        <a:pt x="737" y="566"/>
                      </a:lnTo>
                      <a:lnTo>
                        <a:pt x="693" y="514"/>
                      </a:lnTo>
                      <a:lnTo>
                        <a:pt x="641" y="437"/>
                      </a:lnTo>
                      <a:lnTo>
                        <a:pt x="623" y="434"/>
                      </a:lnTo>
                      <a:lnTo>
                        <a:pt x="657" y="484"/>
                      </a:lnTo>
                      <a:lnTo>
                        <a:pt x="698" y="537"/>
                      </a:lnTo>
                      <a:lnTo>
                        <a:pt x="684" y="554"/>
                      </a:lnTo>
                      <a:lnTo>
                        <a:pt x="632" y="532"/>
                      </a:lnTo>
                      <a:lnTo>
                        <a:pt x="632" y="506"/>
                      </a:lnTo>
                      <a:lnTo>
                        <a:pt x="654" y="503"/>
                      </a:lnTo>
                      <a:lnTo>
                        <a:pt x="649" y="493"/>
                      </a:lnTo>
                      <a:lnTo>
                        <a:pt x="614" y="485"/>
                      </a:lnTo>
                      <a:lnTo>
                        <a:pt x="613" y="5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836" name="Freeform 68"/>
                <p:cNvSpPr>
                  <a:spLocks/>
                </p:cNvSpPr>
                <p:nvPr/>
              </p:nvSpPr>
              <p:spPr bwMode="auto">
                <a:xfrm>
                  <a:off x="1059" y="479"/>
                  <a:ext cx="83" cy="84"/>
                </a:xfrm>
                <a:custGeom>
                  <a:avLst/>
                  <a:gdLst>
                    <a:gd name="T0" fmla="*/ 73 w 83"/>
                    <a:gd name="T1" fmla="*/ 0 h 84"/>
                    <a:gd name="T2" fmla="*/ 61 w 83"/>
                    <a:gd name="T3" fmla="*/ 37 h 84"/>
                    <a:gd name="T4" fmla="*/ 27 w 83"/>
                    <a:gd name="T5" fmla="*/ 64 h 84"/>
                    <a:gd name="T6" fmla="*/ 0 w 83"/>
                    <a:gd name="T7" fmla="*/ 71 h 84"/>
                    <a:gd name="T8" fmla="*/ 21 w 83"/>
                    <a:gd name="T9" fmla="*/ 84 h 84"/>
                    <a:gd name="T10" fmla="*/ 57 w 83"/>
                    <a:gd name="T11" fmla="*/ 66 h 84"/>
                    <a:gd name="T12" fmla="*/ 83 w 83"/>
                    <a:gd name="T13" fmla="*/ 35 h 84"/>
                    <a:gd name="T14" fmla="*/ 73 w 83"/>
                    <a:gd name="T1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84">
                      <a:moveTo>
                        <a:pt x="73" y="0"/>
                      </a:moveTo>
                      <a:lnTo>
                        <a:pt x="61" y="37"/>
                      </a:lnTo>
                      <a:lnTo>
                        <a:pt x="27" y="64"/>
                      </a:lnTo>
                      <a:lnTo>
                        <a:pt x="0" y="71"/>
                      </a:lnTo>
                      <a:lnTo>
                        <a:pt x="21" y="84"/>
                      </a:lnTo>
                      <a:lnTo>
                        <a:pt x="57" y="66"/>
                      </a:lnTo>
                      <a:lnTo>
                        <a:pt x="83" y="35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32837" name="Freeform 69"/>
            <p:cNvSpPr>
              <a:spLocks/>
            </p:cNvSpPr>
            <p:nvPr/>
          </p:nvSpPr>
          <p:spPr bwMode="auto">
            <a:xfrm>
              <a:off x="1356" y="785"/>
              <a:ext cx="301" cy="255"/>
            </a:xfrm>
            <a:custGeom>
              <a:avLst/>
              <a:gdLst>
                <a:gd name="T0" fmla="*/ 116 w 301"/>
                <a:gd name="T1" fmla="*/ 49 h 255"/>
                <a:gd name="T2" fmla="*/ 110 w 301"/>
                <a:gd name="T3" fmla="*/ 19 h 255"/>
                <a:gd name="T4" fmla="*/ 88 w 301"/>
                <a:gd name="T5" fmla="*/ 5 h 255"/>
                <a:gd name="T6" fmla="*/ 40 w 301"/>
                <a:gd name="T7" fmla="*/ 0 h 255"/>
                <a:gd name="T8" fmla="*/ 0 w 301"/>
                <a:gd name="T9" fmla="*/ 0 h 255"/>
                <a:gd name="T10" fmla="*/ 74 w 301"/>
                <a:gd name="T11" fmla="*/ 85 h 255"/>
                <a:gd name="T12" fmla="*/ 91 w 301"/>
                <a:gd name="T13" fmla="*/ 143 h 255"/>
                <a:gd name="T14" fmla="*/ 116 w 301"/>
                <a:gd name="T15" fmla="*/ 195 h 255"/>
                <a:gd name="T16" fmla="*/ 142 w 301"/>
                <a:gd name="T17" fmla="*/ 235 h 255"/>
                <a:gd name="T18" fmla="*/ 163 w 301"/>
                <a:gd name="T19" fmla="*/ 250 h 255"/>
                <a:gd name="T20" fmla="*/ 185 w 301"/>
                <a:gd name="T21" fmla="*/ 255 h 255"/>
                <a:gd name="T22" fmla="*/ 209 w 301"/>
                <a:gd name="T23" fmla="*/ 240 h 255"/>
                <a:gd name="T24" fmla="*/ 226 w 301"/>
                <a:gd name="T25" fmla="*/ 208 h 255"/>
                <a:gd name="T26" fmla="*/ 244 w 301"/>
                <a:gd name="T27" fmla="*/ 183 h 255"/>
                <a:gd name="T28" fmla="*/ 261 w 301"/>
                <a:gd name="T29" fmla="*/ 169 h 255"/>
                <a:gd name="T30" fmla="*/ 289 w 301"/>
                <a:gd name="T31" fmla="*/ 163 h 255"/>
                <a:gd name="T32" fmla="*/ 301 w 301"/>
                <a:gd name="T33" fmla="*/ 152 h 255"/>
                <a:gd name="T34" fmla="*/ 301 w 301"/>
                <a:gd name="T35" fmla="*/ 125 h 255"/>
                <a:gd name="T36" fmla="*/ 283 w 301"/>
                <a:gd name="T37" fmla="*/ 102 h 255"/>
                <a:gd name="T38" fmla="*/ 264 w 301"/>
                <a:gd name="T39" fmla="*/ 115 h 255"/>
                <a:gd name="T40" fmla="*/ 252 w 301"/>
                <a:gd name="T41" fmla="*/ 141 h 255"/>
                <a:gd name="T42" fmla="*/ 224 w 301"/>
                <a:gd name="T43" fmla="*/ 130 h 255"/>
                <a:gd name="T44" fmla="*/ 217 w 301"/>
                <a:gd name="T45" fmla="*/ 152 h 255"/>
                <a:gd name="T46" fmla="*/ 229 w 301"/>
                <a:gd name="T47" fmla="*/ 169 h 255"/>
                <a:gd name="T48" fmla="*/ 204 w 301"/>
                <a:gd name="T49" fmla="*/ 204 h 255"/>
                <a:gd name="T50" fmla="*/ 178 w 301"/>
                <a:gd name="T51" fmla="*/ 214 h 255"/>
                <a:gd name="T52" fmla="*/ 163 w 301"/>
                <a:gd name="T53" fmla="*/ 209 h 255"/>
                <a:gd name="T54" fmla="*/ 150 w 301"/>
                <a:gd name="T55" fmla="*/ 177 h 255"/>
                <a:gd name="T56" fmla="*/ 136 w 301"/>
                <a:gd name="T57" fmla="*/ 136 h 255"/>
                <a:gd name="T58" fmla="*/ 125 w 301"/>
                <a:gd name="T59" fmla="*/ 90 h 255"/>
                <a:gd name="T60" fmla="*/ 116 w 301"/>
                <a:gd name="T61" fmla="*/ 4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1" h="255">
                  <a:moveTo>
                    <a:pt x="116" y="49"/>
                  </a:moveTo>
                  <a:lnTo>
                    <a:pt x="110" y="19"/>
                  </a:lnTo>
                  <a:lnTo>
                    <a:pt x="88" y="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74" y="85"/>
                  </a:lnTo>
                  <a:lnTo>
                    <a:pt x="91" y="143"/>
                  </a:lnTo>
                  <a:lnTo>
                    <a:pt x="116" y="195"/>
                  </a:lnTo>
                  <a:lnTo>
                    <a:pt x="142" y="235"/>
                  </a:lnTo>
                  <a:lnTo>
                    <a:pt x="163" y="250"/>
                  </a:lnTo>
                  <a:lnTo>
                    <a:pt x="185" y="255"/>
                  </a:lnTo>
                  <a:lnTo>
                    <a:pt x="209" y="240"/>
                  </a:lnTo>
                  <a:lnTo>
                    <a:pt x="226" y="208"/>
                  </a:lnTo>
                  <a:lnTo>
                    <a:pt x="244" y="183"/>
                  </a:lnTo>
                  <a:lnTo>
                    <a:pt x="261" y="169"/>
                  </a:lnTo>
                  <a:lnTo>
                    <a:pt x="289" y="163"/>
                  </a:lnTo>
                  <a:lnTo>
                    <a:pt x="301" y="152"/>
                  </a:lnTo>
                  <a:lnTo>
                    <a:pt x="301" y="125"/>
                  </a:lnTo>
                  <a:lnTo>
                    <a:pt x="283" y="102"/>
                  </a:lnTo>
                  <a:lnTo>
                    <a:pt x="264" y="115"/>
                  </a:lnTo>
                  <a:lnTo>
                    <a:pt x="252" y="141"/>
                  </a:lnTo>
                  <a:lnTo>
                    <a:pt x="224" y="130"/>
                  </a:lnTo>
                  <a:lnTo>
                    <a:pt x="217" y="152"/>
                  </a:lnTo>
                  <a:lnTo>
                    <a:pt x="229" y="169"/>
                  </a:lnTo>
                  <a:lnTo>
                    <a:pt x="204" y="204"/>
                  </a:lnTo>
                  <a:lnTo>
                    <a:pt x="178" y="214"/>
                  </a:lnTo>
                  <a:lnTo>
                    <a:pt x="163" y="209"/>
                  </a:lnTo>
                  <a:lnTo>
                    <a:pt x="150" y="177"/>
                  </a:lnTo>
                  <a:lnTo>
                    <a:pt x="136" y="136"/>
                  </a:lnTo>
                  <a:lnTo>
                    <a:pt x="125" y="90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2" name="Oval 56"/>
          <p:cNvSpPr>
            <a:spLocks noChangeArrowheads="1"/>
          </p:cNvSpPr>
          <p:nvPr/>
        </p:nvSpPr>
        <p:spPr bwMode="auto">
          <a:xfrm>
            <a:off x="7620000" y="3898900"/>
            <a:ext cx="523875" cy="52070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solidFill>
                <a:srgbClr val="FF0066"/>
              </a:solidFill>
            </a:endParaRPr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4343400" y="3886200"/>
            <a:ext cx="522288" cy="520700"/>
          </a:xfrm>
          <a:prstGeom prst="ellipse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65138" y="0"/>
            <a:ext cx="8256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fr-FR" altLang="fr-FR" sz="4400" u="sng">
                <a:solidFill>
                  <a:schemeClr val="tx2"/>
                </a:solidFill>
                <a:latin typeface="Arial Narrow" panose="020B0606020202030204" pitchFamily="34" charset="0"/>
              </a:rPr>
              <a:t>Etape 4 : LE GRAPHE DES LIAISONS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858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u="sng">
                <a:solidFill>
                  <a:schemeClr val="bg2"/>
                </a:solidFill>
              </a:rPr>
              <a:t>Graphe des liaisons</a:t>
            </a:r>
            <a:r>
              <a:rPr lang="fr-FR" altLang="fr-FR" sz="2000" b="0" u="sng">
                <a:solidFill>
                  <a:schemeClr val="bg2"/>
                </a:solidFill>
              </a:rPr>
              <a:t> :</a:t>
            </a: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4800" y="9906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Il permet de mettre en évidence (de récapituler) les liaisons entre les classes d'équivalence.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4800" y="16002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 u="sng"/>
              <a:t>Reprenons l’exemple de la liaison entre la roue et le cadre du vélo :</a:t>
            </a:r>
            <a:endParaRPr lang="fr-FR" altLang="fr-FR" sz="2000" b="0"/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381000" y="1981200"/>
            <a:ext cx="3009900" cy="1600200"/>
            <a:chOff x="240" y="3168"/>
            <a:chExt cx="1896" cy="1008"/>
          </a:xfrm>
        </p:grpSpPr>
        <p:pic>
          <p:nvPicPr>
            <p:cNvPr id="34824" name="Picture 8" descr="C:\TP Construction\TP Serre joint\images\pivot_vel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437"/>
              <a:ext cx="821" cy="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V="1">
              <a:off x="864" y="3437"/>
              <a:ext cx="960" cy="5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1680" y="3465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4827" name="AutoShape 11"/>
            <p:cNvSpPr>
              <a:spLocks/>
            </p:cNvSpPr>
            <p:nvPr/>
          </p:nvSpPr>
          <p:spPr bwMode="auto">
            <a:xfrm>
              <a:off x="1232" y="4024"/>
              <a:ext cx="904" cy="1"/>
            </a:xfrm>
            <a:prstGeom prst="callout2">
              <a:avLst>
                <a:gd name="adj1" fmla="val 7200000"/>
                <a:gd name="adj2" fmla="val -5310"/>
                <a:gd name="adj3" fmla="val 7200000"/>
                <a:gd name="adj4" fmla="val -13162"/>
                <a:gd name="adj5" fmla="val -4800000"/>
                <a:gd name="adj6" fmla="val -20352"/>
              </a:avLst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l"/>
              <a:r>
                <a:rPr lang="fr-FR" altLang="fr-FR" sz="1800" b="0">
                  <a:solidFill>
                    <a:srgbClr val="FF0066"/>
                  </a:solidFill>
                  <a:latin typeface="Arial" panose="020B0604020202020204" pitchFamily="34" charset="0"/>
                </a:rPr>
                <a:t>E7 (Cadre)</a:t>
              </a:r>
            </a:p>
          </p:txBody>
        </p:sp>
        <p:sp>
          <p:nvSpPr>
            <p:cNvPr id="34828" name="AutoShape 12"/>
            <p:cNvSpPr>
              <a:spLocks/>
            </p:cNvSpPr>
            <p:nvPr/>
          </p:nvSpPr>
          <p:spPr bwMode="auto">
            <a:xfrm>
              <a:off x="280" y="3432"/>
              <a:ext cx="816" cy="24"/>
            </a:xfrm>
            <a:prstGeom prst="callout2">
              <a:avLst>
                <a:gd name="adj1" fmla="val 300000"/>
                <a:gd name="adj2" fmla="val 105884"/>
                <a:gd name="adj3" fmla="val 300000"/>
                <a:gd name="adj4" fmla="val 118505"/>
                <a:gd name="adj5" fmla="val 633333"/>
                <a:gd name="adj6" fmla="val 126472"/>
              </a:avLst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/>
              <a:r>
                <a:rPr lang="fr-FR" altLang="fr-FR" sz="1800" b="0">
                  <a:solidFill>
                    <a:srgbClr val="0066FF"/>
                  </a:solidFill>
                  <a:latin typeface="Arial" panose="020B0604020202020204" pitchFamily="34" charset="0"/>
                </a:rPr>
                <a:t>E6 (Roue)</a:t>
              </a:r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152" y="3629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240" y="3360"/>
              <a:ext cx="182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240" y="3168"/>
              <a:ext cx="1824" cy="192"/>
              <a:chOff x="480" y="3168"/>
              <a:chExt cx="1824" cy="192"/>
            </a:xfrm>
          </p:grpSpPr>
          <p:sp>
            <p:nvSpPr>
              <p:cNvPr id="34832" name="Rectangle 16"/>
              <p:cNvSpPr>
                <a:spLocks noChangeArrowheads="1"/>
              </p:cNvSpPr>
              <p:nvPr/>
            </p:nvSpPr>
            <p:spPr bwMode="auto">
              <a:xfrm>
                <a:off x="480" y="3168"/>
                <a:ext cx="182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fr-FR" altLang="fr-FR">
                    <a:latin typeface="Arial" panose="020B0604020202020204" pitchFamily="34" charset="0"/>
                  </a:rPr>
                  <a:t>Liaison pivot (A, Ax)</a:t>
                </a:r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1848" y="319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4891" name="Group 75"/>
          <p:cNvGrpSpPr>
            <a:grpSpLocks/>
          </p:cNvGrpSpPr>
          <p:nvPr/>
        </p:nvGrpSpPr>
        <p:grpSpPr bwMode="auto">
          <a:xfrm>
            <a:off x="4343400" y="3886200"/>
            <a:ext cx="3800475" cy="533400"/>
            <a:chOff x="2736" y="2256"/>
            <a:chExt cx="2394" cy="336"/>
          </a:xfrm>
        </p:grpSpPr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3072" y="2438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41" name="Oval 25"/>
            <p:cNvSpPr>
              <a:spLocks noChangeArrowheads="1"/>
            </p:cNvSpPr>
            <p:nvPr/>
          </p:nvSpPr>
          <p:spPr bwMode="auto">
            <a:xfrm>
              <a:off x="2736" y="2256"/>
              <a:ext cx="329" cy="32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750" y="2319"/>
              <a:ext cx="27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fr-FR" altLang="fr-FR">
                  <a:latin typeface="Arial" panose="020B0604020202020204" pitchFamily="34" charset="0"/>
                </a:rPr>
                <a:t>E6</a:t>
              </a:r>
            </a:p>
          </p:txBody>
        </p:sp>
        <p:sp>
          <p:nvSpPr>
            <p:cNvPr id="34844" name="Oval 28"/>
            <p:cNvSpPr>
              <a:spLocks noChangeArrowheads="1"/>
            </p:cNvSpPr>
            <p:nvPr/>
          </p:nvSpPr>
          <p:spPr bwMode="auto">
            <a:xfrm>
              <a:off x="4800" y="2256"/>
              <a:ext cx="330" cy="32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66"/>
                  </a:solidFill>
                </a14:hiddenFill>
              </a:ext>
            </a:extLst>
          </p:spPr>
          <p:txBody>
            <a:bodyPr/>
            <a:lstStyle/>
            <a:p>
              <a:endParaRPr lang="fr-FR" altLang="fr-FR">
                <a:solidFill>
                  <a:srgbClr val="FF0066"/>
                </a:solidFill>
              </a:endParaRPr>
            </a:p>
          </p:txBody>
        </p:sp>
        <p:sp>
          <p:nvSpPr>
            <p:cNvPr id="34845" name="Text Box 29"/>
            <p:cNvSpPr txBox="1">
              <a:spLocks noChangeArrowheads="1"/>
            </p:cNvSpPr>
            <p:nvPr/>
          </p:nvSpPr>
          <p:spPr bwMode="auto">
            <a:xfrm>
              <a:off x="4848" y="2304"/>
              <a:ext cx="27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fr-FR" altLang="fr-FR">
                  <a:latin typeface="Arial" panose="020B0604020202020204" pitchFamily="34" charset="0"/>
                </a:rPr>
                <a:t>E7</a:t>
              </a:r>
              <a:endParaRPr lang="fr-FR" altLang="fr-FR" i="1"/>
            </a:p>
          </p:txBody>
        </p:sp>
        <p:sp>
          <p:nvSpPr>
            <p:cNvPr id="34851" name="Rectangle 35"/>
            <p:cNvSpPr>
              <a:spLocks noChangeArrowheads="1"/>
            </p:cNvSpPr>
            <p:nvPr/>
          </p:nvSpPr>
          <p:spPr bwMode="auto">
            <a:xfrm>
              <a:off x="3216" y="2256"/>
              <a:ext cx="1469" cy="33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altLang="fr-FR" sz="1200" i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505200" y="2057400"/>
            <a:ext cx="52578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Pour chaque liaison, on indique sur le graphe :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3276600" y="23622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>
                <a:solidFill>
                  <a:srgbClr val="FF0000"/>
                </a:solidFill>
              </a:rPr>
              <a:t>- Le </a:t>
            </a:r>
            <a:r>
              <a:rPr lang="fr-FR" altLang="fr-FR" sz="1400">
                <a:solidFill>
                  <a:srgbClr val="FF0000"/>
                </a:solidFill>
              </a:rPr>
              <a:t>nom </a:t>
            </a:r>
            <a:r>
              <a:rPr lang="fr-FR" altLang="fr-FR" sz="1400" b="0">
                <a:solidFill>
                  <a:srgbClr val="FF0000"/>
                </a:solidFill>
              </a:rPr>
              <a:t>de la liaison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5105400" y="3962400"/>
            <a:ext cx="335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FF0000"/>
                </a:solidFill>
                <a:latin typeface="Arial" panose="020B0604020202020204" pitchFamily="34" charset="0"/>
              </a:rPr>
              <a:t>Liaison Pivot (     ,       )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3276600" y="26670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009900"/>
                </a:solidFill>
              </a:rPr>
              <a:t>	</a:t>
            </a:r>
            <a:r>
              <a:rPr lang="fr-FR" altLang="fr-FR" sz="1400" b="0">
                <a:solidFill>
                  <a:srgbClr val="0066FF"/>
                </a:solidFill>
              </a:rPr>
              <a:t>- Le </a:t>
            </a:r>
            <a:r>
              <a:rPr lang="fr-FR" altLang="fr-FR" sz="1400">
                <a:solidFill>
                  <a:srgbClr val="0066FF"/>
                </a:solidFill>
              </a:rPr>
              <a:t>centre</a:t>
            </a:r>
            <a:r>
              <a:rPr lang="fr-FR" altLang="fr-FR" sz="1400" b="0">
                <a:solidFill>
                  <a:srgbClr val="0066FF"/>
                </a:solidFill>
              </a:rPr>
              <a:t> de la liaison</a:t>
            </a:r>
            <a:endParaRPr lang="fr-FR" altLang="fr-FR" sz="1400">
              <a:solidFill>
                <a:srgbClr val="0066FF"/>
              </a:solidFill>
            </a:endParaRP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6553200" y="3962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>
                <a:solidFill>
                  <a:srgbClr val="0066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3276600" y="29718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400" b="0">
                <a:solidFill>
                  <a:srgbClr val="FF33CC"/>
                </a:solidFill>
              </a:rPr>
              <a:t>- </a:t>
            </a:r>
            <a:r>
              <a:rPr lang="fr-FR" altLang="fr-FR" sz="1400">
                <a:solidFill>
                  <a:srgbClr val="FF33CC"/>
                </a:solidFill>
              </a:rPr>
              <a:t>L’axe</a:t>
            </a:r>
            <a:r>
              <a:rPr lang="fr-FR" altLang="fr-FR" sz="1400" b="0">
                <a:solidFill>
                  <a:srgbClr val="FF33CC"/>
                </a:solidFill>
              </a:rPr>
              <a:t> de la liaison ou </a:t>
            </a:r>
            <a:r>
              <a:rPr lang="fr-FR" altLang="fr-FR" sz="1400">
                <a:solidFill>
                  <a:srgbClr val="FF33CC"/>
                </a:solidFill>
              </a:rPr>
              <a:t>la normale</a:t>
            </a:r>
            <a:r>
              <a:rPr lang="fr-FR" altLang="fr-FR" sz="1400" b="0">
                <a:solidFill>
                  <a:srgbClr val="FF33CC"/>
                </a:solidFill>
              </a:rPr>
              <a:t> au plan de contact.</a:t>
            </a:r>
          </a:p>
        </p:txBody>
      </p:sp>
      <p:grpSp>
        <p:nvGrpSpPr>
          <p:cNvPr id="34867" name="Group 51"/>
          <p:cNvGrpSpPr>
            <a:grpSpLocks/>
          </p:cNvGrpSpPr>
          <p:nvPr/>
        </p:nvGrpSpPr>
        <p:grpSpPr bwMode="auto">
          <a:xfrm>
            <a:off x="6858000" y="3962400"/>
            <a:ext cx="469900" cy="381000"/>
            <a:chOff x="4752" y="3360"/>
            <a:chExt cx="296" cy="240"/>
          </a:xfrm>
        </p:grpSpPr>
        <p:sp>
          <p:nvSpPr>
            <p:cNvPr id="34868" name="Rectangle 52"/>
            <p:cNvSpPr>
              <a:spLocks noChangeArrowheads="1"/>
            </p:cNvSpPr>
            <p:nvPr/>
          </p:nvSpPr>
          <p:spPr bwMode="auto">
            <a:xfrm>
              <a:off x="4752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A</a:t>
              </a:r>
            </a:p>
          </p:txBody>
        </p:sp>
        <p:sp>
          <p:nvSpPr>
            <p:cNvPr id="34869" name="Rectangle 53"/>
            <p:cNvSpPr>
              <a:spLocks noChangeArrowheads="1"/>
            </p:cNvSpPr>
            <p:nvPr/>
          </p:nvSpPr>
          <p:spPr bwMode="auto">
            <a:xfrm>
              <a:off x="4856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X</a:t>
              </a:r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816" y="3360"/>
              <a:ext cx="192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890" name="Group 74"/>
          <p:cNvGrpSpPr>
            <a:grpSpLocks/>
          </p:cNvGrpSpPr>
          <p:nvPr/>
        </p:nvGrpSpPr>
        <p:grpSpPr bwMode="auto">
          <a:xfrm>
            <a:off x="685800" y="3810000"/>
            <a:ext cx="3276600" cy="685800"/>
            <a:chOff x="432" y="2304"/>
            <a:chExt cx="2064" cy="432"/>
          </a:xfrm>
        </p:grpSpPr>
        <p:grpSp>
          <p:nvGrpSpPr>
            <p:cNvPr id="34873" name="Group 57"/>
            <p:cNvGrpSpPr>
              <a:grpSpLocks/>
            </p:cNvGrpSpPr>
            <p:nvPr/>
          </p:nvGrpSpPr>
          <p:grpSpPr bwMode="auto">
            <a:xfrm>
              <a:off x="432" y="2352"/>
              <a:ext cx="242" cy="336"/>
              <a:chOff x="960" y="384"/>
              <a:chExt cx="740" cy="1028"/>
            </a:xfrm>
          </p:grpSpPr>
          <p:sp>
            <p:nvSpPr>
              <p:cNvPr id="34874" name="Freeform 58"/>
              <p:cNvSpPr>
                <a:spLocks/>
              </p:cNvSpPr>
              <p:nvPr/>
            </p:nvSpPr>
            <p:spPr bwMode="auto">
              <a:xfrm>
                <a:off x="1406" y="546"/>
                <a:ext cx="172" cy="213"/>
              </a:xfrm>
              <a:custGeom>
                <a:avLst/>
                <a:gdLst>
                  <a:gd name="T0" fmla="*/ 132 w 172"/>
                  <a:gd name="T1" fmla="*/ 155 h 213"/>
                  <a:gd name="T2" fmla="*/ 143 w 172"/>
                  <a:gd name="T3" fmla="*/ 127 h 213"/>
                  <a:gd name="T4" fmla="*/ 148 w 172"/>
                  <a:gd name="T5" fmla="*/ 94 h 213"/>
                  <a:gd name="T6" fmla="*/ 148 w 172"/>
                  <a:gd name="T7" fmla="*/ 65 h 213"/>
                  <a:gd name="T8" fmla="*/ 138 w 172"/>
                  <a:gd name="T9" fmla="*/ 35 h 213"/>
                  <a:gd name="T10" fmla="*/ 128 w 172"/>
                  <a:gd name="T11" fmla="*/ 18 h 213"/>
                  <a:gd name="T12" fmla="*/ 110 w 172"/>
                  <a:gd name="T13" fmla="*/ 5 h 213"/>
                  <a:gd name="T14" fmla="*/ 84 w 172"/>
                  <a:gd name="T15" fmla="*/ 0 h 213"/>
                  <a:gd name="T16" fmla="*/ 51 w 172"/>
                  <a:gd name="T17" fmla="*/ 3 h 213"/>
                  <a:gd name="T18" fmla="*/ 28 w 172"/>
                  <a:gd name="T19" fmla="*/ 17 h 213"/>
                  <a:gd name="T20" fmla="*/ 14 w 172"/>
                  <a:gd name="T21" fmla="*/ 42 h 213"/>
                  <a:gd name="T22" fmla="*/ 5 w 172"/>
                  <a:gd name="T23" fmla="*/ 71 h 213"/>
                  <a:gd name="T24" fmla="*/ 0 w 172"/>
                  <a:gd name="T25" fmla="*/ 105 h 213"/>
                  <a:gd name="T26" fmla="*/ 2 w 172"/>
                  <a:gd name="T27" fmla="*/ 141 h 213"/>
                  <a:gd name="T28" fmla="*/ 9 w 172"/>
                  <a:gd name="T29" fmla="*/ 163 h 213"/>
                  <a:gd name="T30" fmla="*/ 23 w 172"/>
                  <a:gd name="T31" fmla="*/ 185 h 213"/>
                  <a:gd name="T32" fmla="*/ 39 w 172"/>
                  <a:gd name="T33" fmla="*/ 199 h 213"/>
                  <a:gd name="T34" fmla="*/ 59 w 172"/>
                  <a:gd name="T35" fmla="*/ 205 h 213"/>
                  <a:gd name="T36" fmla="*/ 82 w 172"/>
                  <a:gd name="T37" fmla="*/ 203 h 213"/>
                  <a:gd name="T38" fmla="*/ 98 w 172"/>
                  <a:gd name="T39" fmla="*/ 199 h 213"/>
                  <a:gd name="T40" fmla="*/ 110 w 172"/>
                  <a:gd name="T41" fmla="*/ 186 h 213"/>
                  <a:gd name="T42" fmla="*/ 115 w 172"/>
                  <a:gd name="T43" fmla="*/ 182 h 213"/>
                  <a:gd name="T44" fmla="*/ 134 w 172"/>
                  <a:gd name="T45" fmla="*/ 199 h 213"/>
                  <a:gd name="T46" fmla="*/ 152 w 172"/>
                  <a:gd name="T47" fmla="*/ 213 h 213"/>
                  <a:gd name="T48" fmla="*/ 165 w 172"/>
                  <a:gd name="T49" fmla="*/ 209 h 213"/>
                  <a:gd name="T50" fmla="*/ 172 w 172"/>
                  <a:gd name="T51" fmla="*/ 194 h 213"/>
                  <a:gd name="T52" fmla="*/ 170 w 172"/>
                  <a:gd name="T53" fmla="*/ 182 h 213"/>
                  <a:gd name="T54" fmla="*/ 146 w 172"/>
                  <a:gd name="T55" fmla="*/ 169 h 213"/>
                  <a:gd name="T56" fmla="*/ 132 w 172"/>
                  <a:gd name="T57" fmla="*/ 155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2" h="213">
                    <a:moveTo>
                      <a:pt x="132" y="155"/>
                    </a:moveTo>
                    <a:lnTo>
                      <a:pt x="143" y="127"/>
                    </a:lnTo>
                    <a:lnTo>
                      <a:pt x="148" y="94"/>
                    </a:lnTo>
                    <a:lnTo>
                      <a:pt x="148" y="65"/>
                    </a:lnTo>
                    <a:lnTo>
                      <a:pt x="138" y="35"/>
                    </a:lnTo>
                    <a:lnTo>
                      <a:pt x="128" y="18"/>
                    </a:lnTo>
                    <a:lnTo>
                      <a:pt x="110" y="5"/>
                    </a:lnTo>
                    <a:lnTo>
                      <a:pt x="84" y="0"/>
                    </a:lnTo>
                    <a:lnTo>
                      <a:pt x="51" y="3"/>
                    </a:lnTo>
                    <a:lnTo>
                      <a:pt x="28" y="17"/>
                    </a:lnTo>
                    <a:lnTo>
                      <a:pt x="14" y="42"/>
                    </a:lnTo>
                    <a:lnTo>
                      <a:pt x="5" y="71"/>
                    </a:lnTo>
                    <a:lnTo>
                      <a:pt x="0" y="105"/>
                    </a:lnTo>
                    <a:lnTo>
                      <a:pt x="2" y="141"/>
                    </a:lnTo>
                    <a:lnTo>
                      <a:pt x="9" y="163"/>
                    </a:lnTo>
                    <a:lnTo>
                      <a:pt x="23" y="185"/>
                    </a:lnTo>
                    <a:lnTo>
                      <a:pt x="39" y="199"/>
                    </a:lnTo>
                    <a:lnTo>
                      <a:pt x="59" y="205"/>
                    </a:lnTo>
                    <a:lnTo>
                      <a:pt x="82" y="203"/>
                    </a:lnTo>
                    <a:lnTo>
                      <a:pt x="98" y="199"/>
                    </a:lnTo>
                    <a:lnTo>
                      <a:pt x="110" y="186"/>
                    </a:lnTo>
                    <a:lnTo>
                      <a:pt x="115" y="182"/>
                    </a:lnTo>
                    <a:lnTo>
                      <a:pt x="134" y="199"/>
                    </a:lnTo>
                    <a:lnTo>
                      <a:pt x="152" y="213"/>
                    </a:lnTo>
                    <a:lnTo>
                      <a:pt x="165" y="209"/>
                    </a:lnTo>
                    <a:lnTo>
                      <a:pt x="172" y="194"/>
                    </a:lnTo>
                    <a:lnTo>
                      <a:pt x="170" y="182"/>
                    </a:lnTo>
                    <a:lnTo>
                      <a:pt x="146" y="169"/>
                    </a:lnTo>
                    <a:lnTo>
                      <a:pt x="132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75" name="Freeform 59"/>
              <p:cNvSpPr>
                <a:spLocks/>
              </p:cNvSpPr>
              <p:nvPr/>
            </p:nvSpPr>
            <p:spPr bwMode="auto">
              <a:xfrm>
                <a:off x="1263" y="752"/>
                <a:ext cx="218" cy="340"/>
              </a:xfrm>
              <a:custGeom>
                <a:avLst/>
                <a:gdLst>
                  <a:gd name="T0" fmla="*/ 176 w 218"/>
                  <a:gd name="T1" fmla="*/ 9 h 340"/>
                  <a:gd name="T2" fmla="*/ 132 w 218"/>
                  <a:gd name="T3" fmla="*/ 0 h 340"/>
                  <a:gd name="T4" fmla="*/ 103 w 218"/>
                  <a:gd name="T5" fmla="*/ 12 h 340"/>
                  <a:gd name="T6" fmla="*/ 73 w 218"/>
                  <a:gd name="T7" fmla="*/ 30 h 340"/>
                  <a:gd name="T8" fmla="*/ 48 w 218"/>
                  <a:gd name="T9" fmla="*/ 61 h 340"/>
                  <a:gd name="T10" fmla="*/ 30 w 218"/>
                  <a:gd name="T11" fmla="*/ 98 h 340"/>
                  <a:gd name="T12" fmla="*/ 9 w 218"/>
                  <a:gd name="T13" fmla="*/ 150 h 340"/>
                  <a:gd name="T14" fmla="*/ 0 w 218"/>
                  <a:gd name="T15" fmla="*/ 205 h 340"/>
                  <a:gd name="T16" fmla="*/ 0 w 218"/>
                  <a:gd name="T17" fmla="*/ 254 h 340"/>
                  <a:gd name="T18" fmla="*/ 14 w 218"/>
                  <a:gd name="T19" fmla="*/ 296 h 340"/>
                  <a:gd name="T20" fmla="*/ 36 w 218"/>
                  <a:gd name="T21" fmla="*/ 330 h 340"/>
                  <a:gd name="T22" fmla="*/ 58 w 218"/>
                  <a:gd name="T23" fmla="*/ 339 h 340"/>
                  <a:gd name="T24" fmla="*/ 89 w 218"/>
                  <a:gd name="T25" fmla="*/ 340 h 340"/>
                  <a:gd name="T26" fmla="*/ 117 w 218"/>
                  <a:gd name="T27" fmla="*/ 335 h 340"/>
                  <a:gd name="T28" fmla="*/ 139 w 218"/>
                  <a:gd name="T29" fmla="*/ 326 h 340"/>
                  <a:gd name="T30" fmla="*/ 154 w 218"/>
                  <a:gd name="T31" fmla="*/ 308 h 340"/>
                  <a:gd name="T32" fmla="*/ 163 w 218"/>
                  <a:gd name="T33" fmla="*/ 283 h 340"/>
                  <a:gd name="T34" fmla="*/ 162 w 218"/>
                  <a:gd name="T35" fmla="*/ 259 h 340"/>
                  <a:gd name="T36" fmla="*/ 157 w 218"/>
                  <a:gd name="T37" fmla="*/ 237 h 340"/>
                  <a:gd name="T38" fmla="*/ 148 w 218"/>
                  <a:gd name="T39" fmla="*/ 205 h 340"/>
                  <a:gd name="T40" fmla="*/ 148 w 218"/>
                  <a:gd name="T41" fmla="*/ 181 h 340"/>
                  <a:gd name="T42" fmla="*/ 154 w 218"/>
                  <a:gd name="T43" fmla="*/ 159 h 340"/>
                  <a:gd name="T44" fmla="*/ 168 w 218"/>
                  <a:gd name="T45" fmla="*/ 145 h 340"/>
                  <a:gd name="T46" fmla="*/ 191 w 218"/>
                  <a:gd name="T47" fmla="*/ 118 h 340"/>
                  <a:gd name="T48" fmla="*/ 212 w 218"/>
                  <a:gd name="T49" fmla="*/ 101 h 340"/>
                  <a:gd name="T50" fmla="*/ 216 w 218"/>
                  <a:gd name="T51" fmla="*/ 76 h 340"/>
                  <a:gd name="T52" fmla="*/ 218 w 218"/>
                  <a:gd name="T53" fmla="*/ 56 h 340"/>
                  <a:gd name="T54" fmla="*/ 204 w 218"/>
                  <a:gd name="T55" fmla="*/ 36 h 340"/>
                  <a:gd name="T56" fmla="*/ 190 w 218"/>
                  <a:gd name="T57" fmla="*/ 17 h 340"/>
                  <a:gd name="T58" fmla="*/ 176 w 218"/>
                  <a:gd name="T59" fmla="*/ 9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18" h="340">
                    <a:moveTo>
                      <a:pt x="176" y="9"/>
                    </a:moveTo>
                    <a:lnTo>
                      <a:pt x="132" y="0"/>
                    </a:lnTo>
                    <a:lnTo>
                      <a:pt x="103" y="12"/>
                    </a:lnTo>
                    <a:lnTo>
                      <a:pt x="73" y="30"/>
                    </a:lnTo>
                    <a:lnTo>
                      <a:pt x="48" y="61"/>
                    </a:lnTo>
                    <a:lnTo>
                      <a:pt x="30" y="98"/>
                    </a:lnTo>
                    <a:lnTo>
                      <a:pt x="9" y="150"/>
                    </a:lnTo>
                    <a:lnTo>
                      <a:pt x="0" y="205"/>
                    </a:lnTo>
                    <a:lnTo>
                      <a:pt x="0" y="254"/>
                    </a:lnTo>
                    <a:lnTo>
                      <a:pt x="14" y="296"/>
                    </a:lnTo>
                    <a:lnTo>
                      <a:pt x="36" y="330"/>
                    </a:lnTo>
                    <a:lnTo>
                      <a:pt x="58" y="339"/>
                    </a:lnTo>
                    <a:lnTo>
                      <a:pt x="89" y="340"/>
                    </a:lnTo>
                    <a:lnTo>
                      <a:pt x="117" y="335"/>
                    </a:lnTo>
                    <a:lnTo>
                      <a:pt x="139" y="326"/>
                    </a:lnTo>
                    <a:lnTo>
                      <a:pt x="154" y="308"/>
                    </a:lnTo>
                    <a:lnTo>
                      <a:pt x="163" y="283"/>
                    </a:lnTo>
                    <a:lnTo>
                      <a:pt x="162" y="259"/>
                    </a:lnTo>
                    <a:lnTo>
                      <a:pt x="157" y="237"/>
                    </a:lnTo>
                    <a:lnTo>
                      <a:pt x="148" y="205"/>
                    </a:lnTo>
                    <a:lnTo>
                      <a:pt x="148" y="181"/>
                    </a:lnTo>
                    <a:lnTo>
                      <a:pt x="154" y="159"/>
                    </a:lnTo>
                    <a:lnTo>
                      <a:pt x="168" y="145"/>
                    </a:lnTo>
                    <a:lnTo>
                      <a:pt x="191" y="118"/>
                    </a:lnTo>
                    <a:lnTo>
                      <a:pt x="212" y="101"/>
                    </a:lnTo>
                    <a:lnTo>
                      <a:pt x="216" y="76"/>
                    </a:lnTo>
                    <a:lnTo>
                      <a:pt x="218" y="56"/>
                    </a:lnTo>
                    <a:lnTo>
                      <a:pt x="204" y="36"/>
                    </a:lnTo>
                    <a:lnTo>
                      <a:pt x="190" y="17"/>
                    </a:lnTo>
                    <a:lnTo>
                      <a:pt x="17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76" name="Freeform 60"/>
              <p:cNvSpPr>
                <a:spLocks/>
              </p:cNvSpPr>
              <p:nvPr/>
            </p:nvSpPr>
            <p:spPr bwMode="auto">
              <a:xfrm>
                <a:off x="1281" y="1014"/>
                <a:ext cx="115" cy="396"/>
              </a:xfrm>
              <a:custGeom>
                <a:avLst/>
                <a:gdLst>
                  <a:gd name="T0" fmla="*/ 75 w 115"/>
                  <a:gd name="T1" fmla="*/ 90 h 396"/>
                  <a:gd name="T2" fmla="*/ 65 w 115"/>
                  <a:gd name="T3" fmla="*/ 41 h 396"/>
                  <a:gd name="T4" fmla="*/ 46 w 115"/>
                  <a:gd name="T5" fmla="*/ 6 h 396"/>
                  <a:gd name="T6" fmla="*/ 17 w 115"/>
                  <a:gd name="T7" fmla="*/ 0 h 396"/>
                  <a:gd name="T8" fmla="*/ 0 w 115"/>
                  <a:gd name="T9" fmla="*/ 18 h 396"/>
                  <a:gd name="T10" fmla="*/ 5 w 115"/>
                  <a:gd name="T11" fmla="*/ 49 h 396"/>
                  <a:gd name="T12" fmla="*/ 22 w 115"/>
                  <a:gd name="T13" fmla="*/ 90 h 396"/>
                  <a:gd name="T14" fmla="*/ 40 w 115"/>
                  <a:gd name="T15" fmla="*/ 127 h 396"/>
                  <a:gd name="T16" fmla="*/ 54 w 115"/>
                  <a:gd name="T17" fmla="*/ 175 h 396"/>
                  <a:gd name="T18" fmla="*/ 59 w 115"/>
                  <a:gd name="T19" fmla="*/ 200 h 396"/>
                  <a:gd name="T20" fmla="*/ 59 w 115"/>
                  <a:gd name="T21" fmla="*/ 222 h 396"/>
                  <a:gd name="T22" fmla="*/ 46 w 115"/>
                  <a:gd name="T23" fmla="*/ 253 h 396"/>
                  <a:gd name="T24" fmla="*/ 32 w 115"/>
                  <a:gd name="T25" fmla="*/ 277 h 396"/>
                  <a:gd name="T26" fmla="*/ 19 w 115"/>
                  <a:gd name="T27" fmla="*/ 305 h 396"/>
                  <a:gd name="T28" fmla="*/ 9 w 115"/>
                  <a:gd name="T29" fmla="*/ 344 h 396"/>
                  <a:gd name="T30" fmla="*/ 13 w 115"/>
                  <a:gd name="T31" fmla="*/ 378 h 396"/>
                  <a:gd name="T32" fmla="*/ 17 w 115"/>
                  <a:gd name="T33" fmla="*/ 393 h 396"/>
                  <a:gd name="T34" fmla="*/ 31 w 115"/>
                  <a:gd name="T35" fmla="*/ 396 h 396"/>
                  <a:gd name="T36" fmla="*/ 50 w 115"/>
                  <a:gd name="T37" fmla="*/ 388 h 396"/>
                  <a:gd name="T38" fmla="*/ 69 w 115"/>
                  <a:gd name="T39" fmla="*/ 370 h 396"/>
                  <a:gd name="T40" fmla="*/ 91 w 115"/>
                  <a:gd name="T41" fmla="*/ 352 h 396"/>
                  <a:gd name="T42" fmla="*/ 115 w 115"/>
                  <a:gd name="T43" fmla="*/ 347 h 396"/>
                  <a:gd name="T44" fmla="*/ 112 w 115"/>
                  <a:gd name="T45" fmla="*/ 331 h 396"/>
                  <a:gd name="T46" fmla="*/ 84 w 115"/>
                  <a:gd name="T47" fmla="*/ 322 h 396"/>
                  <a:gd name="T48" fmla="*/ 65 w 115"/>
                  <a:gd name="T49" fmla="*/ 325 h 396"/>
                  <a:gd name="T50" fmla="*/ 50 w 115"/>
                  <a:gd name="T51" fmla="*/ 340 h 396"/>
                  <a:gd name="T52" fmla="*/ 32 w 115"/>
                  <a:gd name="T53" fmla="*/ 349 h 396"/>
                  <a:gd name="T54" fmla="*/ 45 w 115"/>
                  <a:gd name="T55" fmla="*/ 322 h 396"/>
                  <a:gd name="T56" fmla="*/ 61 w 115"/>
                  <a:gd name="T57" fmla="*/ 291 h 396"/>
                  <a:gd name="T58" fmla="*/ 83 w 115"/>
                  <a:gd name="T59" fmla="*/ 257 h 396"/>
                  <a:gd name="T60" fmla="*/ 96 w 115"/>
                  <a:gd name="T61" fmla="*/ 226 h 396"/>
                  <a:gd name="T62" fmla="*/ 98 w 115"/>
                  <a:gd name="T63" fmla="*/ 195 h 396"/>
                  <a:gd name="T64" fmla="*/ 93 w 115"/>
                  <a:gd name="T65" fmla="*/ 167 h 396"/>
                  <a:gd name="T66" fmla="*/ 87 w 115"/>
                  <a:gd name="T67" fmla="*/ 131 h 396"/>
                  <a:gd name="T68" fmla="*/ 75 w 115"/>
                  <a:gd name="T69" fmla="*/ 9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396">
                    <a:moveTo>
                      <a:pt x="75" y="90"/>
                    </a:moveTo>
                    <a:lnTo>
                      <a:pt x="65" y="41"/>
                    </a:lnTo>
                    <a:lnTo>
                      <a:pt x="46" y="6"/>
                    </a:lnTo>
                    <a:lnTo>
                      <a:pt x="17" y="0"/>
                    </a:lnTo>
                    <a:lnTo>
                      <a:pt x="0" y="18"/>
                    </a:lnTo>
                    <a:lnTo>
                      <a:pt x="5" y="49"/>
                    </a:lnTo>
                    <a:lnTo>
                      <a:pt x="22" y="90"/>
                    </a:lnTo>
                    <a:lnTo>
                      <a:pt x="40" y="127"/>
                    </a:lnTo>
                    <a:lnTo>
                      <a:pt x="54" y="175"/>
                    </a:lnTo>
                    <a:lnTo>
                      <a:pt x="59" y="200"/>
                    </a:lnTo>
                    <a:lnTo>
                      <a:pt x="59" y="222"/>
                    </a:lnTo>
                    <a:lnTo>
                      <a:pt x="46" y="253"/>
                    </a:lnTo>
                    <a:lnTo>
                      <a:pt x="32" y="277"/>
                    </a:lnTo>
                    <a:lnTo>
                      <a:pt x="19" y="305"/>
                    </a:lnTo>
                    <a:lnTo>
                      <a:pt x="9" y="344"/>
                    </a:lnTo>
                    <a:lnTo>
                      <a:pt x="13" y="378"/>
                    </a:lnTo>
                    <a:lnTo>
                      <a:pt x="17" y="393"/>
                    </a:lnTo>
                    <a:lnTo>
                      <a:pt x="31" y="396"/>
                    </a:lnTo>
                    <a:lnTo>
                      <a:pt x="50" y="388"/>
                    </a:lnTo>
                    <a:lnTo>
                      <a:pt x="69" y="370"/>
                    </a:lnTo>
                    <a:lnTo>
                      <a:pt x="91" y="352"/>
                    </a:lnTo>
                    <a:lnTo>
                      <a:pt x="115" y="347"/>
                    </a:lnTo>
                    <a:lnTo>
                      <a:pt x="112" y="331"/>
                    </a:lnTo>
                    <a:lnTo>
                      <a:pt x="84" y="322"/>
                    </a:lnTo>
                    <a:lnTo>
                      <a:pt x="65" y="325"/>
                    </a:lnTo>
                    <a:lnTo>
                      <a:pt x="50" y="340"/>
                    </a:lnTo>
                    <a:lnTo>
                      <a:pt x="32" y="349"/>
                    </a:lnTo>
                    <a:lnTo>
                      <a:pt x="45" y="322"/>
                    </a:lnTo>
                    <a:lnTo>
                      <a:pt x="61" y="291"/>
                    </a:lnTo>
                    <a:lnTo>
                      <a:pt x="83" y="257"/>
                    </a:lnTo>
                    <a:lnTo>
                      <a:pt x="96" y="226"/>
                    </a:lnTo>
                    <a:lnTo>
                      <a:pt x="98" y="195"/>
                    </a:lnTo>
                    <a:lnTo>
                      <a:pt x="93" y="167"/>
                    </a:lnTo>
                    <a:lnTo>
                      <a:pt x="87" y="131"/>
                    </a:lnTo>
                    <a:lnTo>
                      <a:pt x="75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77" name="Freeform 61"/>
              <p:cNvSpPr>
                <a:spLocks/>
              </p:cNvSpPr>
              <p:nvPr/>
            </p:nvSpPr>
            <p:spPr bwMode="auto">
              <a:xfrm>
                <a:off x="1356" y="1010"/>
                <a:ext cx="134" cy="402"/>
              </a:xfrm>
              <a:custGeom>
                <a:avLst/>
                <a:gdLst>
                  <a:gd name="T0" fmla="*/ 65 w 134"/>
                  <a:gd name="T1" fmla="*/ 83 h 402"/>
                  <a:gd name="T2" fmla="*/ 59 w 134"/>
                  <a:gd name="T3" fmla="*/ 35 h 402"/>
                  <a:gd name="T4" fmla="*/ 45 w 134"/>
                  <a:gd name="T5" fmla="*/ 5 h 402"/>
                  <a:gd name="T6" fmla="*/ 19 w 134"/>
                  <a:gd name="T7" fmla="*/ 0 h 402"/>
                  <a:gd name="T8" fmla="*/ 0 w 134"/>
                  <a:gd name="T9" fmla="*/ 26 h 402"/>
                  <a:gd name="T10" fmla="*/ 3 w 134"/>
                  <a:gd name="T11" fmla="*/ 56 h 402"/>
                  <a:gd name="T12" fmla="*/ 22 w 134"/>
                  <a:gd name="T13" fmla="*/ 96 h 402"/>
                  <a:gd name="T14" fmla="*/ 36 w 134"/>
                  <a:gd name="T15" fmla="*/ 157 h 402"/>
                  <a:gd name="T16" fmla="*/ 41 w 134"/>
                  <a:gd name="T17" fmla="*/ 199 h 402"/>
                  <a:gd name="T18" fmla="*/ 43 w 134"/>
                  <a:gd name="T19" fmla="*/ 237 h 402"/>
                  <a:gd name="T20" fmla="*/ 31 w 134"/>
                  <a:gd name="T21" fmla="*/ 273 h 402"/>
                  <a:gd name="T22" fmla="*/ 19 w 134"/>
                  <a:gd name="T23" fmla="*/ 321 h 402"/>
                  <a:gd name="T24" fmla="*/ 13 w 134"/>
                  <a:gd name="T25" fmla="*/ 367 h 402"/>
                  <a:gd name="T26" fmla="*/ 13 w 134"/>
                  <a:gd name="T27" fmla="*/ 391 h 402"/>
                  <a:gd name="T28" fmla="*/ 24 w 134"/>
                  <a:gd name="T29" fmla="*/ 400 h 402"/>
                  <a:gd name="T30" fmla="*/ 38 w 134"/>
                  <a:gd name="T31" fmla="*/ 402 h 402"/>
                  <a:gd name="T32" fmla="*/ 60 w 134"/>
                  <a:gd name="T33" fmla="*/ 387 h 402"/>
                  <a:gd name="T34" fmla="*/ 89 w 134"/>
                  <a:gd name="T35" fmla="*/ 367 h 402"/>
                  <a:gd name="T36" fmla="*/ 129 w 134"/>
                  <a:gd name="T37" fmla="*/ 352 h 402"/>
                  <a:gd name="T38" fmla="*/ 134 w 134"/>
                  <a:gd name="T39" fmla="*/ 343 h 402"/>
                  <a:gd name="T40" fmla="*/ 110 w 134"/>
                  <a:gd name="T41" fmla="*/ 329 h 402"/>
                  <a:gd name="T42" fmla="*/ 70 w 134"/>
                  <a:gd name="T43" fmla="*/ 327 h 402"/>
                  <a:gd name="T44" fmla="*/ 43 w 134"/>
                  <a:gd name="T45" fmla="*/ 358 h 402"/>
                  <a:gd name="T46" fmla="*/ 43 w 134"/>
                  <a:gd name="T47" fmla="*/ 334 h 402"/>
                  <a:gd name="T48" fmla="*/ 59 w 134"/>
                  <a:gd name="T49" fmla="*/ 287 h 402"/>
                  <a:gd name="T50" fmla="*/ 78 w 134"/>
                  <a:gd name="T51" fmla="*/ 229 h 402"/>
                  <a:gd name="T52" fmla="*/ 82 w 134"/>
                  <a:gd name="T53" fmla="*/ 188 h 402"/>
                  <a:gd name="T54" fmla="*/ 78 w 134"/>
                  <a:gd name="T55" fmla="*/ 132 h 402"/>
                  <a:gd name="T56" fmla="*/ 65 w 134"/>
                  <a:gd name="T57" fmla="*/ 83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4" h="402">
                    <a:moveTo>
                      <a:pt x="65" y="83"/>
                    </a:moveTo>
                    <a:lnTo>
                      <a:pt x="59" y="35"/>
                    </a:lnTo>
                    <a:lnTo>
                      <a:pt x="45" y="5"/>
                    </a:lnTo>
                    <a:lnTo>
                      <a:pt x="19" y="0"/>
                    </a:lnTo>
                    <a:lnTo>
                      <a:pt x="0" y="26"/>
                    </a:lnTo>
                    <a:lnTo>
                      <a:pt x="3" y="56"/>
                    </a:lnTo>
                    <a:lnTo>
                      <a:pt x="22" y="96"/>
                    </a:lnTo>
                    <a:lnTo>
                      <a:pt x="36" y="157"/>
                    </a:lnTo>
                    <a:lnTo>
                      <a:pt x="41" y="199"/>
                    </a:lnTo>
                    <a:lnTo>
                      <a:pt x="43" y="237"/>
                    </a:lnTo>
                    <a:lnTo>
                      <a:pt x="31" y="273"/>
                    </a:lnTo>
                    <a:lnTo>
                      <a:pt x="19" y="321"/>
                    </a:lnTo>
                    <a:lnTo>
                      <a:pt x="13" y="367"/>
                    </a:lnTo>
                    <a:lnTo>
                      <a:pt x="13" y="391"/>
                    </a:lnTo>
                    <a:lnTo>
                      <a:pt x="24" y="400"/>
                    </a:lnTo>
                    <a:lnTo>
                      <a:pt x="38" y="402"/>
                    </a:lnTo>
                    <a:lnTo>
                      <a:pt x="60" y="387"/>
                    </a:lnTo>
                    <a:lnTo>
                      <a:pt x="89" y="367"/>
                    </a:lnTo>
                    <a:lnTo>
                      <a:pt x="129" y="352"/>
                    </a:lnTo>
                    <a:lnTo>
                      <a:pt x="134" y="343"/>
                    </a:lnTo>
                    <a:lnTo>
                      <a:pt x="110" y="329"/>
                    </a:lnTo>
                    <a:lnTo>
                      <a:pt x="70" y="327"/>
                    </a:lnTo>
                    <a:lnTo>
                      <a:pt x="43" y="358"/>
                    </a:lnTo>
                    <a:lnTo>
                      <a:pt x="43" y="334"/>
                    </a:lnTo>
                    <a:lnTo>
                      <a:pt x="59" y="287"/>
                    </a:lnTo>
                    <a:lnTo>
                      <a:pt x="78" y="229"/>
                    </a:lnTo>
                    <a:lnTo>
                      <a:pt x="82" y="188"/>
                    </a:lnTo>
                    <a:lnTo>
                      <a:pt x="78" y="132"/>
                    </a:lnTo>
                    <a:lnTo>
                      <a:pt x="6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4878" name="Group 62"/>
              <p:cNvGrpSpPr>
                <a:grpSpLocks/>
              </p:cNvGrpSpPr>
              <p:nvPr/>
            </p:nvGrpSpPr>
            <p:grpSpPr bwMode="auto">
              <a:xfrm>
                <a:off x="960" y="384"/>
                <a:ext cx="740" cy="581"/>
                <a:chOff x="960" y="384"/>
                <a:chExt cx="740" cy="581"/>
              </a:xfrm>
            </p:grpSpPr>
            <p:sp>
              <p:nvSpPr>
                <p:cNvPr id="34879" name="Freeform 63"/>
                <p:cNvSpPr>
                  <a:spLocks/>
                </p:cNvSpPr>
                <p:nvPr/>
              </p:nvSpPr>
              <p:spPr bwMode="auto">
                <a:xfrm>
                  <a:off x="1076" y="449"/>
                  <a:ext cx="558" cy="473"/>
                </a:xfrm>
                <a:custGeom>
                  <a:avLst/>
                  <a:gdLst>
                    <a:gd name="T0" fmla="*/ 523 w 558"/>
                    <a:gd name="T1" fmla="*/ 377 h 473"/>
                    <a:gd name="T2" fmla="*/ 427 w 558"/>
                    <a:gd name="T3" fmla="*/ 310 h 473"/>
                    <a:gd name="T4" fmla="*/ 339 w 558"/>
                    <a:gd name="T5" fmla="*/ 250 h 473"/>
                    <a:gd name="T6" fmla="*/ 272 w 558"/>
                    <a:gd name="T7" fmla="*/ 197 h 473"/>
                    <a:gd name="T8" fmla="*/ 181 w 558"/>
                    <a:gd name="T9" fmla="*/ 113 h 473"/>
                    <a:gd name="T10" fmla="*/ 105 w 558"/>
                    <a:gd name="T11" fmla="*/ 47 h 473"/>
                    <a:gd name="T12" fmla="*/ 46 w 558"/>
                    <a:gd name="T13" fmla="*/ 0 h 473"/>
                    <a:gd name="T14" fmla="*/ 49 w 558"/>
                    <a:gd name="T15" fmla="*/ 58 h 473"/>
                    <a:gd name="T16" fmla="*/ 32 w 558"/>
                    <a:gd name="T17" fmla="*/ 78 h 473"/>
                    <a:gd name="T18" fmla="*/ 0 w 558"/>
                    <a:gd name="T19" fmla="*/ 104 h 473"/>
                    <a:gd name="T20" fmla="*/ 49 w 558"/>
                    <a:gd name="T21" fmla="*/ 139 h 473"/>
                    <a:gd name="T22" fmla="*/ 92 w 558"/>
                    <a:gd name="T23" fmla="*/ 165 h 473"/>
                    <a:gd name="T24" fmla="*/ 145 w 558"/>
                    <a:gd name="T25" fmla="*/ 223 h 473"/>
                    <a:gd name="T26" fmla="*/ 210 w 558"/>
                    <a:gd name="T27" fmla="*/ 276 h 473"/>
                    <a:gd name="T28" fmla="*/ 283 w 558"/>
                    <a:gd name="T29" fmla="*/ 330 h 473"/>
                    <a:gd name="T30" fmla="*/ 340 w 558"/>
                    <a:gd name="T31" fmla="*/ 372 h 473"/>
                    <a:gd name="T32" fmla="*/ 400 w 558"/>
                    <a:gd name="T33" fmla="*/ 409 h 473"/>
                    <a:gd name="T34" fmla="*/ 485 w 558"/>
                    <a:gd name="T35" fmla="*/ 463 h 473"/>
                    <a:gd name="T36" fmla="*/ 509 w 558"/>
                    <a:gd name="T37" fmla="*/ 473 h 473"/>
                    <a:gd name="T38" fmla="*/ 509 w 558"/>
                    <a:gd name="T39" fmla="*/ 434 h 473"/>
                    <a:gd name="T40" fmla="*/ 558 w 558"/>
                    <a:gd name="T41" fmla="*/ 434 h 473"/>
                    <a:gd name="T42" fmla="*/ 523 w 558"/>
                    <a:gd name="T43" fmla="*/ 377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58" h="473">
                      <a:moveTo>
                        <a:pt x="523" y="377"/>
                      </a:moveTo>
                      <a:lnTo>
                        <a:pt x="427" y="310"/>
                      </a:lnTo>
                      <a:lnTo>
                        <a:pt x="339" y="250"/>
                      </a:lnTo>
                      <a:lnTo>
                        <a:pt x="272" y="197"/>
                      </a:lnTo>
                      <a:lnTo>
                        <a:pt x="181" y="113"/>
                      </a:lnTo>
                      <a:lnTo>
                        <a:pt x="105" y="47"/>
                      </a:lnTo>
                      <a:lnTo>
                        <a:pt x="46" y="0"/>
                      </a:lnTo>
                      <a:lnTo>
                        <a:pt x="49" y="58"/>
                      </a:lnTo>
                      <a:lnTo>
                        <a:pt x="32" y="78"/>
                      </a:lnTo>
                      <a:lnTo>
                        <a:pt x="0" y="104"/>
                      </a:lnTo>
                      <a:lnTo>
                        <a:pt x="49" y="139"/>
                      </a:lnTo>
                      <a:lnTo>
                        <a:pt x="92" y="165"/>
                      </a:lnTo>
                      <a:lnTo>
                        <a:pt x="145" y="223"/>
                      </a:lnTo>
                      <a:lnTo>
                        <a:pt x="210" y="276"/>
                      </a:lnTo>
                      <a:lnTo>
                        <a:pt x="283" y="330"/>
                      </a:lnTo>
                      <a:lnTo>
                        <a:pt x="340" y="372"/>
                      </a:lnTo>
                      <a:lnTo>
                        <a:pt x="400" y="409"/>
                      </a:lnTo>
                      <a:lnTo>
                        <a:pt x="485" y="463"/>
                      </a:lnTo>
                      <a:lnTo>
                        <a:pt x="509" y="473"/>
                      </a:lnTo>
                      <a:lnTo>
                        <a:pt x="509" y="434"/>
                      </a:lnTo>
                      <a:lnTo>
                        <a:pt x="558" y="434"/>
                      </a:lnTo>
                      <a:lnTo>
                        <a:pt x="523" y="377"/>
                      </a:lnTo>
                      <a:close/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880" name="Freeform 64"/>
                <p:cNvSpPr>
                  <a:spLocks/>
                </p:cNvSpPr>
                <p:nvPr/>
              </p:nvSpPr>
              <p:spPr bwMode="auto">
                <a:xfrm>
                  <a:off x="1575" y="834"/>
                  <a:ext cx="102" cy="117"/>
                </a:xfrm>
                <a:custGeom>
                  <a:avLst/>
                  <a:gdLst>
                    <a:gd name="T0" fmla="*/ 102 w 102"/>
                    <a:gd name="T1" fmla="*/ 110 h 117"/>
                    <a:gd name="T2" fmla="*/ 24 w 102"/>
                    <a:gd name="T3" fmla="*/ 0 h 117"/>
                    <a:gd name="T4" fmla="*/ 21 w 102"/>
                    <a:gd name="T5" fmla="*/ 30 h 117"/>
                    <a:gd name="T6" fmla="*/ 2 w 102"/>
                    <a:gd name="T7" fmla="*/ 44 h 117"/>
                    <a:gd name="T8" fmla="*/ 0 w 102"/>
                    <a:gd name="T9" fmla="*/ 86 h 117"/>
                    <a:gd name="T10" fmla="*/ 89 w 102"/>
                    <a:gd name="T11" fmla="*/ 117 h 117"/>
                    <a:gd name="T12" fmla="*/ 102 w 102"/>
                    <a:gd name="T13" fmla="*/ 11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2" h="117">
                      <a:moveTo>
                        <a:pt x="102" y="110"/>
                      </a:moveTo>
                      <a:lnTo>
                        <a:pt x="24" y="0"/>
                      </a:lnTo>
                      <a:lnTo>
                        <a:pt x="21" y="30"/>
                      </a:lnTo>
                      <a:lnTo>
                        <a:pt x="2" y="44"/>
                      </a:lnTo>
                      <a:lnTo>
                        <a:pt x="0" y="86"/>
                      </a:lnTo>
                      <a:lnTo>
                        <a:pt x="89" y="117"/>
                      </a:lnTo>
                      <a:lnTo>
                        <a:pt x="102" y="110"/>
                      </a:lnTo>
                      <a:close/>
                    </a:path>
                  </a:pathLst>
                </a:custGeom>
                <a:blipFill dpi="0" rotWithShape="0">
                  <a:blip r:embed="rId4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881" name="Freeform 65"/>
                <p:cNvSpPr>
                  <a:spLocks/>
                </p:cNvSpPr>
                <p:nvPr/>
              </p:nvSpPr>
              <p:spPr bwMode="auto">
                <a:xfrm>
                  <a:off x="965" y="395"/>
                  <a:ext cx="171" cy="157"/>
                </a:xfrm>
                <a:custGeom>
                  <a:avLst/>
                  <a:gdLst>
                    <a:gd name="T0" fmla="*/ 119 w 171"/>
                    <a:gd name="T1" fmla="*/ 157 h 157"/>
                    <a:gd name="T2" fmla="*/ 158 w 171"/>
                    <a:gd name="T3" fmla="*/ 135 h 157"/>
                    <a:gd name="T4" fmla="*/ 170 w 171"/>
                    <a:gd name="T5" fmla="*/ 111 h 157"/>
                    <a:gd name="T6" fmla="*/ 171 w 171"/>
                    <a:gd name="T7" fmla="*/ 62 h 157"/>
                    <a:gd name="T8" fmla="*/ 98 w 171"/>
                    <a:gd name="T9" fmla="*/ 9 h 157"/>
                    <a:gd name="T10" fmla="*/ 57 w 171"/>
                    <a:gd name="T11" fmla="*/ 0 h 157"/>
                    <a:gd name="T12" fmla="*/ 25 w 171"/>
                    <a:gd name="T13" fmla="*/ 19 h 157"/>
                    <a:gd name="T14" fmla="*/ 0 w 171"/>
                    <a:gd name="T15" fmla="*/ 57 h 157"/>
                    <a:gd name="T16" fmla="*/ 0 w 171"/>
                    <a:gd name="T17" fmla="*/ 88 h 157"/>
                    <a:gd name="T18" fmla="*/ 6 w 171"/>
                    <a:gd name="T19" fmla="*/ 112 h 157"/>
                    <a:gd name="T20" fmla="*/ 56 w 171"/>
                    <a:gd name="T21" fmla="*/ 133 h 157"/>
                    <a:gd name="T22" fmla="*/ 119 w 171"/>
                    <a:gd name="T23" fmla="*/ 157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157">
                      <a:moveTo>
                        <a:pt x="119" y="157"/>
                      </a:moveTo>
                      <a:lnTo>
                        <a:pt x="158" y="135"/>
                      </a:lnTo>
                      <a:lnTo>
                        <a:pt x="170" y="111"/>
                      </a:lnTo>
                      <a:lnTo>
                        <a:pt x="171" y="62"/>
                      </a:lnTo>
                      <a:lnTo>
                        <a:pt x="98" y="9"/>
                      </a:lnTo>
                      <a:lnTo>
                        <a:pt x="57" y="0"/>
                      </a:lnTo>
                      <a:lnTo>
                        <a:pt x="25" y="19"/>
                      </a:lnTo>
                      <a:lnTo>
                        <a:pt x="0" y="57"/>
                      </a:lnTo>
                      <a:lnTo>
                        <a:pt x="0" y="88"/>
                      </a:lnTo>
                      <a:lnTo>
                        <a:pt x="6" y="112"/>
                      </a:lnTo>
                      <a:lnTo>
                        <a:pt x="56" y="133"/>
                      </a:lnTo>
                      <a:lnTo>
                        <a:pt x="119" y="157"/>
                      </a:lnTo>
                      <a:close/>
                    </a:path>
                  </a:pathLst>
                </a:custGeom>
                <a:blipFill dpi="0" rotWithShape="0">
                  <a:blip r:embed="rId5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34882" name="Group 66"/>
                <p:cNvGrpSpPr>
                  <a:grpSpLocks/>
                </p:cNvGrpSpPr>
                <p:nvPr/>
              </p:nvGrpSpPr>
              <p:grpSpPr bwMode="auto">
                <a:xfrm>
                  <a:off x="960" y="384"/>
                  <a:ext cx="740" cy="581"/>
                  <a:chOff x="960" y="384"/>
                  <a:chExt cx="740" cy="581"/>
                </a:xfrm>
              </p:grpSpPr>
              <p:sp>
                <p:nvSpPr>
                  <p:cNvPr id="34883" name="Freeform 67"/>
                  <p:cNvSpPr>
                    <a:spLocks/>
                  </p:cNvSpPr>
                  <p:nvPr/>
                </p:nvSpPr>
                <p:spPr bwMode="auto">
                  <a:xfrm>
                    <a:off x="985" y="392"/>
                    <a:ext cx="616" cy="439"/>
                  </a:xfrm>
                  <a:custGeom>
                    <a:avLst/>
                    <a:gdLst>
                      <a:gd name="T0" fmla="*/ 616 w 616"/>
                      <a:gd name="T1" fmla="*/ 428 h 439"/>
                      <a:gd name="T2" fmla="*/ 613 w 616"/>
                      <a:gd name="T3" fmla="*/ 439 h 439"/>
                      <a:gd name="T4" fmla="*/ 543 w 616"/>
                      <a:gd name="T5" fmla="*/ 395 h 439"/>
                      <a:gd name="T6" fmla="*/ 432 w 616"/>
                      <a:gd name="T7" fmla="*/ 321 h 439"/>
                      <a:gd name="T8" fmla="*/ 317 w 616"/>
                      <a:gd name="T9" fmla="*/ 221 h 439"/>
                      <a:gd name="T10" fmla="*/ 241 w 616"/>
                      <a:gd name="T11" fmla="*/ 148 h 439"/>
                      <a:gd name="T12" fmla="*/ 163 w 616"/>
                      <a:gd name="T13" fmla="*/ 83 h 439"/>
                      <a:gd name="T14" fmla="*/ 101 w 616"/>
                      <a:gd name="T15" fmla="*/ 36 h 439"/>
                      <a:gd name="T16" fmla="*/ 89 w 616"/>
                      <a:gd name="T17" fmla="*/ 27 h 439"/>
                      <a:gd name="T18" fmla="*/ 89 w 616"/>
                      <a:gd name="T19" fmla="*/ 71 h 439"/>
                      <a:gd name="T20" fmla="*/ 68 w 616"/>
                      <a:gd name="T21" fmla="*/ 105 h 439"/>
                      <a:gd name="T22" fmla="*/ 37 w 616"/>
                      <a:gd name="T23" fmla="*/ 114 h 439"/>
                      <a:gd name="T24" fmla="*/ 0 w 616"/>
                      <a:gd name="T25" fmla="*/ 115 h 439"/>
                      <a:gd name="T26" fmla="*/ 0 w 616"/>
                      <a:gd name="T27" fmla="*/ 102 h 439"/>
                      <a:gd name="T28" fmla="*/ 50 w 616"/>
                      <a:gd name="T29" fmla="*/ 97 h 439"/>
                      <a:gd name="T30" fmla="*/ 68 w 616"/>
                      <a:gd name="T31" fmla="*/ 71 h 439"/>
                      <a:gd name="T32" fmla="*/ 75 w 616"/>
                      <a:gd name="T33" fmla="*/ 32 h 439"/>
                      <a:gd name="T34" fmla="*/ 68 w 616"/>
                      <a:gd name="T35" fmla="*/ 0 h 439"/>
                      <a:gd name="T36" fmla="*/ 89 w 616"/>
                      <a:gd name="T37" fmla="*/ 3 h 439"/>
                      <a:gd name="T38" fmla="*/ 156 w 616"/>
                      <a:gd name="T39" fmla="*/ 58 h 439"/>
                      <a:gd name="T40" fmla="*/ 203 w 616"/>
                      <a:gd name="T41" fmla="*/ 97 h 439"/>
                      <a:gd name="T42" fmla="*/ 256 w 616"/>
                      <a:gd name="T43" fmla="*/ 141 h 439"/>
                      <a:gd name="T44" fmla="*/ 312 w 616"/>
                      <a:gd name="T45" fmla="*/ 193 h 439"/>
                      <a:gd name="T46" fmla="*/ 362 w 616"/>
                      <a:gd name="T47" fmla="*/ 242 h 439"/>
                      <a:gd name="T48" fmla="*/ 426 w 616"/>
                      <a:gd name="T49" fmla="*/ 294 h 439"/>
                      <a:gd name="T50" fmla="*/ 485 w 616"/>
                      <a:gd name="T51" fmla="*/ 334 h 439"/>
                      <a:gd name="T52" fmla="*/ 555 w 616"/>
                      <a:gd name="T53" fmla="*/ 384 h 439"/>
                      <a:gd name="T54" fmla="*/ 616 w 616"/>
                      <a:gd name="T55" fmla="*/ 428 h 4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616" h="439">
                        <a:moveTo>
                          <a:pt x="616" y="428"/>
                        </a:moveTo>
                        <a:lnTo>
                          <a:pt x="613" y="439"/>
                        </a:lnTo>
                        <a:lnTo>
                          <a:pt x="543" y="395"/>
                        </a:lnTo>
                        <a:lnTo>
                          <a:pt x="432" y="321"/>
                        </a:lnTo>
                        <a:lnTo>
                          <a:pt x="317" y="221"/>
                        </a:lnTo>
                        <a:lnTo>
                          <a:pt x="241" y="148"/>
                        </a:lnTo>
                        <a:lnTo>
                          <a:pt x="163" y="83"/>
                        </a:lnTo>
                        <a:lnTo>
                          <a:pt x="101" y="36"/>
                        </a:lnTo>
                        <a:lnTo>
                          <a:pt x="89" y="27"/>
                        </a:lnTo>
                        <a:lnTo>
                          <a:pt x="89" y="71"/>
                        </a:lnTo>
                        <a:lnTo>
                          <a:pt x="68" y="105"/>
                        </a:lnTo>
                        <a:lnTo>
                          <a:pt x="37" y="114"/>
                        </a:lnTo>
                        <a:lnTo>
                          <a:pt x="0" y="115"/>
                        </a:lnTo>
                        <a:lnTo>
                          <a:pt x="0" y="102"/>
                        </a:lnTo>
                        <a:lnTo>
                          <a:pt x="50" y="97"/>
                        </a:lnTo>
                        <a:lnTo>
                          <a:pt x="68" y="71"/>
                        </a:lnTo>
                        <a:lnTo>
                          <a:pt x="75" y="32"/>
                        </a:lnTo>
                        <a:lnTo>
                          <a:pt x="68" y="0"/>
                        </a:lnTo>
                        <a:lnTo>
                          <a:pt x="89" y="3"/>
                        </a:lnTo>
                        <a:lnTo>
                          <a:pt x="156" y="58"/>
                        </a:lnTo>
                        <a:lnTo>
                          <a:pt x="203" y="97"/>
                        </a:lnTo>
                        <a:lnTo>
                          <a:pt x="256" y="141"/>
                        </a:lnTo>
                        <a:lnTo>
                          <a:pt x="312" y="193"/>
                        </a:lnTo>
                        <a:lnTo>
                          <a:pt x="362" y="242"/>
                        </a:lnTo>
                        <a:lnTo>
                          <a:pt x="426" y="294"/>
                        </a:lnTo>
                        <a:lnTo>
                          <a:pt x="485" y="334"/>
                        </a:lnTo>
                        <a:lnTo>
                          <a:pt x="555" y="384"/>
                        </a:lnTo>
                        <a:lnTo>
                          <a:pt x="616" y="4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4884" name="Freeform 68"/>
                  <p:cNvSpPr>
                    <a:spLocks/>
                  </p:cNvSpPr>
                  <p:nvPr/>
                </p:nvSpPr>
                <p:spPr bwMode="auto">
                  <a:xfrm>
                    <a:off x="960" y="384"/>
                    <a:ext cx="740" cy="581"/>
                  </a:xfrm>
                  <a:custGeom>
                    <a:avLst/>
                    <a:gdLst>
                      <a:gd name="T0" fmla="*/ 613 w 740"/>
                      <a:gd name="T1" fmla="*/ 523 h 581"/>
                      <a:gd name="T2" fmla="*/ 495 w 740"/>
                      <a:gd name="T3" fmla="*/ 452 h 581"/>
                      <a:gd name="T4" fmla="*/ 356 w 740"/>
                      <a:gd name="T5" fmla="*/ 353 h 581"/>
                      <a:gd name="T6" fmla="*/ 272 w 740"/>
                      <a:gd name="T7" fmla="*/ 284 h 581"/>
                      <a:gd name="T8" fmla="*/ 218 w 740"/>
                      <a:gd name="T9" fmla="*/ 231 h 581"/>
                      <a:gd name="T10" fmla="*/ 146 w 740"/>
                      <a:gd name="T11" fmla="*/ 175 h 581"/>
                      <a:gd name="T12" fmla="*/ 66 w 740"/>
                      <a:gd name="T13" fmla="*/ 135 h 581"/>
                      <a:gd name="T14" fmla="*/ 27 w 740"/>
                      <a:gd name="T15" fmla="*/ 118 h 581"/>
                      <a:gd name="T16" fmla="*/ 16 w 740"/>
                      <a:gd name="T17" fmla="*/ 104 h 581"/>
                      <a:gd name="T18" fmla="*/ 13 w 740"/>
                      <a:gd name="T19" fmla="*/ 88 h 581"/>
                      <a:gd name="T20" fmla="*/ 21 w 740"/>
                      <a:gd name="T21" fmla="*/ 53 h 581"/>
                      <a:gd name="T22" fmla="*/ 36 w 740"/>
                      <a:gd name="T23" fmla="*/ 42 h 581"/>
                      <a:gd name="T24" fmla="*/ 49 w 740"/>
                      <a:gd name="T25" fmla="*/ 26 h 581"/>
                      <a:gd name="T26" fmla="*/ 83 w 740"/>
                      <a:gd name="T27" fmla="*/ 22 h 581"/>
                      <a:gd name="T28" fmla="*/ 101 w 740"/>
                      <a:gd name="T29" fmla="*/ 30 h 581"/>
                      <a:gd name="T30" fmla="*/ 109 w 740"/>
                      <a:gd name="T31" fmla="*/ 13 h 581"/>
                      <a:gd name="T32" fmla="*/ 78 w 740"/>
                      <a:gd name="T33" fmla="*/ 0 h 581"/>
                      <a:gd name="T34" fmla="*/ 51 w 740"/>
                      <a:gd name="T35" fmla="*/ 9 h 581"/>
                      <a:gd name="T36" fmla="*/ 27 w 740"/>
                      <a:gd name="T37" fmla="*/ 22 h 581"/>
                      <a:gd name="T38" fmla="*/ 13 w 740"/>
                      <a:gd name="T39" fmla="*/ 39 h 581"/>
                      <a:gd name="T40" fmla="*/ 0 w 740"/>
                      <a:gd name="T41" fmla="*/ 66 h 581"/>
                      <a:gd name="T42" fmla="*/ 0 w 740"/>
                      <a:gd name="T43" fmla="*/ 95 h 581"/>
                      <a:gd name="T44" fmla="*/ 9 w 740"/>
                      <a:gd name="T45" fmla="*/ 121 h 581"/>
                      <a:gd name="T46" fmla="*/ 27 w 740"/>
                      <a:gd name="T47" fmla="*/ 130 h 581"/>
                      <a:gd name="T48" fmla="*/ 78 w 740"/>
                      <a:gd name="T49" fmla="*/ 156 h 581"/>
                      <a:gd name="T50" fmla="*/ 127 w 740"/>
                      <a:gd name="T51" fmla="*/ 179 h 581"/>
                      <a:gd name="T52" fmla="*/ 159 w 740"/>
                      <a:gd name="T53" fmla="*/ 206 h 581"/>
                      <a:gd name="T54" fmla="*/ 215 w 740"/>
                      <a:gd name="T55" fmla="*/ 246 h 581"/>
                      <a:gd name="T56" fmla="*/ 266 w 740"/>
                      <a:gd name="T57" fmla="*/ 297 h 581"/>
                      <a:gd name="T58" fmla="*/ 321 w 740"/>
                      <a:gd name="T59" fmla="*/ 344 h 581"/>
                      <a:gd name="T60" fmla="*/ 372 w 740"/>
                      <a:gd name="T61" fmla="*/ 384 h 581"/>
                      <a:gd name="T62" fmla="*/ 431 w 740"/>
                      <a:gd name="T63" fmla="*/ 423 h 581"/>
                      <a:gd name="T64" fmla="*/ 504 w 740"/>
                      <a:gd name="T65" fmla="*/ 476 h 581"/>
                      <a:gd name="T66" fmla="*/ 565 w 740"/>
                      <a:gd name="T67" fmla="*/ 508 h 581"/>
                      <a:gd name="T68" fmla="*/ 614 w 740"/>
                      <a:gd name="T69" fmla="*/ 546 h 581"/>
                      <a:gd name="T70" fmla="*/ 740 w 740"/>
                      <a:gd name="T71" fmla="*/ 581 h 581"/>
                      <a:gd name="T72" fmla="*/ 737 w 740"/>
                      <a:gd name="T73" fmla="*/ 566 h 581"/>
                      <a:gd name="T74" fmla="*/ 693 w 740"/>
                      <a:gd name="T75" fmla="*/ 514 h 581"/>
                      <a:gd name="T76" fmla="*/ 641 w 740"/>
                      <a:gd name="T77" fmla="*/ 437 h 581"/>
                      <a:gd name="T78" fmla="*/ 623 w 740"/>
                      <a:gd name="T79" fmla="*/ 434 h 581"/>
                      <a:gd name="T80" fmla="*/ 657 w 740"/>
                      <a:gd name="T81" fmla="*/ 484 h 581"/>
                      <a:gd name="T82" fmla="*/ 698 w 740"/>
                      <a:gd name="T83" fmla="*/ 537 h 581"/>
                      <a:gd name="T84" fmla="*/ 684 w 740"/>
                      <a:gd name="T85" fmla="*/ 554 h 581"/>
                      <a:gd name="T86" fmla="*/ 632 w 740"/>
                      <a:gd name="T87" fmla="*/ 532 h 581"/>
                      <a:gd name="T88" fmla="*/ 632 w 740"/>
                      <a:gd name="T89" fmla="*/ 506 h 581"/>
                      <a:gd name="T90" fmla="*/ 654 w 740"/>
                      <a:gd name="T91" fmla="*/ 503 h 581"/>
                      <a:gd name="T92" fmla="*/ 649 w 740"/>
                      <a:gd name="T93" fmla="*/ 493 h 581"/>
                      <a:gd name="T94" fmla="*/ 614 w 740"/>
                      <a:gd name="T95" fmla="*/ 485 h 581"/>
                      <a:gd name="T96" fmla="*/ 613 w 740"/>
                      <a:gd name="T97" fmla="*/ 523 h 5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740" h="581">
                        <a:moveTo>
                          <a:pt x="613" y="523"/>
                        </a:moveTo>
                        <a:lnTo>
                          <a:pt x="495" y="452"/>
                        </a:lnTo>
                        <a:lnTo>
                          <a:pt x="356" y="353"/>
                        </a:lnTo>
                        <a:lnTo>
                          <a:pt x="272" y="284"/>
                        </a:lnTo>
                        <a:lnTo>
                          <a:pt x="218" y="231"/>
                        </a:lnTo>
                        <a:lnTo>
                          <a:pt x="146" y="175"/>
                        </a:lnTo>
                        <a:lnTo>
                          <a:pt x="66" y="135"/>
                        </a:lnTo>
                        <a:lnTo>
                          <a:pt x="27" y="118"/>
                        </a:lnTo>
                        <a:lnTo>
                          <a:pt x="16" y="104"/>
                        </a:lnTo>
                        <a:lnTo>
                          <a:pt x="13" y="88"/>
                        </a:lnTo>
                        <a:lnTo>
                          <a:pt x="21" y="53"/>
                        </a:lnTo>
                        <a:lnTo>
                          <a:pt x="36" y="42"/>
                        </a:lnTo>
                        <a:lnTo>
                          <a:pt x="49" y="26"/>
                        </a:lnTo>
                        <a:lnTo>
                          <a:pt x="83" y="22"/>
                        </a:lnTo>
                        <a:lnTo>
                          <a:pt x="101" y="30"/>
                        </a:lnTo>
                        <a:lnTo>
                          <a:pt x="109" y="13"/>
                        </a:lnTo>
                        <a:lnTo>
                          <a:pt x="78" y="0"/>
                        </a:lnTo>
                        <a:lnTo>
                          <a:pt x="51" y="9"/>
                        </a:lnTo>
                        <a:lnTo>
                          <a:pt x="27" y="22"/>
                        </a:lnTo>
                        <a:lnTo>
                          <a:pt x="13" y="39"/>
                        </a:lnTo>
                        <a:lnTo>
                          <a:pt x="0" y="66"/>
                        </a:lnTo>
                        <a:lnTo>
                          <a:pt x="0" y="95"/>
                        </a:lnTo>
                        <a:lnTo>
                          <a:pt x="9" y="121"/>
                        </a:lnTo>
                        <a:lnTo>
                          <a:pt x="27" y="130"/>
                        </a:lnTo>
                        <a:lnTo>
                          <a:pt x="78" y="156"/>
                        </a:lnTo>
                        <a:lnTo>
                          <a:pt x="127" y="179"/>
                        </a:lnTo>
                        <a:lnTo>
                          <a:pt x="159" y="206"/>
                        </a:lnTo>
                        <a:lnTo>
                          <a:pt x="215" y="246"/>
                        </a:lnTo>
                        <a:lnTo>
                          <a:pt x="266" y="297"/>
                        </a:lnTo>
                        <a:lnTo>
                          <a:pt x="321" y="344"/>
                        </a:lnTo>
                        <a:lnTo>
                          <a:pt x="372" y="384"/>
                        </a:lnTo>
                        <a:lnTo>
                          <a:pt x="431" y="423"/>
                        </a:lnTo>
                        <a:lnTo>
                          <a:pt x="504" y="476"/>
                        </a:lnTo>
                        <a:lnTo>
                          <a:pt x="565" y="508"/>
                        </a:lnTo>
                        <a:lnTo>
                          <a:pt x="614" y="546"/>
                        </a:lnTo>
                        <a:lnTo>
                          <a:pt x="740" y="581"/>
                        </a:lnTo>
                        <a:lnTo>
                          <a:pt x="737" y="566"/>
                        </a:lnTo>
                        <a:lnTo>
                          <a:pt x="693" y="514"/>
                        </a:lnTo>
                        <a:lnTo>
                          <a:pt x="641" y="437"/>
                        </a:lnTo>
                        <a:lnTo>
                          <a:pt x="623" y="434"/>
                        </a:lnTo>
                        <a:lnTo>
                          <a:pt x="657" y="484"/>
                        </a:lnTo>
                        <a:lnTo>
                          <a:pt x="698" y="537"/>
                        </a:lnTo>
                        <a:lnTo>
                          <a:pt x="684" y="554"/>
                        </a:lnTo>
                        <a:lnTo>
                          <a:pt x="632" y="532"/>
                        </a:lnTo>
                        <a:lnTo>
                          <a:pt x="632" y="506"/>
                        </a:lnTo>
                        <a:lnTo>
                          <a:pt x="654" y="503"/>
                        </a:lnTo>
                        <a:lnTo>
                          <a:pt x="649" y="493"/>
                        </a:lnTo>
                        <a:lnTo>
                          <a:pt x="614" y="485"/>
                        </a:lnTo>
                        <a:lnTo>
                          <a:pt x="613" y="52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4885" name="Freeform 69"/>
                  <p:cNvSpPr>
                    <a:spLocks/>
                  </p:cNvSpPr>
                  <p:nvPr/>
                </p:nvSpPr>
                <p:spPr bwMode="auto">
                  <a:xfrm>
                    <a:off x="1059" y="479"/>
                    <a:ext cx="83" cy="84"/>
                  </a:xfrm>
                  <a:custGeom>
                    <a:avLst/>
                    <a:gdLst>
                      <a:gd name="T0" fmla="*/ 73 w 83"/>
                      <a:gd name="T1" fmla="*/ 0 h 84"/>
                      <a:gd name="T2" fmla="*/ 61 w 83"/>
                      <a:gd name="T3" fmla="*/ 37 h 84"/>
                      <a:gd name="T4" fmla="*/ 27 w 83"/>
                      <a:gd name="T5" fmla="*/ 64 h 84"/>
                      <a:gd name="T6" fmla="*/ 0 w 83"/>
                      <a:gd name="T7" fmla="*/ 71 h 84"/>
                      <a:gd name="T8" fmla="*/ 21 w 83"/>
                      <a:gd name="T9" fmla="*/ 84 h 84"/>
                      <a:gd name="T10" fmla="*/ 57 w 83"/>
                      <a:gd name="T11" fmla="*/ 66 h 84"/>
                      <a:gd name="T12" fmla="*/ 83 w 83"/>
                      <a:gd name="T13" fmla="*/ 35 h 84"/>
                      <a:gd name="T14" fmla="*/ 73 w 83"/>
                      <a:gd name="T15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3" h="84">
                        <a:moveTo>
                          <a:pt x="73" y="0"/>
                        </a:moveTo>
                        <a:lnTo>
                          <a:pt x="61" y="37"/>
                        </a:lnTo>
                        <a:lnTo>
                          <a:pt x="27" y="64"/>
                        </a:lnTo>
                        <a:lnTo>
                          <a:pt x="0" y="71"/>
                        </a:lnTo>
                        <a:lnTo>
                          <a:pt x="21" y="84"/>
                        </a:lnTo>
                        <a:lnTo>
                          <a:pt x="57" y="66"/>
                        </a:lnTo>
                        <a:lnTo>
                          <a:pt x="83" y="35"/>
                        </a:lnTo>
                        <a:lnTo>
                          <a:pt x="7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34886" name="Freeform 70"/>
              <p:cNvSpPr>
                <a:spLocks/>
              </p:cNvSpPr>
              <p:nvPr/>
            </p:nvSpPr>
            <p:spPr bwMode="auto">
              <a:xfrm>
                <a:off x="1356" y="785"/>
                <a:ext cx="301" cy="255"/>
              </a:xfrm>
              <a:custGeom>
                <a:avLst/>
                <a:gdLst>
                  <a:gd name="T0" fmla="*/ 116 w 301"/>
                  <a:gd name="T1" fmla="*/ 49 h 255"/>
                  <a:gd name="T2" fmla="*/ 110 w 301"/>
                  <a:gd name="T3" fmla="*/ 19 h 255"/>
                  <a:gd name="T4" fmla="*/ 88 w 301"/>
                  <a:gd name="T5" fmla="*/ 5 h 255"/>
                  <a:gd name="T6" fmla="*/ 40 w 301"/>
                  <a:gd name="T7" fmla="*/ 0 h 255"/>
                  <a:gd name="T8" fmla="*/ 0 w 301"/>
                  <a:gd name="T9" fmla="*/ 0 h 255"/>
                  <a:gd name="T10" fmla="*/ 74 w 301"/>
                  <a:gd name="T11" fmla="*/ 85 h 255"/>
                  <a:gd name="T12" fmla="*/ 91 w 301"/>
                  <a:gd name="T13" fmla="*/ 143 h 255"/>
                  <a:gd name="T14" fmla="*/ 116 w 301"/>
                  <a:gd name="T15" fmla="*/ 195 h 255"/>
                  <a:gd name="T16" fmla="*/ 142 w 301"/>
                  <a:gd name="T17" fmla="*/ 235 h 255"/>
                  <a:gd name="T18" fmla="*/ 163 w 301"/>
                  <a:gd name="T19" fmla="*/ 250 h 255"/>
                  <a:gd name="T20" fmla="*/ 185 w 301"/>
                  <a:gd name="T21" fmla="*/ 255 h 255"/>
                  <a:gd name="T22" fmla="*/ 209 w 301"/>
                  <a:gd name="T23" fmla="*/ 240 h 255"/>
                  <a:gd name="T24" fmla="*/ 226 w 301"/>
                  <a:gd name="T25" fmla="*/ 208 h 255"/>
                  <a:gd name="T26" fmla="*/ 244 w 301"/>
                  <a:gd name="T27" fmla="*/ 183 h 255"/>
                  <a:gd name="T28" fmla="*/ 261 w 301"/>
                  <a:gd name="T29" fmla="*/ 169 h 255"/>
                  <a:gd name="T30" fmla="*/ 289 w 301"/>
                  <a:gd name="T31" fmla="*/ 163 h 255"/>
                  <a:gd name="T32" fmla="*/ 301 w 301"/>
                  <a:gd name="T33" fmla="*/ 152 h 255"/>
                  <a:gd name="T34" fmla="*/ 301 w 301"/>
                  <a:gd name="T35" fmla="*/ 125 h 255"/>
                  <a:gd name="T36" fmla="*/ 283 w 301"/>
                  <a:gd name="T37" fmla="*/ 102 h 255"/>
                  <a:gd name="T38" fmla="*/ 264 w 301"/>
                  <a:gd name="T39" fmla="*/ 115 h 255"/>
                  <a:gd name="T40" fmla="*/ 252 w 301"/>
                  <a:gd name="T41" fmla="*/ 141 h 255"/>
                  <a:gd name="T42" fmla="*/ 224 w 301"/>
                  <a:gd name="T43" fmla="*/ 130 h 255"/>
                  <a:gd name="T44" fmla="*/ 217 w 301"/>
                  <a:gd name="T45" fmla="*/ 152 h 255"/>
                  <a:gd name="T46" fmla="*/ 229 w 301"/>
                  <a:gd name="T47" fmla="*/ 169 h 255"/>
                  <a:gd name="T48" fmla="*/ 204 w 301"/>
                  <a:gd name="T49" fmla="*/ 204 h 255"/>
                  <a:gd name="T50" fmla="*/ 178 w 301"/>
                  <a:gd name="T51" fmla="*/ 214 h 255"/>
                  <a:gd name="T52" fmla="*/ 163 w 301"/>
                  <a:gd name="T53" fmla="*/ 209 h 255"/>
                  <a:gd name="T54" fmla="*/ 150 w 301"/>
                  <a:gd name="T55" fmla="*/ 177 h 255"/>
                  <a:gd name="T56" fmla="*/ 136 w 301"/>
                  <a:gd name="T57" fmla="*/ 136 h 255"/>
                  <a:gd name="T58" fmla="*/ 125 w 301"/>
                  <a:gd name="T59" fmla="*/ 90 h 255"/>
                  <a:gd name="T60" fmla="*/ 116 w 301"/>
                  <a:gd name="T61" fmla="*/ 49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1" h="255">
                    <a:moveTo>
                      <a:pt x="116" y="49"/>
                    </a:moveTo>
                    <a:lnTo>
                      <a:pt x="110" y="19"/>
                    </a:lnTo>
                    <a:lnTo>
                      <a:pt x="88" y="5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74" y="85"/>
                    </a:lnTo>
                    <a:lnTo>
                      <a:pt x="91" y="143"/>
                    </a:lnTo>
                    <a:lnTo>
                      <a:pt x="116" y="195"/>
                    </a:lnTo>
                    <a:lnTo>
                      <a:pt x="142" y="235"/>
                    </a:lnTo>
                    <a:lnTo>
                      <a:pt x="163" y="250"/>
                    </a:lnTo>
                    <a:lnTo>
                      <a:pt x="185" y="255"/>
                    </a:lnTo>
                    <a:lnTo>
                      <a:pt x="209" y="240"/>
                    </a:lnTo>
                    <a:lnTo>
                      <a:pt x="226" y="208"/>
                    </a:lnTo>
                    <a:lnTo>
                      <a:pt x="244" y="183"/>
                    </a:lnTo>
                    <a:lnTo>
                      <a:pt x="261" y="169"/>
                    </a:lnTo>
                    <a:lnTo>
                      <a:pt x="289" y="163"/>
                    </a:lnTo>
                    <a:lnTo>
                      <a:pt x="301" y="152"/>
                    </a:lnTo>
                    <a:lnTo>
                      <a:pt x="301" y="125"/>
                    </a:lnTo>
                    <a:lnTo>
                      <a:pt x="283" y="102"/>
                    </a:lnTo>
                    <a:lnTo>
                      <a:pt x="264" y="115"/>
                    </a:lnTo>
                    <a:lnTo>
                      <a:pt x="252" y="141"/>
                    </a:lnTo>
                    <a:lnTo>
                      <a:pt x="224" y="130"/>
                    </a:lnTo>
                    <a:lnTo>
                      <a:pt x="217" y="152"/>
                    </a:lnTo>
                    <a:lnTo>
                      <a:pt x="229" y="169"/>
                    </a:lnTo>
                    <a:lnTo>
                      <a:pt x="204" y="204"/>
                    </a:lnTo>
                    <a:lnTo>
                      <a:pt x="178" y="214"/>
                    </a:lnTo>
                    <a:lnTo>
                      <a:pt x="163" y="209"/>
                    </a:lnTo>
                    <a:lnTo>
                      <a:pt x="150" y="177"/>
                    </a:lnTo>
                    <a:lnTo>
                      <a:pt x="136" y="136"/>
                    </a:lnTo>
                    <a:lnTo>
                      <a:pt x="125" y="90"/>
                    </a:lnTo>
                    <a:lnTo>
                      <a:pt x="116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4888" name="AutoShape 72"/>
            <p:cNvSpPr>
              <a:spLocks noChangeArrowheads="1"/>
            </p:cNvSpPr>
            <p:nvPr/>
          </p:nvSpPr>
          <p:spPr bwMode="auto">
            <a:xfrm>
              <a:off x="864" y="2304"/>
              <a:ext cx="1632" cy="432"/>
            </a:xfrm>
            <a:prstGeom prst="wedgeRoundRectCallout">
              <a:avLst>
                <a:gd name="adj1" fmla="val -63787"/>
                <a:gd name="adj2" fmla="val -1088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dirty="0" smtClean="0">
                  <a:latin typeface="Arial" panose="020B0604020202020204" pitchFamily="34" charset="0"/>
                </a:rPr>
                <a:t>Colorier </a:t>
              </a:r>
              <a:r>
                <a:rPr lang="fr-FR" altLang="fr-FR" sz="1400" dirty="0">
                  <a:latin typeface="Arial" panose="020B0604020202020204" pitchFamily="34" charset="0"/>
                </a:rPr>
                <a:t>le nom des classe d’équivalence sur le graphe des liaisons</a:t>
              </a:r>
            </a:p>
          </p:txBody>
        </p:sp>
      </p:grpSp>
      <p:sp>
        <p:nvSpPr>
          <p:cNvPr id="34892" name="Rectangle 76"/>
          <p:cNvSpPr>
            <a:spLocks noChangeArrowheads="1"/>
          </p:cNvSpPr>
          <p:nvPr/>
        </p:nvSpPr>
        <p:spPr bwMode="auto">
          <a:xfrm>
            <a:off x="0" y="4564063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Compléter </a:t>
            </a:r>
            <a:r>
              <a:rPr lang="fr-FR" altLang="fr-FR" sz="2200" b="0" u="sng" dirty="0">
                <a:solidFill>
                  <a:srgbClr val="FF33CC"/>
                </a:solidFill>
              </a:rPr>
              <a:t>le graphe des liaisons du serre-joint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à </a:t>
            </a:r>
            <a:r>
              <a:rPr lang="fr-FR" altLang="fr-FR" sz="2200" b="0" u="sng" dirty="0">
                <a:solidFill>
                  <a:srgbClr val="FF33CC"/>
                </a:solidFill>
              </a:rPr>
              <a:t>l’aide du tableau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rempli </a:t>
            </a:r>
            <a:r>
              <a:rPr lang="fr-FR" altLang="fr-FR" sz="2200" b="0" u="sng" dirty="0">
                <a:solidFill>
                  <a:srgbClr val="FF33CC"/>
                </a:solidFill>
              </a:rPr>
              <a:t>à la question précédente.</a:t>
            </a:r>
            <a:endParaRPr lang="fr-FR" altLang="fr-FR" sz="2200" b="0" dirty="0"/>
          </a:p>
        </p:txBody>
      </p:sp>
      <p:grpSp>
        <p:nvGrpSpPr>
          <p:cNvPr id="34893" name="Group 77"/>
          <p:cNvGrpSpPr>
            <a:grpSpLocks/>
          </p:cNvGrpSpPr>
          <p:nvPr/>
        </p:nvGrpSpPr>
        <p:grpSpPr bwMode="auto">
          <a:xfrm>
            <a:off x="1524000" y="5402263"/>
            <a:ext cx="5962650" cy="1303337"/>
            <a:chOff x="972" y="4278"/>
            <a:chExt cx="9391" cy="2052"/>
          </a:xfrm>
        </p:grpSpPr>
        <p:sp>
          <p:nvSpPr>
            <p:cNvPr id="34894" name="Line 78"/>
            <p:cNvSpPr>
              <a:spLocks noChangeShapeType="1"/>
            </p:cNvSpPr>
            <p:nvPr/>
          </p:nvSpPr>
          <p:spPr bwMode="auto">
            <a:xfrm flipV="1">
              <a:off x="9111" y="5478"/>
              <a:ext cx="829" cy="6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95" name="Line 79"/>
            <p:cNvSpPr>
              <a:spLocks noChangeShapeType="1"/>
            </p:cNvSpPr>
            <p:nvPr/>
          </p:nvSpPr>
          <p:spPr bwMode="auto">
            <a:xfrm>
              <a:off x="9036" y="4518"/>
              <a:ext cx="840" cy="6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96" name="Line 80"/>
            <p:cNvSpPr>
              <a:spLocks noChangeShapeType="1"/>
            </p:cNvSpPr>
            <p:nvPr/>
          </p:nvSpPr>
          <p:spPr bwMode="auto">
            <a:xfrm>
              <a:off x="5916" y="5943"/>
              <a:ext cx="103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97" name="Line 81"/>
            <p:cNvSpPr>
              <a:spLocks noChangeShapeType="1"/>
            </p:cNvSpPr>
            <p:nvPr/>
          </p:nvSpPr>
          <p:spPr bwMode="auto">
            <a:xfrm>
              <a:off x="5826" y="4713"/>
              <a:ext cx="103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98" name="Line 82"/>
            <p:cNvSpPr>
              <a:spLocks noChangeShapeType="1"/>
            </p:cNvSpPr>
            <p:nvPr/>
          </p:nvSpPr>
          <p:spPr bwMode="auto">
            <a:xfrm>
              <a:off x="1116" y="4713"/>
              <a:ext cx="4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4899" name="Group 83"/>
            <p:cNvGrpSpPr>
              <a:grpSpLocks/>
            </p:cNvGrpSpPr>
            <p:nvPr/>
          </p:nvGrpSpPr>
          <p:grpSpPr bwMode="auto">
            <a:xfrm>
              <a:off x="972" y="4278"/>
              <a:ext cx="823" cy="821"/>
              <a:chOff x="972" y="4278"/>
              <a:chExt cx="823" cy="821"/>
            </a:xfrm>
          </p:grpSpPr>
          <p:sp>
            <p:nvSpPr>
              <p:cNvPr id="34900" name="Oval 84"/>
              <p:cNvSpPr>
                <a:spLocks noChangeArrowheads="1"/>
              </p:cNvSpPr>
              <p:nvPr/>
            </p:nvSpPr>
            <p:spPr bwMode="auto">
              <a:xfrm>
                <a:off x="972" y="4278"/>
                <a:ext cx="823" cy="82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01" name="Text Box 85"/>
              <p:cNvSpPr txBox="1">
                <a:spLocks noChangeArrowheads="1"/>
              </p:cNvSpPr>
              <p:nvPr/>
            </p:nvSpPr>
            <p:spPr bwMode="auto">
              <a:xfrm>
                <a:off x="1109" y="4415"/>
                <a:ext cx="686" cy="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>
                    <a:latin typeface="Arial" panose="020B0604020202020204" pitchFamily="34" charset="0"/>
                  </a:rPr>
                  <a:t>E1</a:t>
                </a:r>
              </a:p>
            </p:txBody>
          </p:sp>
        </p:grpSp>
        <p:grpSp>
          <p:nvGrpSpPr>
            <p:cNvPr id="34902" name="Group 86"/>
            <p:cNvGrpSpPr>
              <a:grpSpLocks/>
            </p:cNvGrpSpPr>
            <p:nvPr/>
          </p:nvGrpSpPr>
          <p:grpSpPr bwMode="auto">
            <a:xfrm>
              <a:off x="5221" y="4278"/>
              <a:ext cx="823" cy="821"/>
              <a:chOff x="5221" y="4278"/>
              <a:chExt cx="823" cy="821"/>
            </a:xfrm>
          </p:grpSpPr>
          <p:sp>
            <p:nvSpPr>
              <p:cNvPr id="34903" name="Oval 87"/>
              <p:cNvSpPr>
                <a:spLocks noChangeArrowheads="1"/>
              </p:cNvSpPr>
              <p:nvPr/>
            </p:nvSpPr>
            <p:spPr bwMode="auto">
              <a:xfrm>
                <a:off x="5221" y="4278"/>
                <a:ext cx="823" cy="82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04" name="Text Box 88"/>
              <p:cNvSpPr txBox="1">
                <a:spLocks noChangeArrowheads="1"/>
              </p:cNvSpPr>
              <p:nvPr/>
            </p:nvSpPr>
            <p:spPr bwMode="auto">
              <a:xfrm>
                <a:off x="5358" y="4415"/>
                <a:ext cx="686" cy="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>
                    <a:latin typeface="Arial" panose="020B0604020202020204" pitchFamily="34" charset="0"/>
                  </a:rPr>
                  <a:t>E2</a:t>
                </a:r>
                <a:endParaRPr lang="fr-FR" altLang="fr-FR" i="1"/>
              </a:p>
            </p:txBody>
          </p:sp>
        </p:grpSp>
        <p:grpSp>
          <p:nvGrpSpPr>
            <p:cNvPr id="34905" name="Group 89"/>
            <p:cNvGrpSpPr>
              <a:grpSpLocks/>
            </p:cNvGrpSpPr>
            <p:nvPr/>
          </p:nvGrpSpPr>
          <p:grpSpPr bwMode="auto">
            <a:xfrm>
              <a:off x="9540" y="4924"/>
              <a:ext cx="823" cy="821"/>
              <a:chOff x="9540" y="4924"/>
              <a:chExt cx="823" cy="821"/>
            </a:xfrm>
          </p:grpSpPr>
          <p:sp>
            <p:nvSpPr>
              <p:cNvPr id="34906" name="Oval 90"/>
              <p:cNvSpPr>
                <a:spLocks noChangeArrowheads="1"/>
              </p:cNvSpPr>
              <p:nvPr/>
            </p:nvSpPr>
            <p:spPr bwMode="auto">
              <a:xfrm>
                <a:off x="9540" y="4924"/>
                <a:ext cx="823" cy="821"/>
              </a:xfrm>
              <a:prstGeom prst="ellipse">
                <a:avLst/>
              </a:prstGeom>
              <a:solidFill>
                <a:srgbClr val="FF00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07" name="Text Box 91"/>
              <p:cNvSpPr txBox="1">
                <a:spLocks noChangeArrowheads="1"/>
              </p:cNvSpPr>
              <p:nvPr/>
            </p:nvSpPr>
            <p:spPr bwMode="auto">
              <a:xfrm>
                <a:off x="9677" y="5061"/>
                <a:ext cx="686" cy="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>
                    <a:latin typeface="Arial" panose="020B0604020202020204" pitchFamily="34" charset="0"/>
                  </a:rPr>
                  <a:t>E3</a:t>
                </a:r>
              </a:p>
            </p:txBody>
          </p:sp>
        </p:grpSp>
        <p:sp>
          <p:nvSpPr>
            <p:cNvPr id="34908" name="Oval 92"/>
            <p:cNvSpPr>
              <a:spLocks noChangeArrowheads="1"/>
            </p:cNvSpPr>
            <p:nvPr/>
          </p:nvSpPr>
          <p:spPr bwMode="auto">
            <a:xfrm>
              <a:off x="5238" y="5509"/>
              <a:ext cx="823" cy="821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909" name="Text Box 93"/>
            <p:cNvSpPr txBox="1">
              <a:spLocks noChangeArrowheads="1"/>
            </p:cNvSpPr>
            <p:nvPr/>
          </p:nvSpPr>
          <p:spPr bwMode="auto">
            <a:xfrm>
              <a:off x="5375" y="5646"/>
              <a:ext cx="686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fr-FR" altLang="fr-FR">
                  <a:latin typeface="Arial" panose="020B0604020202020204" pitchFamily="34" charset="0"/>
                </a:rPr>
                <a:t>E4</a:t>
              </a:r>
              <a:endParaRPr lang="fr-FR" altLang="fr-FR" i="1"/>
            </a:p>
          </p:txBody>
        </p:sp>
        <p:sp>
          <p:nvSpPr>
            <p:cNvPr id="34910" name="Rectangle 94"/>
            <p:cNvSpPr>
              <a:spLocks noChangeArrowheads="1"/>
            </p:cNvSpPr>
            <p:nvPr/>
          </p:nvSpPr>
          <p:spPr bwMode="auto">
            <a:xfrm>
              <a:off x="2100" y="4393"/>
              <a:ext cx="2820" cy="57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 sz="1800">
                  <a:solidFill>
                    <a:srgbClr val="FF000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4911" name="Rectangle 95"/>
            <p:cNvSpPr>
              <a:spLocks noChangeArrowheads="1"/>
            </p:cNvSpPr>
            <p:nvPr/>
          </p:nvSpPr>
          <p:spPr bwMode="auto">
            <a:xfrm>
              <a:off x="6435" y="4390"/>
              <a:ext cx="2820" cy="57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 sz="1800">
                  <a:solidFill>
                    <a:srgbClr val="FF000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4912" name="Rectangle 96"/>
            <p:cNvSpPr>
              <a:spLocks noChangeArrowheads="1"/>
            </p:cNvSpPr>
            <p:nvPr/>
          </p:nvSpPr>
          <p:spPr bwMode="auto">
            <a:xfrm>
              <a:off x="6435" y="5650"/>
              <a:ext cx="2820" cy="57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 sz="1800">
                  <a:solidFill>
                    <a:srgbClr val="FF000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</p:grpSp>
      <p:graphicFrame>
        <p:nvGraphicFramePr>
          <p:cNvPr id="34956" name="Group 140"/>
          <p:cNvGraphicFramePr>
            <a:graphicFrameLocks noGrp="1"/>
          </p:cNvGraphicFramePr>
          <p:nvPr/>
        </p:nvGraphicFramePr>
        <p:xfrm>
          <a:off x="5791200" y="2438400"/>
          <a:ext cx="3276600" cy="1275398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304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Nom, centre, axe  de la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09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Nom de la liaison : 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Liaison </a:t>
                      </a:r>
                      <a:r>
                        <a:rPr kumimoji="1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PIVOT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Centre : 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kumimoji="1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Axe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860" name="Line 44"/>
          <p:cNvSpPr>
            <a:spLocks noChangeShapeType="1"/>
          </p:cNvSpPr>
          <p:nvPr/>
        </p:nvSpPr>
        <p:spPr bwMode="auto">
          <a:xfrm flipH="1">
            <a:off x="5715000" y="3200400"/>
            <a:ext cx="26670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6705600" y="3581400"/>
            <a:ext cx="0" cy="4572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4950" name="Group 134"/>
          <p:cNvGrpSpPr>
            <a:grpSpLocks/>
          </p:cNvGrpSpPr>
          <p:nvPr/>
        </p:nvGrpSpPr>
        <p:grpSpPr bwMode="auto">
          <a:xfrm>
            <a:off x="7416800" y="3327400"/>
            <a:ext cx="469900" cy="381000"/>
            <a:chOff x="4752" y="3360"/>
            <a:chExt cx="296" cy="240"/>
          </a:xfrm>
        </p:grpSpPr>
        <p:sp>
          <p:nvSpPr>
            <p:cNvPr id="34951" name="Rectangle 135"/>
            <p:cNvSpPr>
              <a:spLocks noChangeArrowheads="1"/>
            </p:cNvSpPr>
            <p:nvPr/>
          </p:nvSpPr>
          <p:spPr bwMode="auto">
            <a:xfrm>
              <a:off x="4752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A</a:t>
              </a:r>
            </a:p>
          </p:txBody>
        </p:sp>
        <p:sp>
          <p:nvSpPr>
            <p:cNvPr id="34952" name="Rectangle 136"/>
            <p:cNvSpPr>
              <a:spLocks noChangeArrowheads="1"/>
            </p:cNvSpPr>
            <p:nvPr/>
          </p:nvSpPr>
          <p:spPr bwMode="auto">
            <a:xfrm>
              <a:off x="4856" y="33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292100" indent="-292100"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tabLst>
                  <a:tab pos="190500" algn="l"/>
                </a:tabLs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588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tabLst>
                  <a:tab pos="190500" algn="l"/>
                </a:tabLst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79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tabLst>
                  <a:tab pos="190500" algn="l"/>
                </a:tabLs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970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1615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733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305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877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449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tabLst>
                  <a:tab pos="190500" algn="l"/>
                </a:tabLs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Monotype Sorts" pitchFamily="2" charset="2"/>
                <a:buNone/>
              </a:pPr>
              <a:r>
                <a:rPr lang="fr-FR" altLang="fr-FR" sz="1600">
                  <a:solidFill>
                    <a:srgbClr val="FF00FF"/>
                  </a:solidFill>
                </a:rPr>
                <a:t>X</a:t>
              </a:r>
            </a:p>
          </p:txBody>
        </p:sp>
        <p:sp>
          <p:nvSpPr>
            <p:cNvPr id="34953" name="Line 137"/>
            <p:cNvSpPr>
              <a:spLocks noChangeShapeType="1"/>
            </p:cNvSpPr>
            <p:nvPr/>
          </p:nvSpPr>
          <p:spPr bwMode="auto">
            <a:xfrm>
              <a:off x="4816" y="3360"/>
              <a:ext cx="192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866" name="Line 50"/>
          <p:cNvSpPr>
            <a:spLocks noChangeShapeType="1"/>
          </p:cNvSpPr>
          <p:nvPr/>
        </p:nvSpPr>
        <p:spPr bwMode="auto">
          <a:xfrm flipH="1">
            <a:off x="7162800" y="3581400"/>
            <a:ext cx="533400" cy="4572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4856" name="Group 40"/>
          <p:cNvGrpSpPr>
            <a:grpSpLocks/>
          </p:cNvGrpSpPr>
          <p:nvPr/>
        </p:nvGrpSpPr>
        <p:grpSpPr bwMode="auto">
          <a:xfrm>
            <a:off x="3276600" y="2438400"/>
            <a:ext cx="2514600" cy="723900"/>
            <a:chOff x="96" y="2184"/>
            <a:chExt cx="1584" cy="456"/>
          </a:xfrm>
        </p:grpSpPr>
        <p:sp>
          <p:nvSpPr>
            <p:cNvPr id="34857" name="AutoShape 41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Cliquer </a:t>
              </a:r>
              <a:r>
                <a:rPr lang="fr-FR" altLang="fr-FR" sz="1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pour continuer l’animation pas à pas</a:t>
              </a:r>
            </a:p>
          </p:txBody>
        </p:sp>
        <p:pic>
          <p:nvPicPr>
            <p:cNvPr id="34858" name="Picture 42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300"/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300"/>
                                        <p:tgtEl>
                                          <p:spTgt spid="34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2" grpId="0" animBg="1" autoUpdateAnimBg="0"/>
      <p:bldP spid="34871" grpId="0" animBg="1"/>
      <p:bldP spid="34818" grpId="0" autoUpdateAnimBg="0"/>
      <p:bldP spid="34819" grpId="0" autoUpdateAnimBg="0"/>
      <p:bldP spid="34820" grpId="0" autoUpdateAnimBg="0"/>
      <p:bldP spid="34821" grpId="0" build="p" autoUpdateAnimBg="0" advAuto="1000"/>
      <p:bldP spid="34854" grpId="0" animBg="1" autoUpdateAnimBg="0"/>
      <p:bldP spid="34855" grpId="0" autoUpdateAnimBg="0"/>
      <p:bldP spid="34861" grpId="0" build="p" autoUpdateAnimBg="0" advAuto="0"/>
      <p:bldP spid="34862" grpId="0" autoUpdateAnimBg="0"/>
      <p:bldP spid="34864" grpId="0" autoUpdateAnimBg="0"/>
      <p:bldP spid="34865" grpId="0" autoUpdateAnimBg="0"/>
      <p:bldP spid="34892" grpId="0" build="p" autoUpdateAnimBg="0"/>
      <p:bldP spid="34860" grpId="0" animBg="1"/>
      <p:bldP spid="34863" grpId="0" animBg="1"/>
      <p:bldP spid="348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90" name="Group 250"/>
          <p:cNvGrpSpPr>
            <a:grpSpLocks/>
          </p:cNvGrpSpPr>
          <p:nvPr/>
        </p:nvGrpSpPr>
        <p:grpSpPr bwMode="auto">
          <a:xfrm>
            <a:off x="1474788" y="1524000"/>
            <a:ext cx="1344612" cy="1498600"/>
            <a:chOff x="1034" y="2864"/>
            <a:chExt cx="847" cy="944"/>
          </a:xfrm>
        </p:grpSpPr>
        <p:grpSp>
          <p:nvGrpSpPr>
            <p:cNvPr id="36034" name="Group 194"/>
            <p:cNvGrpSpPr>
              <a:grpSpLocks noChangeAspect="1"/>
            </p:cNvGrpSpPr>
            <p:nvPr/>
          </p:nvGrpSpPr>
          <p:grpSpPr bwMode="auto">
            <a:xfrm rot="-7200000">
              <a:off x="1509" y="3279"/>
              <a:ext cx="182" cy="426"/>
              <a:chOff x="2428" y="1615"/>
              <a:chExt cx="454" cy="1064"/>
            </a:xfrm>
          </p:grpSpPr>
          <p:sp>
            <p:nvSpPr>
              <p:cNvPr id="36035" name="AutoShape 195"/>
              <p:cNvSpPr>
                <a:spLocks noChangeAspect="1" noChangeArrowheads="1"/>
              </p:cNvSpPr>
              <p:nvPr/>
            </p:nvSpPr>
            <p:spPr bwMode="auto">
              <a:xfrm rot="21600000">
                <a:off x="2428" y="1615"/>
                <a:ext cx="454" cy="1064"/>
              </a:xfrm>
              <a:prstGeom prst="can">
                <a:avLst>
                  <a:gd name="adj" fmla="val 70482"/>
                </a:avLst>
              </a:prstGeom>
              <a:solidFill>
                <a:srgbClr val="FFFFFF"/>
              </a:solidFill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036" name="Freeform 196"/>
              <p:cNvSpPr>
                <a:spLocks noChangeAspect="1"/>
              </p:cNvSpPr>
              <p:nvPr/>
            </p:nvSpPr>
            <p:spPr bwMode="auto">
              <a:xfrm flipH="1">
                <a:off x="2429" y="1833"/>
                <a:ext cx="453" cy="720"/>
              </a:xfrm>
              <a:custGeom>
                <a:avLst/>
                <a:gdLst>
                  <a:gd name="T0" fmla="*/ 0 w 453"/>
                  <a:gd name="T1" fmla="*/ 0 h 720"/>
                  <a:gd name="T2" fmla="*/ 122 w 453"/>
                  <a:gd name="T3" fmla="*/ 402 h 720"/>
                  <a:gd name="T4" fmla="*/ 453 w 453"/>
                  <a:gd name="T5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720">
                    <a:moveTo>
                      <a:pt x="0" y="0"/>
                    </a:moveTo>
                    <a:cubicBezTo>
                      <a:pt x="23" y="141"/>
                      <a:pt x="47" y="282"/>
                      <a:pt x="122" y="402"/>
                    </a:cubicBezTo>
                    <a:cubicBezTo>
                      <a:pt x="197" y="522"/>
                      <a:pt x="325" y="621"/>
                      <a:pt x="453" y="720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6038" name="Oval 198"/>
            <p:cNvSpPr>
              <a:spLocks noChangeArrowheads="1"/>
            </p:cNvSpPr>
            <p:nvPr/>
          </p:nvSpPr>
          <p:spPr bwMode="auto">
            <a:xfrm rot="3613575">
              <a:off x="1108" y="3616"/>
              <a:ext cx="192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39" name="Rectangle 199"/>
            <p:cNvSpPr>
              <a:spLocks noChangeArrowheads="1"/>
            </p:cNvSpPr>
            <p:nvPr/>
          </p:nvSpPr>
          <p:spPr bwMode="auto">
            <a:xfrm rot="3613575">
              <a:off x="1155" y="3616"/>
              <a:ext cx="211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40" name="Line 200"/>
            <p:cNvSpPr>
              <a:spLocks noChangeShapeType="1"/>
            </p:cNvSpPr>
            <p:nvPr/>
          </p:nvSpPr>
          <p:spPr bwMode="auto">
            <a:xfrm rot="3613575">
              <a:off x="1078" y="3739"/>
              <a:ext cx="0" cy="8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41" name="AutoShape 201"/>
            <p:cNvSpPr>
              <a:spLocks noChangeArrowheads="1"/>
            </p:cNvSpPr>
            <p:nvPr/>
          </p:nvSpPr>
          <p:spPr bwMode="auto">
            <a:xfrm rot="9013575">
              <a:off x="1083" y="3769"/>
              <a:ext cx="47" cy="25"/>
            </a:xfrm>
            <a:prstGeom prst="rtTriangl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42" name="Oval 202"/>
            <p:cNvSpPr>
              <a:spLocks noChangeArrowheads="1"/>
            </p:cNvSpPr>
            <p:nvPr/>
          </p:nvSpPr>
          <p:spPr bwMode="auto">
            <a:xfrm rot="3613575">
              <a:off x="1133" y="3641"/>
              <a:ext cx="141" cy="14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43" name="AutoShape 203"/>
            <p:cNvSpPr>
              <a:spLocks noChangeArrowheads="1"/>
            </p:cNvSpPr>
            <p:nvPr/>
          </p:nvSpPr>
          <p:spPr bwMode="auto">
            <a:xfrm rot="3613575">
              <a:off x="1270" y="3667"/>
              <a:ext cx="25" cy="28"/>
            </a:xfrm>
            <a:prstGeom prst="rtTriangle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44" name="Freeform 204"/>
            <p:cNvSpPr>
              <a:spLocks noChangeAspect="1"/>
            </p:cNvSpPr>
            <p:nvPr/>
          </p:nvSpPr>
          <p:spPr bwMode="auto">
            <a:xfrm rot="-7200000">
              <a:off x="1506" y="2775"/>
              <a:ext cx="166" cy="413"/>
            </a:xfrm>
            <a:custGeom>
              <a:avLst/>
              <a:gdLst>
                <a:gd name="T0" fmla="*/ 0 w 417"/>
                <a:gd name="T1" fmla="*/ 936 h 1032"/>
                <a:gd name="T2" fmla="*/ 167 w 417"/>
                <a:gd name="T3" fmla="*/ 1032 h 1032"/>
                <a:gd name="T4" fmla="*/ 417 w 417"/>
                <a:gd name="T5" fmla="*/ 888 h 1032"/>
                <a:gd name="T6" fmla="*/ 417 w 417"/>
                <a:gd name="T7" fmla="*/ 96 h 1032"/>
                <a:gd name="T8" fmla="*/ 248 w 417"/>
                <a:gd name="T9" fmla="*/ 0 h 1032"/>
                <a:gd name="T10" fmla="*/ 0 w 417"/>
                <a:gd name="T11" fmla="*/ 144 h 1032"/>
                <a:gd name="T12" fmla="*/ 0 w 417"/>
                <a:gd name="T13" fmla="*/ 93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7" h="1032">
                  <a:moveTo>
                    <a:pt x="0" y="936"/>
                  </a:moveTo>
                  <a:lnTo>
                    <a:pt x="167" y="1032"/>
                  </a:lnTo>
                  <a:lnTo>
                    <a:pt x="417" y="888"/>
                  </a:lnTo>
                  <a:lnTo>
                    <a:pt x="417" y="96"/>
                  </a:lnTo>
                  <a:lnTo>
                    <a:pt x="248" y="0"/>
                  </a:lnTo>
                  <a:lnTo>
                    <a:pt x="0" y="144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6045" name="Group 205"/>
            <p:cNvGrpSpPr>
              <a:grpSpLocks noChangeAspect="1"/>
            </p:cNvGrpSpPr>
            <p:nvPr/>
          </p:nvGrpSpPr>
          <p:grpSpPr bwMode="auto">
            <a:xfrm rot="-7200000">
              <a:off x="1523" y="2784"/>
              <a:ext cx="166" cy="375"/>
              <a:chOff x="2058" y="1389"/>
              <a:chExt cx="417" cy="936"/>
            </a:xfrm>
          </p:grpSpPr>
          <p:sp>
            <p:nvSpPr>
              <p:cNvPr id="36046" name="Line 206"/>
              <p:cNvSpPr>
                <a:spLocks noChangeAspect="1" noChangeShapeType="1"/>
              </p:cNvSpPr>
              <p:nvPr/>
            </p:nvSpPr>
            <p:spPr bwMode="auto">
              <a:xfrm flipV="1">
                <a:off x="2225" y="1533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047" name="Line 207"/>
              <p:cNvSpPr>
                <a:spLocks noChangeAspect="1" noChangeShapeType="1"/>
              </p:cNvSpPr>
              <p:nvPr/>
            </p:nvSpPr>
            <p:spPr bwMode="auto">
              <a:xfrm>
                <a:off x="2058" y="1437"/>
                <a:ext cx="167" cy="9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048" name="Line 208"/>
              <p:cNvSpPr>
                <a:spLocks noChangeAspect="1" noChangeShapeType="1"/>
              </p:cNvSpPr>
              <p:nvPr/>
            </p:nvSpPr>
            <p:spPr bwMode="auto">
              <a:xfrm flipV="1">
                <a:off x="2225" y="1389"/>
                <a:ext cx="250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6049" name="Line 209"/>
            <p:cNvSpPr>
              <a:spLocks noChangeAspect="1" noChangeShapeType="1"/>
            </p:cNvSpPr>
            <p:nvPr/>
          </p:nvSpPr>
          <p:spPr bwMode="auto">
            <a:xfrm rot="14400000" flipV="1">
              <a:off x="1367" y="3051"/>
              <a:ext cx="167" cy="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50" name="Line 210"/>
            <p:cNvSpPr>
              <a:spLocks noChangeAspect="1" noChangeShapeType="1"/>
            </p:cNvSpPr>
            <p:nvPr/>
          </p:nvSpPr>
          <p:spPr bwMode="auto">
            <a:xfrm rot="14400000" flipH="1">
              <a:off x="1434" y="3013"/>
              <a:ext cx="34" cy="9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51" name="Line 211"/>
            <p:cNvSpPr>
              <a:spLocks noChangeAspect="1" noChangeShapeType="1"/>
            </p:cNvSpPr>
            <p:nvPr/>
          </p:nvSpPr>
          <p:spPr bwMode="auto">
            <a:xfrm rot="14400000" flipV="1">
              <a:off x="1400" y="3033"/>
              <a:ext cx="0" cy="1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52" name="Line 212"/>
            <p:cNvSpPr>
              <a:spLocks noChangeAspect="1" noChangeShapeType="1"/>
            </p:cNvSpPr>
            <p:nvPr/>
          </p:nvSpPr>
          <p:spPr bwMode="auto">
            <a:xfrm rot="14400000" flipV="1">
              <a:off x="1787" y="2822"/>
              <a:ext cx="0" cy="8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64" name="Line 224"/>
            <p:cNvSpPr>
              <a:spLocks noChangeAspect="1" noChangeShapeType="1"/>
            </p:cNvSpPr>
            <p:nvPr/>
          </p:nvSpPr>
          <p:spPr bwMode="auto">
            <a:xfrm rot="14400000" flipV="1">
              <a:off x="1821" y="3292"/>
              <a:ext cx="0" cy="1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72" name="Line 232"/>
            <p:cNvSpPr>
              <a:spLocks noChangeAspect="1" noChangeShapeType="1"/>
            </p:cNvSpPr>
            <p:nvPr/>
          </p:nvSpPr>
          <p:spPr bwMode="auto">
            <a:xfrm rot="14400000" flipV="1">
              <a:off x="1420" y="3550"/>
              <a:ext cx="0" cy="64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86" name="Text Box 246"/>
            <p:cNvSpPr txBox="1">
              <a:spLocks noChangeArrowheads="1"/>
            </p:cNvSpPr>
            <p:nvPr/>
          </p:nvSpPr>
          <p:spPr bwMode="auto">
            <a:xfrm>
              <a:off x="1440" y="291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altLang="fr-FR" sz="1200">
                <a:latin typeface="Arial" panose="020B0604020202020204" pitchFamily="34" charset="0"/>
              </a:endParaRPr>
            </a:p>
          </p:txBody>
        </p:sp>
        <p:sp>
          <p:nvSpPr>
            <p:cNvPr id="36087" name="Text Box 247"/>
            <p:cNvSpPr txBox="1">
              <a:spLocks noChangeArrowheads="1"/>
            </p:cNvSpPr>
            <p:nvPr/>
          </p:nvSpPr>
          <p:spPr bwMode="auto">
            <a:xfrm>
              <a:off x="1440" y="3411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altLang="fr-FR" sz="1200">
                <a:latin typeface="Arial" panose="020B0604020202020204" pitchFamily="34" charset="0"/>
              </a:endParaRPr>
            </a:p>
          </p:txBody>
        </p:sp>
        <p:sp>
          <p:nvSpPr>
            <p:cNvPr id="36088" name="Text Box 248"/>
            <p:cNvSpPr txBox="1">
              <a:spLocks noChangeArrowheads="1"/>
            </p:cNvSpPr>
            <p:nvPr/>
          </p:nvSpPr>
          <p:spPr bwMode="auto">
            <a:xfrm>
              <a:off x="1056" y="363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altLang="fr-FR" sz="1200">
                <a:latin typeface="Arial" panose="020B0604020202020204" pitchFamily="34" charset="0"/>
              </a:endParaRPr>
            </a:p>
          </p:txBody>
        </p:sp>
        <p:sp>
          <p:nvSpPr>
            <p:cNvPr id="36089" name="Line 249"/>
            <p:cNvSpPr>
              <a:spLocks noChangeAspect="1" noChangeShapeType="1"/>
            </p:cNvSpPr>
            <p:nvPr/>
          </p:nvSpPr>
          <p:spPr bwMode="auto">
            <a:xfrm rot="14400000" flipV="1">
              <a:off x="1296" y="3624"/>
              <a:ext cx="0" cy="64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69900" y="0"/>
            <a:ext cx="8251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fr-FR" altLang="fr-FR" sz="4400" u="sng">
                <a:solidFill>
                  <a:schemeClr val="tx2"/>
                </a:solidFill>
                <a:latin typeface="Arial Narrow" panose="020B0606020202030204" pitchFamily="34" charset="0"/>
              </a:rPr>
              <a:t>Etape 5 : LE SCHEMA CINEMATIQUE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7620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Char char="•"/>
            </a:pPr>
            <a:r>
              <a:rPr kumimoji="0" lang="fr-FR" altLang="fr-FR" sz="1400" u="sng">
                <a:solidFill>
                  <a:schemeClr val="bg2"/>
                </a:solidFill>
                <a:latin typeface="Arial" panose="020B0604020202020204" pitchFamily="34" charset="0"/>
              </a:rPr>
              <a:t>Schéma cinématique 3D du serre-joint :</a:t>
            </a: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3886200" y="762000"/>
            <a:ext cx="45720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Pourquoi dit-on Schéma Cinématique Minimal ?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3581400" y="106680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/>
              <a:t>-</a:t>
            </a:r>
            <a:r>
              <a:rPr lang="fr-FR" altLang="fr-FR" sz="1400"/>
              <a:t> Schéma :</a:t>
            </a:r>
            <a:r>
              <a:rPr lang="fr-FR" altLang="fr-FR" sz="1400" b="0"/>
              <a:t> Parce qu’il sert à expliquer ou comprendre le fonctionnement du mécanisme</a:t>
            </a:r>
            <a:r>
              <a:rPr lang="fr-FR" altLang="fr-FR" sz="1400" b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3581400" y="160020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/>
              <a:t>-</a:t>
            </a:r>
            <a:r>
              <a:rPr lang="fr-FR" altLang="fr-FR" sz="1400"/>
              <a:t> Cinématique :</a:t>
            </a:r>
            <a:r>
              <a:rPr lang="fr-FR" altLang="fr-FR" sz="1400" b="0"/>
              <a:t> Parce qu’il représente les mouvements possibles entre les pièces.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3581400" y="2133600"/>
            <a:ext cx="571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/>
              <a:t>-</a:t>
            </a:r>
            <a:r>
              <a:rPr lang="fr-FR" altLang="fr-FR" sz="1400"/>
              <a:t> Minimal :</a:t>
            </a:r>
            <a:r>
              <a:rPr lang="fr-FR" altLang="fr-FR" sz="1400" b="0"/>
              <a:t> Car il est constitué de classes d’équivalence. Le nombre de solides représenté est donc minimal, ainsi que le nombre de liaisons entre solides.</a:t>
            </a: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2438400" y="3876675"/>
            <a:ext cx="44196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latin typeface="Arial" panose="020B0604020202020204" pitchFamily="34" charset="0"/>
              </a:rPr>
              <a:t>Principes du tracé d’un schéma cinématique :</a:t>
            </a:r>
          </a:p>
        </p:txBody>
      </p:sp>
      <p:grpSp>
        <p:nvGrpSpPr>
          <p:cNvPr id="36264" name="Group 424"/>
          <p:cNvGrpSpPr>
            <a:grpSpLocks/>
          </p:cNvGrpSpPr>
          <p:nvPr/>
        </p:nvGrpSpPr>
        <p:grpSpPr bwMode="auto">
          <a:xfrm>
            <a:off x="304800" y="1604963"/>
            <a:ext cx="2438400" cy="1447800"/>
            <a:chOff x="192" y="1011"/>
            <a:chExt cx="1536" cy="912"/>
          </a:xfrm>
        </p:grpSpPr>
        <p:grpSp>
          <p:nvGrpSpPr>
            <p:cNvPr id="35955" name="Group 115"/>
            <p:cNvGrpSpPr>
              <a:grpSpLocks/>
            </p:cNvGrpSpPr>
            <p:nvPr/>
          </p:nvGrpSpPr>
          <p:grpSpPr bwMode="auto">
            <a:xfrm>
              <a:off x="192" y="1521"/>
              <a:ext cx="361" cy="402"/>
              <a:chOff x="240" y="1470"/>
              <a:chExt cx="361" cy="402"/>
            </a:xfrm>
          </p:grpSpPr>
          <p:sp>
            <p:nvSpPr>
              <p:cNvPr id="35956" name="Text Box 116"/>
              <p:cNvSpPr txBox="1">
                <a:spLocks noChangeArrowheads="1"/>
              </p:cNvSpPr>
              <p:nvPr/>
            </p:nvSpPr>
            <p:spPr bwMode="auto">
              <a:xfrm flipV="1">
                <a:off x="246" y="1690"/>
                <a:ext cx="157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sz="1200" b="0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35957" name="Text Box 117"/>
              <p:cNvSpPr txBox="1">
                <a:spLocks noChangeArrowheads="1"/>
              </p:cNvSpPr>
              <p:nvPr/>
            </p:nvSpPr>
            <p:spPr bwMode="auto">
              <a:xfrm>
                <a:off x="432" y="1748"/>
                <a:ext cx="86" cy="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fr-FR" altLang="fr-FR" b="0">
                    <a:latin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35958" name="Text Box 118"/>
              <p:cNvSpPr txBox="1">
                <a:spLocks noChangeArrowheads="1"/>
              </p:cNvSpPr>
              <p:nvPr/>
            </p:nvSpPr>
            <p:spPr bwMode="auto">
              <a:xfrm>
                <a:off x="480" y="1586"/>
                <a:ext cx="121" cy="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b="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35959" name="Text Box 119"/>
              <p:cNvSpPr txBox="1">
                <a:spLocks noChangeArrowheads="1"/>
              </p:cNvSpPr>
              <p:nvPr/>
            </p:nvSpPr>
            <p:spPr bwMode="auto">
              <a:xfrm>
                <a:off x="240" y="1470"/>
                <a:ext cx="153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 type="none" w="sm" len="med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b="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35960" name="Line 120"/>
              <p:cNvSpPr>
                <a:spLocks noChangeShapeType="1"/>
              </p:cNvSpPr>
              <p:nvPr/>
            </p:nvSpPr>
            <p:spPr bwMode="auto">
              <a:xfrm rot="14400000" flipH="1">
                <a:off x="432" y="1578"/>
                <a:ext cx="1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61" name="Line 121"/>
              <p:cNvSpPr>
                <a:spLocks noChangeShapeType="1"/>
              </p:cNvSpPr>
              <p:nvPr/>
            </p:nvSpPr>
            <p:spPr bwMode="auto">
              <a:xfrm rot="-10800000">
                <a:off x="358" y="1556"/>
                <a:ext cx="0" cy="1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62" name="Line 122"/>
              <p:cNvSpPr>
                <a:spLocks noChangeShapeType="1"/>
              </p:cNvSpPr>
              <p:nvPr/>
            </p:nvSpPr>
            <p:spPr bwMode="auto">
              <a:xfrm rot="7200000" flipV="1">
                <a:off x="428" y="1671"/>
                <a:ext cx="0" cy="1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967" name="Text Box 127"/>
            <p:cNvSpPr txBox="1">
              <a:spLocks noChangeArrowheads="1"/>
            </p:cNvSpPr>
            <p:nvPr/>
          </p:nvSpPr>
          <p:spPr bwMode="auto">
            <a:xfrm>
              <a:off x="1344" y="1011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fr-FR" altLang="fr-FR" sz="12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5968" name="Text Box 128"/>
            <p:cNvSpPr txBox="1">
              <a:spLocks noChangeArrowheads="1"/>
            </p:cNvSpPr>
            <p:nvPr/>
          </p:nvSpPr>
          <p:spPr bwMode="auto">
            <a:xfrm>
              <a:off x="1344" y="1510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fr-FR" altLang="fr-FR" sz="12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5969" name="Text Box 129"/>
            <p:cNvSpPr txBox="1">
              <a:spLocks noChangeArrowheads="1"/>
            </p:cNvSpPr>
            <p:nvPr/>
          </p:nvSpPr>
          <p:spPr bwMode="auto">
            <a:xfrm>
              <a:off x="960" y="1731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fr-FR" altLang="fr-FR" sz="1200">
                  <a:latin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36027" name="Rectangle 187"/>
          <p:cNvSpPr>
            <a:spLocks noChangeArrowheads="1"/>
          </p:cNvSpPr>
          <p:nvPr/>
        </p:nvSpPr>
        <p:spPr bwMode="auto">
          <a:xfrm>
            <a:off x="-76200" y="4267200"/>
            <a:ext cx="906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/>
              <a:t>- </a:t>
            </a:r>
            <a:r>
              <a:rPr lang="fr-FR" altLang="fr-FR" sz="1400" b="0"/>
              <a:t>Il est élaboré avec </a:t>
            </a:r>
            <a:r>
              <a:rPr lang="fr-FR" altLang="fr-FR" sz="1400"/>
              <a:t>les couleurs</a:t>
            </a:r>
            <a:r>
              <a:rPr lang="fr-FR" altLang="fr-FR" sz="1400" b="0"/>
              <a:t> des classes d’équivalence en utilisant la représentation normalisée des liaisons (toutes les classes d’équivalence ont la même épaisseur de traits). </a:t>
            </a:r>
          </a:p>
        </p:txBody>
      </p:sp>
      <p:sp>
        <p:nvSpPr>
          <p:cNvPr id="36029" name="Rectangle 189"/>
          <p:cNvSpPr>
            <a:spLocks noChangeArrowheads="1"/>
          </p:cNvSpPr>
          <p:nvPr/>
        </p:nvSpPr>
        <p:spPr bwMode="auto">
          <a:xfrm>
            <a:off x="-76200" y="480060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>
                <a:solidFill>
                  <a:schemeClr val="bg2"/>
                </a:solidFill>
              </a:rPr>
              <a:t>- </a:t>
            </a:r>
            <a:r>
              <a:rPr lang="fr-FR" altLang="fr-FR" sz="1400" b="0">
                <a:solidFill>
                  <a:schemeClr val="bg2"/>
                </a:solidFill>
              </a:rPr>
              <a:t>Les liaisons sont </a:t>
            </a:r>
            <a:r>
              <a:rPr lang="fr-FR" altLang="fr-FR" sz="1400">
                <a:solidFill>
                  <a:schemeClr val="bg2"/>
                </a:solidFill>
              </a:rPr>
              <a:t>disposées</a:t>
            </a:r>
            <a:r>
              <a:rPr lang="fr-FR" altLang="fr-FR" sz="1400" b="0">
                <a:solidFill>
                  <a:schemeClr val="bg2"/>
                </a:solidFill>
              </a:rPr>
              <a:t> sur leur </a:t>
            </a:r>
            <a:r>
              <a:rPr lang="fr-FR" altLang="fr-FR" sz="1400">
                <a:solidFill>
                  <a:schemeClr val="bg2"/>
                </a:solidFill>
              </a:rPr>
              <a:t>centre de liaison</a:t>
            </a:r>
            <a:r>
              <a:rPr lang="fr-FR" altLang="fr-FR" sz="1400" b="0">
                <a:solidFill>
                  <a:schemeClr val="bg2"/>
                </a:solidFill>
              </a:rPr>
              <a:t> respectif</a:t>
            </a:r>
            <a:r>
              <a:rPr lang="fr-FR" altLang="fr-FR" sz="1400" b="0"/>
              <a:t>.</a:t>
            </a:r>
          </a:p>
        </p:txBody>
      </p:sp>
      <p:sp>
        <p:nvSpPr>
          <p:cNvPr id="36030" name="Rectangle 190"/>
          <p:cNvSpPr>
            <a:spLocks noChangeArrowheads="1"/>
          </p:cNvSpPr>
          <p:nvPr/>
        </p:nvSpPr>
        <p:spPr bwMode="auto">
          <a:xfrm>
            <a:off x="-76200" y="5181600"/>
            <a:ext cx="899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>
                <a:solidFill>
                  <a:schemeClr val="hlink"/>
                </a:solidFill>
              </a:rPr>
              <a:t>- </a:t>
            </a:r>
            <a:r>
              <a:rPr lang="fr-FR" altLang="fr-FR" sz="1400" b="0">
                <a:solidFill>
                  <a:schemeClr val="hlink"/>
                </a:solidFill>
              </a:rPr>
              <a:t>Les traits reliant les liaisons doivent faire apparaître </a:t>
            </a:r>
            <a:r>
              <a:rPr lang="fr-FR" altLang="fr-FR" sz="1400">
                <a:solidFill>
                  <a:schemeClr val="hlink"/>
                </a:solidFill>
              </a:rPr>
              <a:t>la silhouette</a:t>
            </a:r>
            <a:r>
              <a:rPr lang="fr-FR" altLang="fr-FR" sz="1400" b="0">
                <a:solidFill>
                  <a:schemeClr val="hlink"/>
                </a:solidFill>
              </a:rPr>
              <a:t> générale </a:t>
            </a:r>
            <a:r>
              <a:rPr lang="fr-FR" altLang="fr-FR" sz="1400">
                <a:solidFill>
                  <a:schemeClr val="hlink"/>
                </a:solidFill>
              </a:rPr>
              <a:t>des pièces</a:t>
            </a:r>
            <a:r>
              <a:rPr lang="fr-FR" altLang="fr-FR" sz="1400" b="0">
                <a:solidFill>
                  <a:schemeClr val="hlink"/>
                </a:solidFill>
              </a:rPr>
              <a:t> du dessin.</a:t>
            </a:r>
          </a:p>
        </p:txBody>
      </p:sp>
      <p:sp>
        <p:nvSpPr>
          <p:cNvPr id="36031" name="Rectangle 191"/>
          <p:cNvSpPr>
            <a:spLocks noChangeArrowheads="1"/>
          </p:cNvSpPr>
          <p:nvPr/>
        </p:nvSpPr>
        <p:spPr bwMode="auto">
          <a:xfrm>
            <a:off x="-76200" y="5562600"/>
            <a:ext cx="906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>
                <a:solidFill>
                  <a:srgbClr val="0066FF"/>
                </a:solidFill>
              </a:rPr>
              <a:t>- </a:t>
            </a:r>
            <a:r>
              <a:rPr lang="fr-FR" altLang="fr-FR" sz="1400" b="0">
                <a:solidFill>
                  <a:srgbClr val="0066FF"/>
                </a:solidFill>
              </a:rPr>
              <a:t>La pièce </a:t>
            </a:r>
            <a:r>
              <a:rPr lang="fr-FR" altLang="fr-FR" sz="1400">
                <a:solidFill>
                  <a:srgbClr val="0066FF"/>
                </a:solidFill>
              </a:rPr>
              <a:t>immobile</a:t>
            </a:r>
            <a:r>
              <a:rPr lang="fr-FR" altLang="fr-FR" sz="1400" b="0">
                <a:solidFill>
                  <a:srgbClr val="0066FF"/>
                </a:solidFill>
              </a:rPr>
              <a:t> par rapport à la terre (ou s’il n’y en a pas, celle qui sert de </a:t>
            </a:r>
            <a:r>
              <a:rPr lang="fr-FR" altLang="fr-FR" sz="1400">
                <a:solidFill>
                  <a:srgbClr val="0066FF"/>
                </a:solidFill>
              </a:rPr>
              <a:t>référence</a:t>
            </a:r>
            <a:r>
              <a:rPr lang="fr-FR" altLang="fr-FR" sz="1400" b="0">
                <a:solidFill>
                  <a:srgbClr val="0066FF"/>
                </a:solidFill>
              </a:rPr>
              <a:t> par rapport aux autres), sera repérée par des hachures ou le </a:t>
            </a:r>
            <a:r>
              <a:rPr lang="fr-FR" altLang="fr-FR" sz="1400">
                <a:solidFill>
                  <a:srgbClr val="0066FF"/>
                </a:solidFill>
              </a:rPr>
              <a:t>symbole :</a:t>
            </a:r>
            <a:r>
              <a:rPr lang="fr-FR" altLang="fr-FR" sz="1400" b="0">
                <a:solidFill>
                  <a:srgbClr val="0066FF"/>
                </a:solidFill>
              </a:rPr>
              <a:t> </a:t>
            </a:r>
          </a:p>
        </p:txBody>
      </p:sp>
      <p:grpSp>
        <p:nvGrpSpPr>
          <p:cNvPr id="36275" name="Group 435"/>
          <p:cNvGrpSpPr>
            <a:grpSpLocks/>
          </p:cNvGrpSpPr>
          <p:nvPr/>
        </p:nvGrpSpPr>
        <p:grpSpPr bwMode="auto">
          <a:xfrm>
            <a:off x="533400" y="1143000"/>
            <a:ext cx="3289300" cy="2514600"/>
            <a:chOff x="336" y="720"/>
            <a:chExt cx="2072" cy="1584"/>
          </a:xfrm>
        </p:grpSpPr>
        <p:sp>
          <p:nvSpPr>
            <p:cNvPr id="36141" name="AutoShape 301"/>
            <p:cNvSpPr>
              <a:spLocks/>
            </p:cNvSpPr>
            <p:nvPr/>
          </p:nvSpPr>
          <p:spPr bwMode="auto">
            <a:xfrm>
              <a:off x="336" y="1008"/>
              <a:ext cx="296" cy="184"/>
            </a:xfrm>
            <a:prstGeom prst="borderCallout2">
              <a:avLst>
                <a:gd name="adj1" fmla="val 39130"/>
                <a:gd name="adj2" fmla="val 116218"/>
                <a:gd name="adj3" fmla="val 39130"/>
                <a:gd name="adj4" fmla="val 215542"/>
                <a:gd name="adj5" fmla="val 98912"/>
                <a:gd name="adj6" fmla="val 316894"/>
              </a:avLst>
            </a:prstGeom>
            <a:solidFill>
              <a:srgbClr val="0066FF"/>
            </a:solidFill>
            <a:ln w="12700">
              <a:solidFill>
                <a:srgbClr val="0066FF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E1</a:t>
              </a:r>
            </a:p>
          </p:txBody>
        </p:sp>
        <p:sp>
          <p:nvSpPr>
            <p:cNvPr id="36142" name="AutoShape 302"/>
            <p:cNvSpPr>
              <a:spLocks/>
            </p:cNvSpPr>
            <p:nvPr/>
          </p:nvSpPr>
          <p:spPr bwMode="auto">
            <a:xfrm>
              <a:off x="912" y="720"/>
              <a:ext cx="296" cy="184"/>
            </a:xfrm>
            <a:prstGeom prst="borderCallout2">
              <a:avLst>
                <a:gd name="adj1" fmla="val 39130"/>
                <a:gd name="adj2" fmla="val 116218"/>
                <a:gd name="adj3" fmla="val 39130"/>
                <a:gd name="adj4" fmla="val 148310"/>
                <a:gd name="adj5" fmla="val 143477"/>
                <a:gd name="adj6" fmla="val 181083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E2</a:t>
              </a:r>
            </a:p>
          </p:txBody>
        </p:sp>
        <p:sp>
          <p:nvSpPr>
            <p:cNvPr id="36143" name="AutoShape 303"/>
            <p:cNvSpPr>
              <a:spLocks/>
            </p:cNvSpPr>
            <p:nvPr/>
          </p:nvSpPr>
          <p:spPr bwMode="auto">
            <a:xfrm>
              <a:off x="2112" y="1632"/>
              <a:ext cx="296" cy="184"/>
            </a:xfrm>
            <a:prstGeom prst="borderCallout2">
              <a:avLst>
                <a:gd name="adj1" fmla="val 39130"/>
                <a:gd name="adj2" fmla="val -16218"/>
                <a:gd name="adj3" fmla="val 39130"/>
                <a:gd name="adj4" fmla="val -66218"/>
                <a:gd name="adj5" fmla="val -92394"/>
                <a:gd name="adj6" fmla="val -137162"/>
              </a:avLst>
            </a:prstGeom>
            <a:solidFill>
              <a:srgbClr val="FF33CC"/>
            </a:solidFill>
            <a:ln w="12700">
              <a:solidFill>
                <a:srgbClr val="FF33CC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E3</a:t>
              </a:r>
            </a:p>
          </p:txBody>
        </p:sp>
        <p:sp>
          <p:nvSpPr>
            <p:cNvPr id="36144" name="AutoShape 304"/>
            <p:cNvSpPr>
              <a:spLocks/>
            </p:cNvSpPr>
            <p:nvPr/>
          </p:nvSpPr>
          <p:spPr bwMode="auto">
            <a:xfrm>
              <a:off x="1440" y="2120"/>
              <a:ext cx="296" cy="184"/>
            </a:xfrm>
            <a:prstGeom prst="borderCallout2">
              <a:avLst>
                <a:gd name="adj1" fmla="val 39130"/>
                <a:gd name="adj2" fmla="val -16218"/>
                <a:gd name="adj3" fmla="val 39130"/>
                <a:gd name="adj4" fmla="val -79731"/>
                <a:gd name="adj5" fmla="val -130435"/>
                <a:gd name="adj6" fmla="val -159458"/>
              </a:avLst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E4</a:t>
              </a:r>
            </a:p>
          </p:txBody>
        </p:sp>
      </p:grpSp>
      <p:grpSp>
        <p:nvGrpSpPr>
          <p:cNvPr id="36256" name="Group 416"/>
          <p:cNvGrpSpPr>
            <a:grpSpLocks/>
          </p:cNvGrpSpPr>
          <p:nvPr/>
        </p:nvGrpSpPr>
        <p:grpSpPr bwMode="auto">
          <a:xfrm>
            <a:off x="749300" y="1492250"/>
            <a:ext cx="2282825" cy="2012950"/>
            <a:chOff x="472" y="940"/>
            <a:chExt cx="1438" cy="1268"/>
          </a:xfrm>
        </p:grpSpPr>
        <p:sp>
          <p:nvSpPr>
            <p:cNvPr id="36151" name="Line 311"/>
            <p:cNvSpPr>
              <a:spLocks noChangeShapeType="1"/>
            </p:cNvSpPr>
            <p:nvPr/>
          </p:nvSpPr>
          <p:spPr bwMode="auto">
            <a:xfrm rot="7200000" flipV="1">
              <a:off x="874" y="1738"/>
              <a:ext cx="0" cy="151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 type="non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65" name="Line 325"/>
            <p:cNvSpPr>
              <a:spLocks noChangeAspect="1" noChangeShapeType="1"/>
            </p:cNvSpPr>
            <p:nvPr/>
          </p:nvSpPr>
          <p:spPr bwMode="auto">
            <a:xfrm rot="14400000" flipV="1">
              <a:off x="937" y="925"/>
              <a:ext cx="0" cy="93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66" name="Line 326"/>
            <p:cNvSpPr>
              <a:spLocks noChangeAspect="1" noChangeShapeType="1"/>
            </p:cNvSpPr>
            <p:nvPr/>
          </p:nvSpPr>
          <p:spPr bwMode="auto">
            <a:xfrm rot="14400000" flipV="1">
              <a:off x="1716" y="856"/>
              <a:ext cx="0" cy="16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67" name="Line 327"/>
            <p:cNvSpPr>
              <a:spLocks noChangeShapeType="1"/>
            </p:cNvSpPr>
            <p:nvPr/>
          </p:nvSpPr>
          <p:spPr bwMode="auto">
            <a:xfrm>
              <a:off x="538" y="1625"/>
              <a:ext cx="0" cy="50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68" name="Line 328"/>
            <p:cNvSpPr>
              <a:spLocks noChangeAspect="1" noChangeShapeType="1"/>
            </p:cNvSpPr>
            <p:nvPr/>
          </p:nvSpPr>
          <p:spPr bwMode="auto">
            <a:xfrm rot="14400000" flipV="1">
              <a:off x="598" y="2026"/>
              <a:ext cx="0" cy="1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69" name="Line 329"/>
            <p:cNvSpPr>
              <a:spLocks noChangeShapeType="1"/>
            </p:cNvSpPr>
            <p:nvPr/>
          </p:nvSpPr>
          <p:spPr bwMode="auto">
            <a:xfrm>
              <a:off x="809" y="1777"/>
              <a:ext cx="0" cy="219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0" name="Line 330"/>
            <p:cNvSpPr>
              <a:spLocks noChangeShapeType="1"/>
            </p:cNvSpPr>
            <p:nvPr/>
          </p:nvSpPr>
          <p:spPr bwMode="auto">
            <a:xfrm>
              <a:off x="938" y="1851"/>
              <a:ext cx="0" cy="219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1" name="Line 331"/>
            <p:cNvSpPr>
              <a:spLocks noChangeShapeType="1"/>
            </p:cNvSpPr>
            <p:nvPr/>
          </p:nvSpPr>
          <p:spPr bwMode="auto">
            <a:xfrm rot="7200000" flipV="1">
              <a:off x="874" y="1954"/>
              <a:ext cx="0" cy="151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 type="non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2" name="Line 332"/>
            <p:cNvSpPr>
              <a:spLocks noChangeShapeType="1"/>
            </p:cNvSpPr>
            <p:nvPr/>
          </p:nvSpPr>
          <p:spPr bwMode="auto">
            <a:xfrm rot="7200000" flipV="1">
              <a:off x="652" y="1876"/>
              <a:ext cx="0" cy="15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3" name="Line 333"/>
            <p:cNvSpPr>
              <a:spLocks noChangeShapeType="1"/>
            </p:cNvSpPr>
            <p:nvPr/>
          </p:nvSpPr>
          <p:spPr bwMode="auto">
            <a:xfrm>
              <a:off x="587" y="1915"/>
              <a:ext cx="0" cy="2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4" name="Line 334"/>
            <p:cNvSpPr>
              <a:spLocks noChangeShapeType="1"/>
            </p:cNvSpPr>
            <p:nvPr/>
          </p:nvSpPr>
          <p:spPr bwMode="auto">
            <a:xfrm>
              <a:off x="716" y="1989"/>
              <a:ext cx="0" cy="2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5" name="Line 335"/>
            <p:cNvSpPr>
              <a:spLocks noChangeShapeType="1"/>
            </p:cNvSpPr>
            <p:nvPr/>
          </p:nvSpPr>
          <p:spPr bwMode="auto">
            <a:xfrm rot="7200000" flipV="1">
              <a:off x="652" y="2092"/>
              <a:ext cx="0" cy="15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6" name="Line 336"/>
            <p:cNvSpPr>
              <a:spLocks noChangeShapeType="1"/>
            </p:cNvSpPr>
            <p:nvPr/>
          </p:nvSpPr>
          <p:spPr bwMode="auto">
            <a:xfrm>
              <a:off x="1465" y="1190"/>
              <a:ext cx="0" cy="32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78" name="Line 338"/>
            <p:cNvSpPr>
              <a:spLocks noChangeAspect="1" noChangeShapeType="1"/>
            </p:cNvSpPr>
            <p:nvPr/>
          </p:nvSpPr>
          <p:spPr bwMode="auto">
            <a:xfrm rot="14400000" flipV="1">
              <a:off x="1777" y="1279"/>
              <a:ext cx="0" cy="266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86" name="Line 346"/>
            <p:cNvSpPr>
              <a:spLocks noChangeAspect="1" noChangeShapeType="1"/>
            </p:cNvSpPr>
            <p:nvPr/>
          </p:nvSpPr>
          <p:spPr bwMode="auto">
            <a:xfrm rot="14400000" flipV="1">
              <a:off x="1248" y="1609"/>
              <a:ext cx="0" cy="217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87" name="AutoShape 347"/>
            <p:cNvSpPr>
              <a:spLocks noChangeArrowheads="1"/>
            </p:cNvSpPr>
            <p:nvPr/>
          </p:nvSpPr>
          <p:spPr bwMode="auto">
            <a:xfrm>
              <a:off x="1460" y="1464"/>
              <a:ext cx="28" cy="51"/>
            </a:xfrm>
            <a:prstGeom prst="rtTriangl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232" name="Group 392"/>
          <p:cNvGrpSpPr>
            <a:grpSpLocks/>
          </p:cNvGrpSpPr>
          <p:nvPr/>
        </p:nvGrpSpPr>
        <p:grpSpPr bwMode="auto">
          <a:xfrm>
            <a:off x="2833688" y="1295400"/>
            <a:ext cx="61912" cy="285750"/>
            <a:chOff x="5777" y="213"/>
            <a:chExt cx="98" cy="450"/>
          </a:xfrm>
        </p:grpSpPr>
        <p:sp>
          <p:nvSpPr>
            <p:cNvPr id="36233" name="Line 393"/>
            <p:cNvSpPr>
              <a:spLocks noChangeAspect="1" noChangeShapeType="1"/>
            </p:cNvSpPr>
            <p:nvPr/>
          </p:nvSpPr>
          <p:spPr bwMode="auto">
            <a:xfrm rot="16200000">
              <a:off x="5552" y="438"/>
              <a:ext cx="45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34" name="Line 394"/>
            <p:cNvSpPr>
              <a:spLocks noChangeAspect="1" noChangeShapeType="1"/>
            </p:cNvSpPr>
            <p:nvPr/>
          </p:nvSpPr>
          <p:spPr bwMode="auto">
            <a:xfrm rot="16200000" flipH="1">
              <a:off x="5802" y="590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35" name="Line 395"/>
            <p:cNvSpPr>
              <a:spLocks noChangeAspect="1" noChangeShapeType="1"/>
            </p:cNvSpPr>
            <p:nvPr/>
          </p:nvSpPr>
          <p:spPr bwMode="auto">
            <a:xfrm rot="16200000" flipH="1">
              <a:off x="5802" y="496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36" name="Line 396"/>
            <p:cNvSpPr>
              <a:spLocks noChangeAspect="1" noChangeShapeType="1"/>
            </p:cNvSpPr>
            <p:nvPr/>
          </p:nvSpPr>
          <p:spPr bwMode="auto">
            <a:xfrm rot="16200000" flipH="1">
              <a:off x="5802" y="402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37" name="Line 397"/>
            <p:cNvSpPr>
              <a:spLocks noChangeAspect="1" noChangeShapeType="1"/>
            </p:cNvSpPr>
            <p:nvPr/>
          </p:nvSpPr>
          <p:spPr bwMode="auto">
            <a:xfrm rot="16200000" flipH="1">
              <a:off x="5802" y="304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38" name="Line 398"/>
            <p:cNvSpPr>
              <a:spLocks noChangeAspect="1" noChangeShapeType="1"/>
            </p:cNvSpPr>
            <p:nvPr/>
          </p:nvSpPr>
          <p:spPr bwMode="auto">
            <a:xfrm rot="16200000" flipH="1">
              <a:off x="5802" y="206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249" name="Group 409"/>
          <p:cNvGrpSpPr>
            <a:grpSpLocks/>
          </p:cNvGrpSpPr>
          <p:nvPr/>
        </p:nvGrpSpPr>
        <p:grpSpPr bwMode="auto">
          <a:xfrm>
            <a:off x="4814888" y="5867400"/>
            <a:ext cx="61912" cy="285750"/>
            <a:chOff x="5777" y="213"/>
            <a:chExt cx="98" cy="450"/>
          </a:xfrm>
        </p:grpSpPr>
        <p:sp>
          <p:nvSpPr>
            <p:cNvPr id="36250" name="Line 410"/>
            <p:cNvSpPr>
              <a:spLocks noChangeAspect="1" noChangeShapeType="1"/>
            </p:cNvSpPr>
            <p:nvPr/>
          </p:nvSpPr>
          <p:spPr bwMode="auto">
            <a:xfrm rot="16200000">
              <a:off x="5552" y="438"/>
              <a:ext cx="45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1" name="Line 411"/>
            <p:cNvSpPr>
              <a:spLocks noChangeAspect="1" noChangeShapeType="1"/>
            </p:cNvSpPr>
            <p:nvPr/>
          </p:nvSpPr>
          <p:spPr bwMode="auto">
            <a:xfrm rot="16200000" flipH="1">
              <a:off x="5802" y="590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2" name="Line 412"/>
            <p:cNvSpPr>
              <a:spLocks noChangeAspect="1" noChangeShapeType="1"/>
            </p:cNvSpPr>
            <p:nvPr/>
          </p:nvSpPr>
          <p:spPr bwMode="auto">
            <a:xfrm rot="16200000" flipH="1">
              <a:off x="5802" y="496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3" name="Line 413"/>
            <p:cNvSpPr>
              <a:spLocks noChangeAspect="1" noChangeShapeType="1"/>
            </p:cNvSpPr>
            <p:nvPr/>
          </p:nvSpPr>
          <p:spPr bwMode="auto">
            <a:xfrm rot="16200000" flipH="1">
              <a:off x="5802" y="402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4" name="Line 414"/>
            <p:cNvSpPr>
              <a:spLocks noChangeAspect="1" noChangeShapeType="1"/>
            </p:cNvSpPr>
            <p:nvPr/>
          </p:nvSpPr>
          <p:spPr bwMode="auto">
            <a:xfrm rot="16200000" flipH="1">
              <a:off x="5802" y="304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5" name="Line 415"/>
            <p:cNvSpPr>
              <a:spLocks noChangeAspect="1" noChangeShapeType="1"/>
            </p:cNvSpPr>
            <p:nvPr/>
          </p:nvSpPr>
          <p:spPr bwMode="auto">
            <a:xfrm rot="16200000" flipH="1">
              <a:off x="5802" y="206"/>
              <a:ext cx="47" cy="9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265" name="Group 425"/>
          <p:cNvGrpSpPr>
            <a:grpSpLocks/>
          </p:cNvGrpSpPr>
          <p:nvPr/>
        </p:nvGrpSpPr>
        <p:grpSpPr bwMode="auto">
          <a:xfrm>
            <a:off x="1752600" y="1752600"/>
            <a:ext cx="1600200" cy="3200400"/>
            <a:chOff x="1104" y="1104"/>
            <a:chExt cx="1056" cy="2112"/>
          </a:xfrm>
        </p:grpSpPr>
        <p:sp>
          <p:nvSpPr>
            <p:cNvPr id="36257" name="Line 417"/>
            <p:cNvSpPr>
              <a:spLocks noChangeShapeType="1"/>
            </p:cNvSpPr>
            <p:nvPr/>
          </p:nvSpPr>
          <p:spPr bwMode="auto">
            <a:xfrm flipH="1" flipV="1">
              <a:off x="1488" y="1104"/>
              <a:ext cx="672" cy="2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8" name="Line 418"/>
            <p:cNvSpPr>
              <a:spLocks noChangeShapeType="1"/>
            </p:cNvSpPr>
            <p:nvPr/>
          </p:nvSpPr>
          <p:spPr bwMode="auto">
            <a:xfrm flipH="1" flipV="1">
              <a:off x="1488" y="1584"/>
              <a:ext cx="672" cy="16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259" name="Line 419"/>
            <p:cNvSpPr>
              <a:spLocks noChangeShapeType="1"/>
            </p:cNvSpPr>
            <p:nvPr/>
          </p:nvSpPr>
          <p:spPr bwMode="auto">
            <a:xfrm flipH="1" flipV="1">
              <a:off x="1104" y="1824"/>
              <a:ext cx="1056" cy="13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261" name="Group 421"/>
          <p:cNvGrpSpPr>
            <a:grpSpLocks/>
          </p:cNvGrpSpPr>
          <p:nvPr/>
        </p:nvGrpSpPr>
        <p:grpSpPr bwMode="auto">
          <a:xfrm>
            <a:off x="6705600" y="1181100"/>
            <a:ext cx="2514600" cy="723900"/>
            <a:chOff x="96" y="2184"/>
            <a:chExt cx="1584" cy="456"/>
          </a:xfrm>
        </p:grpSpPr>
        <p:sp>
          <p:nvSpPr>
            <p:cNvPr id="36262" name="AutoShape 422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 dirty="0" err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Cliquerr</a:t>
              </a:r>
              <a:r>
                <a:rPr lang="fr-FR" altLang="fr-FR" sz="1400" b="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r>
                <a:rPr lang="fr-FR" altLang="fr-FR" sz="1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pour continuer l’animation pas à pas</a:t>
              </a:r>
            </a:p>
          </p:txBody>
        </p:sp>
        <p:pic>
          <p:nvPicPr>
            <p:cNvPr id="36263" name="Picture 423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271" name="Group 431"/>
          <p:cNvGrpSpPr>
            <a:grpSpLocks/>
          </p:cNvGrpSpPr>
          <p:nvPr/>
        </p:nvGrpSpPr>
        <p:grpSpPr bwMode="auto">
          <a:xfrm>
            <a:off x="2743200" y="1219200"/>
            <a:ext cx="2209800" cy="5029200"/>
            <a:chOff x="1728" y="768"/>
            <a:chExt cx="1392" cy="3264"/>
          </a:xfrm>
        </p:grpSpPr>
        <p:grpSp>
          <p:nvGrpSpPr>
            <p:cNvPr id="36270" name="Group 430"/>
            <p:cNvGrpSpPr>
              <a:grpSpLocks/>
            </p:cNvGrpSpPr>
            <p:nvPr/>
          </p:nvGrpSpPr>
          <p:grpSpPr bwMode="auto">
            <a:xfrm>
              <a:off x="1824" y="1056"/>
              <a:ext cx="1296" cy="2976"/>
              <a:chOff x="1824" y="1056"/>
              <a:chExt cx="1296" cy="2976"/>
            </a:xfrm>
          </p:grpSpPr>
          <p:sp>
            <p:nvSpPr>
              <p:cNvPr id="36266" name="Oval 426"/>
              <p:cNvSpPr>
                <a:spLocks noChangeArrowheads="1"/>
              </p:cNvSpPr>
              <p:nvPr/>
            </p:nvSpPr>
            <p:spPr bwMode="auto">
              <a:xfrm>
                <a:off x="2976" y="3744"/>
                <a:ext cx="144" cy="288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6267" name="Line 427"/>
              <p:cNvSpPr>
                <a:spLocks noChangeShapeType="1"/>
              </p:cNvSpPr>
              <p:nvPr/>
            </p:nvSpPr>
            <p:spPr bwMode="auto">
              <a:xfrm flipH="1" flipV="1">
                <a:off x="1824" y="1056"/>
                <a:ext cx="1248" cy="268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6268" name="Oval 428"/>
            <p:cNvSpPr>
              <a:spLocks noChangeArrowheads="1"/>
            </p:cNvSpPr>
            <p:nvPr/>
          </p:nvSpPr>
          <p:spPr bwMode="auto">
            <a:xfrm>
              <a:off x="1728" y="768"/>
              <a:ext cx="144" cy="28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269" name="Rectangle 429"/>
          <p:cNvSpPr>
            <a:spLocks noChangeArrowheads="1"/>
          </p:cNvSpPr>
          <p:nvPr/>
        </p:nvSpPr>
        <p:spPr bwMode="auto">
          <a:xfrm>
            <a:off x="4724400" y="5791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>
                <a:solidFill>
                  <a:srgbClr val="0066FF"/>
                </a:solidFill>
              </a:rPr>
              <a:t>(E1</a:t>
            </a:r>
            <a:r>
              <a:rPr lang="fr-FR" altLang="fr-FR" sz="1400" b="0">
                <a:solidFill>
                  <a:srgbClr val="0066FF"/>
                </a:solidFill>
              </a:rPr>
              <a:t> servira de </a:t>
            </a:r>
            <a:r>
              <a:rPr lang="fr-FR" altLang="fr-FR" sz="1400">
                <a:solidFill>
                  <a:srgbClr val="0066FF"/>
                </a:solidFill>
              </a:rPr>
              <a:t>référence)</a:t>
            </a:r>
            <a:r>
              <a:rPr lang="fr-FR" altLang="fr-FR" sz="1400" b="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36272" name="AutoShape 432"/>
          <p:cNvSpPr>
            <a:spLocks noChangeArrowheads="1"/>
          </p:cNvSpPr>
          <p:nvPr/>
        </p:nvSpPr>
        <p:spPr bwMode="auto">
          <a:xfrm>
            <a:off x="6705600" y="6400800"/>
            <a:ext cx="1905000" cy="304800"/>
          </a:xfrm>
          <a:prstGeom prst="wedgeRoundRectCallout">
            <a:avLst>
              <a:gd name="adj1" fmla="val -74167"/>
              <a:gd name="adj2" fmla="val -5937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 b="0" dirty="0" smtClean="0"/>
              <a:t>Continuer</a:t>
            </a:r>
            <a:endParaRPr lang="fr-FR" altLang="fr-FR" sz="2400" dirty="0"/>
          </a:p>
        </p:txBody>
      </p:sp>
      <p:pic>
        <p:nvPicPr>
          <p:cNvPr id="36273" name="Picture 433" descr="C:\Program Files\Microsoft Office\Clipart\SCRBEANS\DECID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8400"/>
            <a:ext cx="3587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6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6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36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36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  <p:bldP spid="35901" grpId="0" animBg="1" autoUpdateAnimBg="0"/>
      <p:bldP spid="35902" grpId="0" autoUpdateAnimBg="0"/>
      <p:bldP spid="35903" grpId="0" autoUpdateAnimBg="0"/>
      <p:bldP spid="35904" grpId="0" autoUpdateAnimBg="0"/>
      <p:bldP spid="35905" grpId="0" animBg="1" autoUpdateAnimBg="0"/>
      <p:bldP spid="36027" grpId="0" autoUpdateAnimBg="0"/>
      <p:bldP spid="36029" grpId="0" autoUpdateAnimBg="0"/>
      <p:bldP spid="36030" grpId="0" autoUpdateAnimBg="0"/>
      <p:bldP spid="36031" grpId="0" autoUpdateAnimBg="0"/>
      <p:bldP spid="36269" grpId="0" autoUpdateAnimBg="0"/>
      <p:bldP spid="3627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84" name="Group 220"/>
          <p:cNvGrpSpPr>
            <a:grpSpLocks/>
          </p:cNvGrpSpPr>
          <p:nvPr/>
        </p:nvGrpSpPr>
        <p:grpSpPr bwMode="auto">
          <a:xfrm>
            <a:off x="374650" y="1143000"/>
            <a:ext cx="4732338" cy="2249488"/>
            <a:chOff x="236" y="720"/>
            <a:chExt cx="2981" cy="1417"/>
          </a:xfrm>
        </p:grpSpPr>
        <p:grpSp>
          <p:nvGrpSpPr>
            <p:cNvPr id="37075" name="Group 211"/>
            <p:cNvGrpSpPr>
              <a:grpSpLocks/>
            </p:cNvGrpSpPr>
            <p:nvPr/>
          </p:nvGrpSpPr>
          <p:grpSpPr bwMode="auto">
            <a:xfrm>
              <a:off x="288" y="720"/>
              <a:ext cx="2929" cy="1417"/>
              <a:chOff x="-2929" y="1392"/>
              <a:chExt cx="2929" cy="1417"/>
            </a:xfrm>
          </p:grpSpPr>
          <p:grpSp>
            <p:nvGrpSpPr>
              <p:cNvPr id="36877" name="Group 13"/>
              <p:cNvGrpSpPr>
                <a:grpSpLocks/>
              </p:cNvGrpSpPr>
              <p:nvPr/>
            </p:nvGrpSpPr>
            <p:grpSpPr bwMode="auto">
              <a:xfrm>
                <a:off x="-48" y="1454"/>
                <a:ext cx="48" cy="270"/>
                <a:chOff x="9705" y="12737"/>
                <a:chExt cx="120" cy="676"/>
              </a:xfrm>
            </p:grpSpPr>
            <p:sp>
              <p:nvSpPr>
                <p:cNvPr id="3687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9705" y="12737"/>
                  <a:ext cx="0" cy="676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fr-FR"/>
                </a:p>
              </p:txBody>
            </p:sp>
            <p:sp>
              <p:nvSpPr>
                <p:cNvPr id="36879" name="Line 15"/>
                <p:cNvSpPr>
                  <a:spLocks noChangeShapeType="1"/>
                </p:cNvSpPr>
                <p:nvPr/>
              </p:nvSpPr>
              <p:spPr bwMode="auto">
                <a:xfrm>
                  <a:off x="9705" y="13233"/>
                  <a:ext cx="120" cy="15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fr-FR"/>
                </a:p>
              </p:txBody>
            </p:sp>
            <p:sp>
              <p:nvSpPr>
                <p:cNvPr id="36880" name="Line 16"/>
                <p:cNvSpPr>
                  <a:spLocks noChangeShapeType="1"/>
                </p:cNvSpPr>
                <p:nvPr/>
              </p:nvSpPr>
              <p:spPr bwMode="auto">
                <a:xfrm>
                  <a:off x="9705" y="13098"/>
                  <a:ext cx="120" cy="15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fr-FR"/>
                </a:p>
              </p:txBody>
            </p:sp>
            <p:sp>
              <p:nvSpPr>
                <p:cNvPr id="36881" name="Line 17"/>
                <p:cNvSpPr>
                  <a:spLocks noChangeShapeType="1"/>
                </p:cNvSpPr>
                <p:nvPr/>
              </p:nvSpPr>
              <p:spPr bwMode="auto">
                <a:xfrm>
                  <a:off x="9705" y="12963"/>
                  <a:ext cx="120" cy="15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fr-FR"/>
                </a:p>
              </p:txBody>
            </p:sp>
            <p:sp>
              <p:nvSpPr>
                <p:cNvPr id="36882" name="Line 18"/>
                <p:cNvSpPr>
                  <a:spLocks noChangeShapeType="1"/>
                </p:cNvSpPr>
                <p:nvPr/>
              </p:nvSpPr>
              <p:spPr bwMode="auto">
                <a:xfrm>
                  <a:off x="9705" y="12828"/>
                  <a:ext cx="120" cy="15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fr-FR"/>
                </a:p>
              </p:txBody>
            </p:sp>
          </p:grpSp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-370" y="1804"/>
                <a:ext cx="26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fr-FR" altLang="fr-FR" sz="1400" i="1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>
                <a:off x="-2400" y="1588"/>
                <a:ext cx="235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85" name="Rectangle 21"/>
              <p:cNvSpPr>
                <a:spLocks noChangeArrowheads="1"/>
              </p:cNvSpPr>
              <p:nvPr/>
            </p:nvSpPr>
            <p:spPr bwMode="auto">
              <a:xfrm>
                <a:off x="-1019" y="1481"/>
                <a:ext cx="573" cy="19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 flipH="1">
                <a:off x="-926" y="1683"/>
                <a:ext cx="201" cy="6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87" name="Rectangle 23"/>
              <p:cNvSpPr>
                <a:spLocks noChangeArrowheads="1"/>
              </p:cNvSpPr>
              <p:nvPr/>
            </p:nvSpPr>
            <p:spPr bwMode="auto">
              <a:xfrm>
                <a:off x="-1527" y="2279"/>
                <a:ext cx="128" cy="3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 flipH="1">
                <a:off x="-1939" y="2439"/>
                <a:ext cx="23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89" name="Line 25"/>
              <p:cNvSpPr>
                <a:spLocks noChangeShapeType="1"/>
              </p:cNvSpPr>
              <p:nvPr/>
            </p:nvSpPr>
            <p:spPr bwMode="auto">
              <a:xfrm>
                <a:off x="-1431" y="2449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0" name="Freeform 26"/>
              <p:cNvSpPr>
                <a:spLocks/>
              </p:cNvSpPr>
              <p:nvPr/>
            </p:nvSpPr>
            <p:spPr bwMode="auto">
              <a:xfrm>
                <a:off x="-1447" y="2451"/>
                <a:ext cx="60" cy="39"/>
              </a:xfrm>
              <a:custGeom>
                <a:avLst/>
                <a:gdLst>
                  <a:gd name="T0" fmla="*/ 0 w 120"/>
                  <a:gd name="T1" fmla="*/ 98 h 98"/>
                  <a:gd name="T2" fmla="*/ 120 w 120"/>
                  <a:gd name="T3" fmla="*/ 8 h 98"/>
                  <a:gd name="T4" fmla="*/ 30 w 120"/>
                  <a:gd name="T5" fmla="*/ 0 h 98"/>
                  <a:gd name="T6" fmla="*/ 0 w 12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" h="98">
                    <a:moveTo>
                      <a:pt x="0" y="98"/>
                    </a:moveTo>
                    <a:lnTo>
                      <a:pt x="120" y="8"/>
                    </a:lnTo>
                    <a:lnTo>
                      <a:pt x="30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1" name="Line 27"/>
              <p:cNvSpPr>
                <a:spLocks noChangeShapeType="1"/>
              </p:cNvSpPr>
              <p:nvPr/>
            </p:nvSpPr>
            <p:spPr bwMode="auto">
              <a:xfrm flipH="1" flipV="1">
                <a:off x="-2712" y="1826"/>
                <a:ext cx="281" cy="252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2" name="Line 28"/>
              <p:cNvSpPr>
                <a:spLocks noChangeShapeType="1"/>
              </p:cNvSpPr>
              <p:nvPr/>
            </p:nvSpPr>
            <p:spPr bwMode="auto">
              <a:xfrm flipH="1">
                <a:off x="-2920" y="1826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3" name="Text Box 29"/>
              <p:cNvSpPr txBox="1">
                <a:spLocks noChangeArrowheads="1"/>
              </p:cNvSpPr>
              <p:nvPr/>
            </p:nvSpPr>
            <p:spPr bwMode="auto">
              <a:xfrm>
                <a:off x="-2929" y="1714"/>
                <a:ext cx="260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r>
                  <a:rPr lang="fr-FR" altLang="fr-FR" sz="1400" i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E1</a:t>
                </a:r>
              </a:p>
            </p:txBody>
          </p:sp>
          <p:sp>
            <p:nvSpPr>
              <p:cNvPr id="36894" name="Line 30"/>
              <p:cNvSpPr>
                <a:spLocks noChangeShapeType="1"/>
              </p:cNvSpPr>
              <p:nvPr/>
            </p:nvSpPr>
            <p:spPr bwMode="auto">
              <a:xfrm>
                <a:off x="-768" y="1872"/>
                <a:ext cx="176" cy="19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5" name="Line 31"/>
              <p:cNvSpPr>
                <a:spLocks noChangeShapeType="1"/>
              </p:cNvSpPr>
              <p:nvPr/>
            </p:nvSpPr>
            <p:spPr bwMode="auto">
              <a:xfrm>
                <a:off x="-592" y="2064"/>
                <a:ext cx="25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6" name="Text Box 32"/>
              <p:cNvSpPr txBox="1">
                <a:spLocks noChangeArrowheads="1"/>
              </p:cNvSpPr>
              <p:nvPr/>
            </p:nvSpPr>
            <p:spPr bwMode="auto">
              <a:xfrm>
                <a:off x="-443" y="2583"/>
                <a:ext cx="26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fr-FR" altLang="fr-FR" sz="1400" i="1">
                  <a:solidFill>
                    <a:srgbClr val="008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97" name="Line 33"/>
              <p:cNvSpPr>
                <a:spLocks noChangeShapeType="1"/>
              </p:cNvSpPr>
              <p:nvPr/>
            </p:nvSpPr>
            <p:spPr bwMode="auto">
              <a:xfrm>
                <a:off x="-450" y="2465"/>
                <a:ext cx="168" cy="247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8" name="Line 34"/>
              <p:cNvSpPr>
                <a:spLocks noChangeShapeType="1"/>
              </p:cNvSpPr>
              <p:nvPr/>
            </p:nvSpPr>
            <p:spPr bwMode="auto">
              <a:xfrm>
                <a:off x="-282" y="2705"/>
                <a:ext cx="254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99" name="Text Box 35"/>
              <p:cNvSpPr txBox="1">
                <a:spLocks noChangeArrowheads="1"/>
              </p:cNvSpPr>
              <p:nvPr/>
            </p:nvSpPr>
            <p:spPr bwMode="auto">
              <a:xfrm>
                <a:off x="-1684" y="2675"/>
                <a:ext cx="26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fr-FR" altLang="fr-FR" sz="1400" i="1">
                  <a:solidFill>
                    <a:srgbClr val="FF00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900" name="Line 36"/>
              <p:cNvSpPr>
                <a:spLocks noChangeShapeType="1"/>
              </p:cNvSpPr>
              <p:nvPr/>
            </p:nvSpPr>
            <p:spPr bwMode="auto">
              <a:xfrm>
                <a:off x="-1865" y="2456"/>
                <a:ext cx="182" cy="25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1" name="Line 37"/>
              <p:cNvSpPr>
                <a:spLocks noChangeShapeType="1"/>
              </p:cNvSpPr>
              <p:nvPr/>
            </p:nvSpPr>
            <p:spPr bwMode="auto">
              <a:xfrm>
                <a:off x="-1689" y="2707"/>
                <a:ext cx="25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2" name="Line 38"/>
              <p:cNvSpPr>
                <a:spLocks noChangeShapeType="1"/>
              </p:cNvSpPr>
              <p:nvPr/>
            </p:nvSpPr>
            <p:spPr bwMode="auto">
              <a:xfrm>
                <a:off x="-2407" y="1598"/>
                <a:ext cx="0" cy="89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3" name="Line 39"/>
              <p:cNvSpPr>
                <a:spLocks noChangeShapeType="1"/>
              </p:cNvSpPr>
              <p:nvPr/>
            </p:nvSpPr>
            <p:spPr bwMode="auto">
              <a:xfrm flipH="1">
                <a:off x="-2411" y="2444"/>
                <a:ext cx="107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4" name="Line 40"/>
              <p:cNvSpPr>
                <a:spLocks noChangeShapeType="1"/>
              </p:cNvSpPr>
              <p:nvPr/>
            </p:nvSpPr>
            <p:spPr bwMode="auto">
              <a:xfrm>
                <a:off x="-2304" y="2307"/>
                <a:ext cx="0" cy="247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auto">
              <a:xfrm>
                <a:off x="-992" y="2271"/>
                <a:ext cx="45" cy="63"/>
              </a:xfrm>
              <a:custGeom>
                <a:avLst/>
                <a:gdLst>
                  <a:gd name="T0" fmla="*/ 0 w 113"/>
                  <a:gd name="T1" fmla="*/ 150 h 157"/>
                  <a:gd name="T2" fmla="*/ 53 w 113"/>
                  <a:gd name="T3" fmla="*/ 0 h 157"/>
                  <a:gd name="T4" fmla="*/ 113 w 113"/>
                  <a:gd name="T5" fmla="*/ 157 h 157"/>
                  <a:gd name="T6" fmla="*/ 0 w 113"/>
                  <a:gd name="T7" fmla="*/ 15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157">
                    <a:moveTo>
                      <a:pt x="0" y="150"/>
                    </a:moveTo>
                    <a:lnTo>
                      <a:pt x="53" y="0"/>
                    </a:lnTo>
                    <a:lnTo>
                      <a:pt x="113" y="157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6" name="Line 42"/>
              <p:cNvSpPr>
                <a:spLocks noChangeShapeType="1"/>
              </p:cNvSpPr>
              <p:nvPr/>
            </p:nvSpPr>
            <p:spPr bwMode="auto">
              <a:xfrm>
                <a:off x="-1945" y="2310"/>
                <a:ext cx="0" cy="247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7" name="Oval 43"/>
              <p:cNvSpPr>
                <a:spLocks noChangeArrowheads="1"/>
              </p:cNvSpPr>
              <p:nvPr/>
            </p:nvSpPr>
            <p:spPr bwMode="auto">
              <a:xfrm>
                <a:off x="-1724" y="2262"/>
                <a:ext cx="348" cy="3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bg2"/>
                    </a:solidFill>
                    <a:prstDash val="dash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8" name="Oval 44"/>
              <p:cNvSpPr>
                <a:spLocks noChangeArrowheads="1"/>
              </p:cNvSpPr>
              <p:nvPr/>
            </p:nvSpPr>
            <p:spPr bwMode="auto">
              <a:xfrm>
                <a:off x="-1296" y="2222"/>
                <a:ext cx="784" cy="45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bg2"/>
                    </a:solidFill>
                    <a:prstDash val="dash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09" name="Text Box 45"/>
              <p:cNvSpPr txBox="1">
                <a:spLocks noChangeArrowheads="1"/>
              </p:cNvSpPr>
              <p:nvPr/>
            </p:nvSpPr>
            <p:spPr bwMode="auto">
              <a:xfrm>
                <a:off x="-1657" y="2388"/>
                <a:ext cx="22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Tx/>
                  <a:buChar char="•"/>
                </a:pPr>
                <a:r>
                  <a:rPr lang="fr-FR" altLang="fr-FR" sz="1200" b="0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36910" name="Text Box 46"/>
              <p:cNvSpPr txBox="1">
                <a:spLocks noChangeArrowheads="1"/>
              </p:cNvSpPr>
              <p:nvPr/>
            </p:nvSpPr>
            <p:spPr bwMode="auto">
              <a:xfrm>
                <a:off x="-1021" y="2388"/>
                <a:ext cx="22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Tx/>
                  <a:buChar char="•"/>
                </a:pPr>
                <a:r>
                  <a:rPr lang="fr-FR" altLang="fr-FR" sz="1200" b="0">
                    <a:latin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36911" name="Oval 47"/>
              <p:cNvSpPr>
                <a:spLocks noChangeArrowheads="1"/>
              </p:cNvSpPr>
              <p:nvPr/>
            </p:nvSpPr>
            <p:spPr bwMode="auto">
              <a:xfrm>
                <a:off x="-1166" y="1392"/>
                <a:ext cx="804" cy="35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bg2"/>
                    </a:solidFill>
                    <a:prstDash val="dash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12" name="Text Box 48"/>
              <p:cNvSpPr txBox="1">
                <a:spLocks noChangeArrowheads="1"/>
              </p:cNvSpPr>
              <p:nvPr/>
            </p:nvSpPr>
            <p:spPr bwMode="auto">
              <a:xfrm>
                <a:off x="-829" y="1528"/>
                <a:ext cx="24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Tx/>
                  <a:buChar char="•"/>
                </a:pPr>
                <a:r>
                  <a:rPr lang="fr-FR" altLang="fr-FR" sz="1200" b="0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6913" name="Freeform 49"/>
              <p:cNvSpPr>
                <a:spLocks/>
              </p:cNvSpPr>
              <p:nvPr/>
            </p:nvSpPr>
            <p:spPr bwMode="auto">
              <a:xfrm>
                <a:off x="-744" y="1683"/>
                <a:ext cx="72" cy="63"/>
              </a:xfrm>
              <a:custGeom>
                <a:avLst/>
                <a:gdLst>
                  <a:gd name="T0" fmla="*/ 45 w 180"/>
                  <a:gd name="T1" fmla="*/ 0 h 157"/>
                  <a:gd name="T2" fmla="*/ 0 w 180"/>
                  <a:gd name="T3" fmla="*/ 157 h 157"/>
                  <a:gd name="T4" fmla="*/ 180 w 180"/>
                  <a:gd name="T5" fmla="*/ 7 h 157"/>
                  <a:gd name="T6" fmla="*/ 45 w 180"/>
                  <a:gd name="T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0" h="157">
                    <a:moveTo>
                      <a:pt x="45" y="0"/>
                    </a:moveTo>
                    <a:lnTo>
                      <a:pt x="0" y="157"/>
                    </a:lnTo>
                    <a:lnTo>
                      <a:pt x="180" y="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7077" name="Group 213"/>
            <p:cNvGrpSpPr>
              <a:grpSpLocks/>
            </p:cNvGrpSpPr>
            <p:nvPr/>
          </p:nvGrpSpPr>
          <p:grpSpPr bwMode="auto">
            <a:xfrm>
              <a:off x="236" y="1344"/>
              <a:ext cx="733" cy="708"/>
              <a:chOff x="724" y="14401"/>
              <a:chExt cx="1833" cy="1768"/>
            </a:xfrm>
          </p:grpSpPr>
          <p:sp>
            <p:nvSpPr>
              <p:cNvPr id="37078" name="Line 214"/>
              <p:cNvSpPr>
                <a:spLocks noChangeShapeType="1"/>
              </p:cNvSpPr>
              <p:nvPr/>
            </p:nvSpPr>
            <p:spPr bwMode="auto">
              <a:xfrm flipV="1">
                <a:off x="1164" y="14524"/>
                <a:ext cx="0" cy="1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079" name="Line 215"/>
              <p:cNvSpPr>
                <a:spLocks noChangeShapeType="1"/>
              </p:cNvSpPr>
              <p:nvPr/>
            </p:nvSpPr>
            <p:spPr bwMode="auto">
              <a:xfrm>
                <a:off x="1164" y="15763"/>
                <a:ext cx="12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080" name="Oval 216"/>
              <p:cNvSpPr>
                <a:spLocks noChangeArrowheads="1"/>
              </p:cNvSpPr>
              <p:nvPr/>
            </p:nvSpPr>
            <p:spPr bwMode="auto">
              <a:xfrm>
                <a:off x="1059" y="15649"/>
                <a:ext cx="198" cy="19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081" name="Text Box 217"/>
              <p:cNvSpPr txBox="1">
                <a:spLocks noChangeArrowheads="1"/>
              </p:cNvSpPr>
              <p:nvPr/>
            </p:nvSpPr>
            <p:spPr bwMode="auto">
              <a:xfrm>
                <a:off x="2104" y="15753"/>
                <a:ext cx="453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 sz="1200" b="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37082" name="Text Box 218"/>
              <p:cNvSpPr txBox="1">
                <a:spLocks noChangeArrowheads="1"/>
              </p:cNvSpPr>
              <p:nvPr/>
            </p:nvSpPr>
            <p:spPr bwMode="auto">
              <a:xfrm>
                <a:off x="724" y="15540"/>
                <a:ext cx="37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 sz="1200" b="0">
                    <a:latin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37083" name="Text Box 219"/>
              <p:cNvSpPr txBox="1">
                <a:spLocks noChangeArrowheads="1"/>
              </p:cNvSpPr>
              <p:nvPr/>
            </p:nvSpPr>
            <p:spPr bwMode="auto">
              <a:xfrm>
                <a:off x="806" y="14401"/>
                <a:ext cx="453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fr-FR" altLang="fr-FR" sz="1200" b="0">
                    <a:latin typeface="Arial" panose="020B0604020202020204" pitchFamily="34" charset="0"/>
                  </a:rPr>
                  <a:t>Y</a:t>
                </a:r>
              </a:p>
            </p:txBody>
          </p:sp>
        </p:grpSp>
      </p:grp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A partir du schéma cinématique 3D et de la représentation plane des liaisons,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compléter </a:t>
            </a:r>
            <a:r>
              <a:rPr lang="fr-FR" altLang="fr-FR" sz="2200" b="0" u="sng" dirty="0">
                <a:solidFill>
                  <a:srgbClr val="FF33CC"/>
                </a:solidFill>
              </a:rPr>
              <a:t>le schéma cinématique 2D sur ton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en </a:t>
            </a:r>
            <a:r>
              <a:rPr lang="fr-FR" altLang="fr-FR" sz="2200" b="0" u="sng" dirty="0">
                <a:solidFill>
                  <a:srgbClr val="FF33CC"/>
                </a:solidFill>
              </a:rPr>
              <a:t>suivant les 3 instructions suivantes :</a:t>
            </a:r>
            <a:endParaRPr lang="fr-FR" altLang="fr-FR" sz="2200" b="0" dirty="0"/>
          </a:p>
        </p:txBody>
      </p:sp>
      <p:grpSp>
        <p:nvGrpSpPr>
          <p:cNvPr id="36991" name="Group 127"/>
          <p:cNvGrpSpPr>
            <a:grpSpLocks/>
          </p:cNvGrpSpPr>
          <p:nvPr/>
        </p:nvGrpSpPr>
        <p:grpSpPr bwMode="auto">
          <a:xfrm>
            <a:off x="5181600" y="685800"/>
            <a:ext cx="3822700" cy="2743200"/>
            <a:chOff x="3264" y="432"/>
            <a:chExt cx="2408" cy="1728"/>
          </a:xfrm>
        </p:grpSpPr>
        <p:grpSp>
          <p:nvGrpSpPr>
            <p:cNvPr id="36914" name="Group 50"/>
            <p:cNvGrpSpPr>
              <a:grpSpLocks/>
            </p:cNvGrpSpPr>
            <p:nvPr/>
          </p:nvGrpSpPr>
          <p:grpSpPr bwMode="auto">
            <a:xfrm>
              <a:off x="4193" y="912"/>
              <a:ext cx="847" cy="944"/>
              <a:chOff x="1034" y="2864"/>
              <a:chExt cx="847" cy="944"/>
            </a:xfrm>
          </p:grpSpPr>
          <p:grpSp>
            <p:nvGrpSpPr>
              <p:cNvPr id="36915" name="Group 51"/>
              <p:cNvGrpSpPr>
                <a:grpSpLocks noChangeAspect="1"/>
              </p:cNvGrpSpPr>
              <p:nvPr/>
            </p:nvGrpSpPr>
            <p:grpSpPr bwMode="auto">
              <a:xfrm rot="-7200000">
                <a:off x="1509" y="3279"/>
                <a:ext cx="182" cy="426"/>
                <a:chOff x="2428" y="1615"/>
                <a:chExt cx="454" cy="1064"/>
              </a:xfrm>
            </p:grpSpPr>
            <p:sp>
              <p:nvSpPr>
                <p:cNvPr id="36916" name="AutoShape 52"/>
                <p:cNvSpPr>
                  <a:spLocks noChangeAspect="1" noChangeArrowheads="1"/>
                </p:cNvSpPr>
                <p:nvPr/>
              </p:nvSpPr>
              <p:spPr bwMode="auto">
                <a:xfrm rot="21600000">
                  <a:off x="2428" y="1615"/>
                  <a:ext cx="454" cy="1064"/>
                </a:xfrm>
                <a:prstGeom prst="can">
                  <a:avLst>
                    <a:gd name="adj" fmla="val 70482"/>
                  </a:avLst>
                </a:prstGeom>
                <a:solidFill>
                  <a:srgbClr val="FFFFFF"/>
                </a:solidFill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917" name="Freeform 53"/>
                <p:cNvSpPr>
                  <a:spLocks noChangeAspect="1"/>
                </p:cNvSpPr>
                <p:nvPr/>
              </p:nvSpPr>
              <p:spPr bwMode="auto">
                <a:xfrm flipH="1">
                  <a:off x="2429" y="1833"/>
                  <a:ext cx="453" cy="720"/>
                </a:xfrm>
                <a:custGeom>
                  <a:avLst/>
                  <a:gdLst>
                    <a:gd name="T0" fmla="*/ 0 w 453"/>
                    <a:gd name="T1" fmla="*/ 0 h 720"/>
                    <a:gd name="T2" fmla="*/ 122 w 453"/>
                    <a:gd name="T3" fmla="*/ 402 h 720"/>
                    <a:gd name="T4" fmla="*/ 453 w 453"/>
                    <a:gd name="T5" fmla="*/ 720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53" h="720">
                      <a:moveTo>
                        <a:pt x="0" y="0"/>
                      </a:moveTo>
                      <a:cubicBezTo>
                        <a:pt x="23" y="141"/>
                        <a:pt x="47" y="282"/>
                        <a:pt x="122" y="402"/>
                      </a:cubicBezTo>
                      <a:cubicBezTo>
                        <a:pt x="197" y="522"/>
                        <a:pt x="325" y="621"/>
                        <a:pt x="453" y="720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6918" name="Oval 54"/>
              <p:cNvSpPr>
                <a:spLocks noChangeArrowheads="1"/>
              </p:cNvSpPr>
              <p:nvPr/>
            </p:nvSpPr>
            <p:spPr bwMode="auto">
              <a:xfrm rot="3613575">
                <a:off x="1108" y="361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19" name="Rectangle 55"/>
              <p:cNvSpPr>
                <a:spLocks noChangeArrowheads="1"/>
              </p:cNvSpPr>
              <p:nvPr/>
            </p:nvSpPr>
            <p:spPr bwMode="auto">
              <a:xfrm rot="3613575">
                <a:off x="1155" y="3616"/>
                <a:ext cx="211" cy="12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20" name="Line 56"/>
              <p:cNvSpPr>
                <a:spLocks noChangeShapeType="1"/>
              </p:cNvSpPr>
              <p:nvPr/>
            </p:nvSpPr>
            <p:spPr bwMode="auto">
              <a:xfrm rot="3613575">
                <a:off x="1078" y="3739"/>
                <a:ext cx="0" cy="88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21" name="AutoShape 57"/>
              <p:cNvSpPr>
                <a:spLocks noChangeArrowheads="1"/>
              </p:cNvSpPr>
              <p:nvPr/>
            </p:nvSpPr>
            <p:spPr bwMode="auto">
              <a:xfrm rot="9013575">
                <a:off x="1083" y="3769"/>
                <a:ext cx="47" cy="25"/>
              </a:xfrm>
              <a:prstGeom prst="rtTriangle">
                <a:avLst/>
              </a:prstGeom>
              <a:solidFill>
                <a:srgbClr val="FF9900"/>
              </a:solidFill>
              <a:ln w="12700">
                <a:solidFill>
                  <a:srgbClr val="FF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22" name="Oval 58"/>
              <p:cNvSpPr>
                <a:spLocks noChangeArrowheads="1"/>
              </p:cNvSpPr>
              <p:nvPr/>
            </p:nvSpPr>
            <p:spPr bwMode="auto">
              <a:xfrm rot="3613575">
                <a:off x="1133" y="3641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23" name="AutoShape 59"/>
              <p:cNvSpPr>
                <a:spLocks noChangeArrowheads="1"/>
              </p:cNvSpPr>
              <p:nvPr/>
            </p:nvSpPr>
            <p:spPr bwMode="auto">
              <a:xfrm rot="3613575">
                <a:off x="1270" y="3667"/>
                <a:ext cx="25" cy="28"/>
              </a:xfrm>
              <a:prstGeom prst="rtTriangle">
                <a:avLst/>
              </a:prstGeom>
              <a:solidFill>
                <a:srgbClr val="FF00FF"/>
              </a:solidFill>
              <a:ln w="1270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24" name="Freeform 60"/>
              <p:cNvSpPr>
                <a:spLocks noChangeAspect="1"/>
              </p:cNvSpPr>
              <p:nvPr/>
            </p:nvSpPr>
            <p:spPr bwMode="auto">
              <a:xfrm rot="-7200000">
                <a:off x="1506" y="2775"/>
                <a:ext cx="166" cy="413"/>
              </a:xfrm>
              <a:custGeom>
                <a:avLst/>
                <a:gdLst>
                  <a:gd name="T0" fmla="*/ 0 w 417"/>
                  <a:gd name="T1" fmla="*/ 936 h 1032"/>
                  <a:gd name="T2" fmla="*/ 167 w 417"/>
                  <a:gd name="T3" fmla="*/ 1032 h 1032"/>
                  <a:gd name="T4" fmla="*/ 417 w 417"/>
                  <a:gd name="T5" fmla="*/ 888 h 1032"/>
                  <a:gd name="T6" fmla="*/ 417 w 417"/>
                  <a:gd name="T7" fmla="*/ 96 h 1032"/>
                  <a:gd name="T8" fmla="*/ 248 w 417"/>
                  <a:gd name="T9" fmla="*/ 0 h 1032"/>
                  <a:gd name="T10" fmla="*/ 0 w 417"/>
                  <a:gd name="T11" fmla="*/ 144 h 1032"/>
                  <a:gd name="T12" fmla="*/ 0 w 417"/>
                  <a:gd name="T13" fmla="*/ 936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1032">
                    <a:moveTo>
                      <a:pt x="0" y="936"/>
                    </a:moveTo>
                    <a:lnTo>
                      <a:pt x="167" y="1032"/>
                    </a:lnTo>
                    <a:lnTo>
                      <a:pt x="417" y="888"/>
                    </a:lnTo>
                    <a:lnTo>
                      <a:pt x="417" y="96"/>
                    </a:lnTo>
                    <a:lnTo>
                      <a:pt x="248" y="0"/>
                    </a:lnTo>
                    <a:lnTo>
                      <a:pt x="0" y="144"/>
                    </a:lnTo>
                    <a:lnTo>
                      <a:pt x="0" y="936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6925" name="Group 61"/>
              <p:cNvGrpSpPr>
                <a:grpSpLocks noChangeAspect="1"/>
              </p:cNvGrpSpPr>
              <p:nvPr/>
            </p:nvGrpSpPr>
            <p:grpSpPr bwMode="auto">
              <a:xfrm rot="-7200000">
                <a:off x="1523" y="2784"/>
                <a:ext cx="166" cy="375"/>
                <a:chOff x="2058" y="1389"/>
                <a:chExt cx="417" cy="936"/>
              </a:xfrm>
            </p:grpSpPr>
            <p:sp>
              <p:nvSpPr>
                <p:cNvPr id="36926" name="Line 6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25" y="1533"/>
                  <a:ext cx="0" cy="7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927" name="Line 63"/>
                <p:cNvSpPr>
                  <a:spLocks noChangeAspect="1" noChangeShapeType="1"/>
                </p:cNvSpPr>
                <p:nvPr/>
              </p:nvSpPr>
              <p:spPr bwMode="auto">
                <a:xfrm>
                  <a:off x="2058" y="1437"/>
                  <a:ext cx="167" cy="9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928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25" y="1389"/>
                  <a:ext cx="25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6929" name="Line 65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367" y="3051"/>
                <a:ext cx="167" cy="2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0" name="Line 66"/>
              <p:cNvSpPr>
                <a:spLocks noChangeAspect="1" noChangeShapeType="1"/>
              </p:cNvSpPr>
              <p:nvPr/>
            </p:nvSpPr>
            <p:spPr bwMode="auto">
              <a:xfrm rot="14400000" flipH="1">
                <a:off x="1434" y="3013"/>
                <a:ext cx="34" cy="9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1" name="Line 67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400" y="3033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2" name="Line 68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787" y="2822"/>
                <a:ext cx="0" cy="8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3" name="Line 69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821" y="3292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4" name="Line 70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420" y="3550"/>
                <a:ext cx="0" cy="64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35" name="Text Box 71"/>
              <p:cNvSpPr txBox="1">
                <a:spLocks noChangeArrowheads="1"/>
              </p:cNvSpPr>
              <p:nvPr/>
            </p:nvSpPr>
            <p:spPr bwMode="auto">
              <a:xfrm>
                <a:off x="1440" y="291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fr-FR" altLang="fr-FR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36936" name="Text Box 72"/>
              <p:cNvSpPr txBox="1">
                <a:spLocks noChangeArrowheads="1"/>
              </p:cNvSpPr>
              <p:nvPr/>
            </p:nvSpPr>
            <p:spPr bwMode="auto">
              <a:xfrm>
                <a:off x="1440" y="3411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fr-FR" altLang="fr-FR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36937" name="Text Box 73"/>
              <p:cNvSpPr txBox="1">
                <a:spLocks noChangeArrowheads="1"/>
              </p:cNvSpPr>
              <p:nvPr/>
            </p:nvSpPr>
            <p:spPr bwMode="auto">
              <a:xfrm>
                <a:off x="1056" y="363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fr-FR" altLang="fr-FR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36938" name="Line 74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296" y="3624"/>
                <a:ext cx="0" cy="64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6939" name="Text Box 75"/>
            <p:cNvSpPr txBox="1">
              <a:spLocks noChangeArrowheads="1"/>
            </p:cNvSpPr>
            <p:nvPr/>
          </p:nvSpPr>
          <p:spPr bwMode="auto">
            <a:xfrm>
              <a:off x="3264" y="432"/>
              <a:ext cx="24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190500" algn="l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algn="l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algn="l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algn="l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algn="l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kumimoji="0" lang="fr-FR" altLang="fr-FR" sz="1400" u="sng">
                  <a:solidFill>
                    <a:schemeClr val="bg2"/>
                  </a:solidFill>
                  <a:latin typeface="Arial" panose="020B0604020202020204" pitchFamily="34" charset="0"/>
                </a:rPr>
                <a:t>Schéma cinématique 3D du serre-joint :</a:t>
              </a:r>
            </a:p>
          </p:txBody>
        </p:sp>
        <p:grpSp>
          <p:nvGrpSpPr>
            <p:cNvPr id="36940" name="Group 76"/>
            <p:cNvGrpSpPr>
              <a:grpSpLocks/>
            </p:cNvGrpSpPr>
            <p:nvPr/>
          </p:nvGrpSpPr>
          <p:grpSpPr bwMode="auto">
            <a:xfrm>
              <a:off x="3456" y="963"/>
              <a:ext cx="1536" cy="912"/>
              <a:chOff x="192" y="1011"/>
              <a:chExt cx="1536" cy="912"/>
            </a:xfrm>
          </p:grpSpPr>
          <p:grpSp>
            <p:nvGrpSpPr>
              <p:cNvPr id="36941" name="Group 77"/>
              <p:cNvGrpSpPr>
                <a:grpSpLocks/>
              </p:cNvGrpSpPr>
              <p:nvPr/>
            </p:nvGrpSpPr>
            <p:grpSpPr bwMode="auto">
              <a:xfrm>
                <a:off x="192" y="1521"/>
                <a:ext cx="361" cy="402"/>
                <a:chOff x="240" y="1470"/>
                <a:chExt cx="361" cy="402"/>
              </a:xfrm>
            </p:grpSpPr>
            <p:sp>
              <p:nvSpPr>
                <p:cNvPr id="36942" name="Text Box 78"/>
                <p:cNvSpPr txBox="1">
                  <a:spLocks noChangeArrowheads="1"/>
                </p:cNvSpPr>
                <p:nvPr/>
              </p:nvSpPr>
              <p:spPr bwMode="auto">
                <a:xfrm flipV="1">
                  <a:off x="246" y="1690"/>
                  <a:ext cx="157" cy="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 type="none" w="sm" len="med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r>
                    <a:rPr lang="fr-FR" altLang="fr-FR" sz="1200" b="0"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3694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32" y="1748"/>
                  <a:ext cx="86" cy="1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 type="none" w="sm" len="med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l"/>
                  <a:r>
                    <a:rPr lang="fr-FR" altLang="fr-FR" sz="1200" b="0">
                      <a:latin typeface="Arial" panose="020B0604020202020204" pitchFamily="34" charset="0"/>
                    </a:rPr>
                    <a:t>Z</a:t>
                  </a:r>
                </a:p>
              </p:txBody>
            </p:sp>
            <p:sp>
              <p:nvSpPr>
                <p:cNvPr id="36944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80" y="1586"/>
                  <a:ext cx="121" cy="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 type="none" w="sm" len="med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r>
                    <a:rPr lang="fr-FR" altLang="fr-FR" sz="1200" b="0">
                      <a:latin typeface="Arial" panose="020B0604020202020204" pitchFamily="34" charset="0"/>
                    </a:rPr>
                    <a:t>X</a:t>
                  </a:r>
                </a:p>
              </p:txBody>
            </p:sp>
            <p:sp>
              <p:nvSpPr>
                <p:cNvPr id="36945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40" y="1470"/>
                  <a:ext cx="153" cy="1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 type="none" w="sm" len="med"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r>
                    <a:rPr lang="fr-FR" altLang="fr-FR" sz="1200" b="0">
                      <a:latin typeface="Arial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36946" name="Line 82"/>
                <p:cNvSpPr>
                  <a:spLocks noChangeShapeType="1"/>
                </p:cNvSpPr>
                <p:nvPr/>
              </p:nvSpPr>
              <p:spPr bwMode="auto">
                <a:xfrm rot="14400000" flipH="1">
                  <a:off x="432" y="1578"/>
                  <a:ext cx="1" cy="17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med"/>
                  <a:tailEnd type="arrow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947" name="Line 83"/>
                <p:cNvSpPr>
                  <a:spLocks noChangeShapeType="1"/>
                </p:cNvSpPr>
                <p:nvPr/>
              </p:nvSpPr>
              <p:spPr bwMode="auto">
                <a:xfrm rot="-10800000">
                  <a:off x="358" y="1556"/>
                  <a:ext cx="0" cy="15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med"/>
                  <a:tailEnd type="arrow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948" name="Line 84"/>
                <p:cNvSpPr>
                  <a:spLocks noChangeShapeType="1"/>
                </p:cNvSpPr>
                <p:nvPr/>
              </p:nvSpPr>
              <p:spPr bwMode="auto">
                <a:xfrm rot="7200000" flipV="1">
                  <a:off x="428" y="1671"/>
                  <a:ext cx="0" cy="15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6949" name="Text Box 85"/>
              <p:cNvSpPr txBox="1">
                <a:spLocks noChangeArrowheads="1"/>
              </p:cNvSpPr>
              <p:nvPr/>
            </p:nvSpPr>
            <p:spPr bwMode="auto">
              <a:xfrm>
                <a:off x="1344" y="1011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fr-FR" altLang="fr-FR" sz="1200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6950" name="Text Box 86"/>
              <p:cNvSpPr txBox="1">
                <a:spLocks noChangeArrowheads="1"/>
              </p:cNvSpPr>
              <p:nvPr/>
            </p:nvSpPr>
            <p:spPr bwMode="auto">
              <a:xfrm>
                <a:off x="1344" y="1510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fr-FR" altLang="fr-FR" sz="1200">
                    <a:latin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36951" name="Text Box 87"/>
              <p:cNvSpPr txBox="1">
                <a:spLocks noChangeArrowheads="1"/>
              </p:cNvSpPr>
              <p:nvPr/>
            </p:nvSpPr>
            <p:spPr bwMode="auto">
              <a:xfrm>
                <a:off x="960" y="1731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fr-FR" altLang="fr-FR" sz="1200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sp>
          <p:nvSpPr>
            <p:cNvPr id="36953" name="AutoShape 89"/>
            <p:cNvSpPr>
              <a:spLocks/>
            </p:cNvSpPr>
            <p:nvPr/>
          </p:nvSpPr>
          <p:spPr bwMode="auto">
            <a:xfrm>
              <a:off x="3600" y="960"/>
              <a:ext cx="296" cy="184"/>
            </a:xfrm>
            <a:prstGeom prst="borderCallout2">
              <a:avLst>
                <a:gd name="adj1" fmla="val 39130"/>
                <a:gd name="adj2" fmla="val 116218"/>
                <a:gd name="adj3" fmla="val 39130"/>
                <a:gd name="adj4" fmla="val 182093"/>
                <a:gd name="adj5" fmla="val 155435"/>
                <a:gd name="adj6" fmla="val 249324"/>
              </a:avLst>
            </a:prstGeom>
            <a:solidFill>
              <a:srgbClr val="0066FF"/>
            </a:solidFill>
            <a:ln w="12700">
              <a:solidFill>
                <a:srgbClr val="0066FF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E1</a:t>
              </a:r>
            </a:p>
          </p:txBody>
        </p:sp>
        <p:sp>
          <p:nvSpPr>
            <p:cNvPr id="36954" name="AutoShape 90"/>
            <p:cNvSpPr>
              <a:spLocks/>
            </p:cNvSpPr>
            <p:nvPr/>
          </p:nvSpPr>
          <p:spPr bwMode="auto">
            <a:xfrm>
              <a:off x="4176" y="672"/>
              <a:ext cx="296" cy="184"/>
            </a:xfrm>
            <a:prstGeom prst="borderCallout2">
              <a:avLst>
                <a:gd name="adj1" fmla="val 39130"/>
                <a:gd name="adj2" fmla="val 116218"/>
                <a:gd name="adj3" fmla="val 39130"/>
                <a:gd name="adj4" fmla="val 148310"/>
                <a:gd name="adj5" fmla="val 143477"/>
                <a:gd name="adj6" fmla="val 181083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E2</a:t>
              </a:r>
            </a:p>
          </p:txBody>
        </p:sp>
        <p:sp>
          <p:nvSpPr>
            <p:cNvPr id="36955" name="AutoShape 91"/>
            <p:cNvSpPr>
              <a:spLocks/>
            </p:cNvSpPr>
            <p:nvPr/>
          </p:nvSpPr>
          <p:spPr bwMode="auto">
            <a:xfrm>
              <a:off x="5376" y="1584"/>
              <a:ext cx="296" cy="184"/>
            </a:xfrm>
            <a:prstGeom prst="borderCallout2">
              <a:avLst>
                <a:gd name="adj1" fmla="val 39130"/>
                <a:gd name="adj2" fmla="val -16218"/>
                <a:gd name="adj3" fmla="val 39130"/>
                <a:gd name="adj4" fmla="val -66218"/>
                <a:gd name="adj5" fmla="val -92394"/>
                <a:gd name="adj6" fmla="val -137162"/>
              </a:avLst>
            </a:prstGeom>
            <a:solidFill>
              <a:srgbClr val="FF33CC"/>
            </a:solidFill>
            <a:ln w="12700">
              <a:solidFill>
                <a:srgbClr val="FF33CC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E3</a:t>
              </a:r>
            </a:p>
          </p:txBody>
        </p:sp>
        <p:sp>
          <p:nvSpPr>
            <p:cNvPr id="36956" name="AutoShape 92"/>
            <p:cNvSpPr>
              <a:spLocks/>
            </p:cNvSpPr>
            <p:nvPr/>
          </p:nvSpPr>
          <p:spPr bwMode="auto">
            <a:xfrm>
              <a:off x="4608" y="1872"/>
              <a:ext cx="296" cy="184"/>
            </a:xfrm>
            <a:prstGeom prst="borderCallout2">
              <a:avLst>
                <a:gd name="adj1" fmla="val 39130"/>
                <a:gd name="adj2" fmla="val -16218"/>
                <a:gd name="adj3" fmla="val 39130"/>
                <a:gd name="adj4" fmla="val -67569"/>
                <a:gd name="adj5" fmla="val -17394"/>
                <a:gd name="adj6" fmla="val -132431"/>
              </a:avLst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altLang="fr-FR">
                  <a:latin typeface="Arial" panose="020B0604020202020204" pitchFamily="34" charset="0"/>
                </a:rPr>
                <a:t>E4</a:t>
              </a:r>
            </a:p>
          </p:txBody>
        </p:sp>
        <p:grpSp>
          <p:nvGrpSpPr>
            <p:cNvPr id="36957" name="Group 93"/>
            <p:cNvGrpSpPr>
              <a:grpSpLocks/>
            </p:cNvGrpSpPr>
            <p:nvPr/>
          </p:nvGrpSpPr>
          <p:grpSpPr bwMode="auto">
            <a:xfrm>
              <a:off x="3736" y="892"/>
              <a:ext cx="1438" cy="1268"/>
              <a:chOff x="472" y="940"/>
              <a:chExt cx="1438" cy="1268"/>
            </a:xfrm>
          </p:grpSpPr>
          <p:sp>
            <p:nvSpPr>
              <p:cNvPr id="36958" name="Line 94"/>
              <p:cNvSpPr>
                <a:spLocks noChangeShapeType="1"/>
              </p:cNvSpPr>
              <p:nvPr/>
            </p:nvSpPr>
            <p:spPr bwMode="auto">
              <a:xfrm rot="7200000" flipV="1">
                <a:off x="874" y="1738"/>
                <a:ext cx="0" cy="151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59" name="Line 95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937" y="925"/>
                <a:ext cx="0" cy="93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0" name="Line 96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716" y="856"/>
                <a:ext cx="0" cy="16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1" name="Line 97"/>
              <p:cNvSpPr>
                <a:spLocks noChangeShapeType="1"/>
              </p:cNvSpPr>
              <p:nvPr/>
            </p:nvSpPr>
            <p:spPr bwMode="auto">
              <a:xfrm>
                <a:off x="538" y="1625"/>
                <a:ext cx="0" cy="5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2" name="Line 98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598" y="2026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3" name="Line 99"/>
              <p:cNvSpPr>
                <a:spLocks noChangeShapeType="1"/>
              </p:cNvSpPr>
              <p:nvPr/>
            </p:nvSpPr>
            <p:spPr bwMode="auto">
              <a:xfrm>
                <a:off x="809" y="1777"/>
                <a:ext cx="0" cy="219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4" name="Line 100"/>
              <p:cNvSpPr>
                <a:spLocks noChangeShapeType="1"/>
              </p:cNvSpPr>
              <p:nvPr/>
            </p:nvSpPr>
            <p:spPr bwMode="auto">
              <a:xfrm>
                <a:off x="938" y="1851"/>
                <a:ext cx="0" cy="219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5" name="Line 101"/>
              <p:cNvSpPr>
                <a:spLocks noChangeShapeType="1"/>
              </p:cNvSpPr>
              <p:nvPr/>
            </p:nvSpPr>
            <p:spPr bwMode="auto">
              <a:xfrm rot="7200000" flipV="1">
                <a:off x="874" y="1954"/>
                <a:ext cx="0" cy="151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6" name="Line 102"/>
              <p:cNvSpPr>
                <a:spLocks noChangeShapeType="1"/>
              </p:cNvSpPr>
              <p:nvPr/>
            </p:nvSpPr>
            <p:spPr bwMode="auto">
              <a:xfrm rot="7200000" flipV="1">
                <a:off x="652" y="1876"/>
                <a:ext cx="0" cy="15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7" name="Line 103"/>
              <p:cNvSpPr>
                <a:spLocks noChangeShapeType="1"/>
              </p:cNvSpPr>
              <p:nvPr/>
            </p:nvSpPr>
            <p:spPr bwMode="auto">
              <a:xfrm>
                <a:off x="587" y="1915"/>
                <a:ext cx="0" cy="21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8" name="Line 104"/>
              <p:cNvSpPr>
                <a:spLocks noChangeShapeType="1"/>
              </p:cNvSpPr>
              <p:nvPr/>
            </p:nvSpPr>
            <p:spPr bwMode="auto">
              <a:xfrm>
                <a:off x="716" y="1989"/>
                <a:ext cx="0" cy="21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69" name="Line 105"/>
              <p:cNvSpPr>
                <a:spLocks noChangeShapeType="1"/>
              </p:cNvSpPr>
              <p:nvPr/>
            </p:nvSpPr>
            <p:spPr bwMode="auto">
              <a:xfrm rot="7200000" flipV="1">
                <a:off x="652" y="2092"/>
                <a:ext cx="0" cy="15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sm" len="med"/>
                <a:tailEnd type="non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0" name="Line 106"/>
              <p:cNvSpPr>
                <a:spLocks noChangeShapeType="1"/>
              </p:cNvSpPr>
              <p:nvPr/>
            </p:nvSpPr>
            <p:spPr bwMode="auto">
              <a:xfrm>
                <a:off x="1465" y="1190"/>
                <a:ext cx="0" cy="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1" name="Line 107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777" y="1279"/>
                <a:ext cx="0" cy="266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2" name="Line 108"/>
              <p:cNvSpPr>
                <a:spLocks noChangeAspect="1" noChangeShapeType="1"/>
              </p:cNvSpPr>
              <p:nvPr/>
            </p:nvSpPr>
            <p:spPr bwMode="auto">
              <a:xfrm rot="14400000" flipV="1">
                <a:off x="1248" y="1609"/>
                <a:ext cx="0" cy="217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3" name="AutoShape 109"/>
              <p:cNvSpPr>
                <a:spLocks noChangeArrowheads="1"/>
              </p:cNvSpPr>
              <p:nvPr/>
            </p:nvSpPr>
            <p:spPr bwMode="auto">
              <a:xfrm>
                <a:off x="1460" y="1464"/>
                <a:ext cx="28" cy="51"/>
              </a:xfrm>
              <a:prstGeom prst="rtTriangl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6974" name="Group 110"/>
            <p:cNvGrpSpPr>
              <a:grpSpLocks/>
            </p:cNvGrpSpPr>
            <p:nvPr/>
          </p:nvGrpSpPr>
          <p:grpSpPr bwMode="auto">
            <a:xfrm>
              <a:off x="5049" y="768"/>
              <a:ext cx="39" cy="180"/>
              <a:chOff x="5777" y="213"/>
              <a:chExt cx="98" cy="450"/>
            </a:xfrm>
          </p:grpSpPr>
          <p:sp>
            <p:nvSpPr>
              <p:cNvPr id="36975" name="Line 111"/>
              <p:cNvSpPr>
                <a:spLocks noChangeAspect="1" noChangeShapeType="1"/>
              </p:cNvSpPr>
              <p:nvPr/>
            </p:nvSpPr>
            <p:spPr bwMode="auto">
              <a:xfrm rot="16200000">
                <a:off x="5552" y="438"/>
                <a:ext cx="45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6" name="Line 112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5802" y="590"/>
                <a:ext cx="47" cy="9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7" name="Line 113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5802" y="496"/>
                <a:ext cx="47" cy="9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8" name="Line 114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5802" y="402"/>
                <a:ext cx="47" cy="9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79" name="Line 115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5802" y="304"/>
                <a:ext cx="47" cy="9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80" name="Line 116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5802" y="206"/>
                <a:ext cx="47" cy="9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6982" name="Text Box 118"/>
          <p:cNvSpPr txBox="1">
            <a:spLocks noChangeArrowheads="1"/>
          </p:cNvSpPr>
          <p:nvPr/>
        </p:nvSpPr>
        <p:spPr bwMode="auto">
          <a:xfrm>
            <a:off x="228600" y="685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Char char="•"/>
            </a:pPr>
            <a:r>
              <a:rPr kumimoji="0" lang="fr-FR" altLang="fr-FR" sz="1400" u="sng">
                <a:solidFill>
                  <a:schemeClr val="bg2"/>
                </a:solidFill>
                <a:latin typeface="Arial" panose="020B0604020202020204" pitchFamily="34" charset="0"/>
              </a:rPr>
              <a:t>Schéma cinématique 2D du serre-joint :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L’objectif de cette étape est de compléter le schéma cinématique 2D.</a:t>
            </a:r>
            <a:endParaRPr lang="fr-FR" altLang="fr-FR" sz="2000" b="0"/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81000" y="304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 u="sng"/>
              <a:t>Quelle est la position de l’observateur dans ce cas ?</a:t>
            </a:r>
            <a:endParaRPr lang="fr-FR" altLang="fr-FR" sz="2000" b="0"/>
          </a:p>
        </p:txBody>
      </p:sp>
      <p:sp>
        <p:nvSpPr>
          <p:cNvPr id="36988" name="AutoShape 124"/>
          <p:cNvSpPr>
            <a:spLocks noChangeArrowheads="1"/>
          </p:cNvSpPr>
          <p:nvPr/>
        </p:nvSpPr>
        <p:spPr bwMode="auto">
          <a:xfrm>
            <a:off x="5257800" y="3352800"/>
            <a:ext cx="2438400" cy="762000"/>
          </a:xfrm>
          <a:prstGeom prst="cloudCallout">
            <a:avLst>
              <a:gd name="adj1" fmla="val 83787"/>
              <a:gd name="adj2" fmla="val -96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r>
              <a:rPr lang="fr-FR" altLang="fr-FR" sz="1200" b="0" dirty="0" smtClean="0">
                <a:latin typeface="Arial" panose="020B0604020202020204" pitchFamily="34" charset="0"/>
              </a:rPr>
              <a:t>Observer </a:t>
            </a:r>
            <a:r>
              <a:rPr lang="fr-FR" altLang="fr-FR" sz="1200" b="0" dirty="0">
                <a:latin typeface="Arial" panose="020B0604020202020204" pitchFamily="34" charset="0"/>
              </a:rPr>
              <a:t>perpendiculairement au plan </a:t>
            </a:r>
            <a:r>
              <a:rPr lang="fr-FR" altLang="fr-FR" sz="1200" b="0" dirty="0" err="1">
                <a:latin typeface="Arial" panose="020B0604020202020204" pitchFamily="34" charset="0"/>
              </a:rPr>
              <a:t>Oxy</a:t>
            </a: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36990" name="Picture 126" descr="C:\Program Files\Fichiers communs\Microsoft Shared\Clipart\SCRBEANS\guetter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819400"/>
            <a:ext cx="806450" cy="12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992" name="Group 128"/>
          <p:cNvGrpSpPr>
            <a:grpSpLocks/>
          </p:cNvGrpSpPr>
          <p:nvPr/>
        </p:nvGrpSpPr>
        <p:grpSpPr bwMode="auto">
          <a:xfrm>
            <a:off x="2743200" y="685800"/>
            <a:ext cx="2514600" cy="723900"/>
            <a:chOff x="96" y="2184"/>
            <a:chExt cx="1584" cy="456"/>
          </a:xfrm>
        </p:grpSpPr>
        <p:sp>
          <p:nvSpPr>
            <p:cNvPr id="36993" name="AutoShape 129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Cliquer </a:t>
              </a:r>
              <a:r>
                <a:rPr lang="fr-FR" altLang="fr-FR" sz="1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pour continuer l’animation pas à pas</a:t>
              </a:r>
            </a:p>
          </p:txBody>
        </p:sp>
        <p:pic>
          <p:nvPicPr>
            <p:cNvPr id="36994" name="Picture 130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995" name="Rectangle 131"/>
          <p:cNvSpPr>
            <a:spLocks noChangeArrowheads="1"/>
          </p:cNvSpPr>
          <p:nvPr/>
        </p:nvSpPr>
        <p:spPr bwMode="auto">
          <a:xfrm>
            <a:off x="152399" y="5181600"/>
            <a:ext cx="79244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 dirty="0"/>
              <a:t>	</a:t>
            </a:r>
            <a:r>
              <a:rPr lang="fr-FR" altLang="fr-FR" sz="1400" dirty="0"/>
              <a:t>1 – </a:t>
            </a:r>
            <a:r>
              <a:rPr lang="fr-FR" altLang="fr-FR" sz="1400" dirty="0" smtClean="0"/>
              <a:t>Inscrire </a:t>
            </a:r>
            <a:r>
              <a:rPr lang="fr-FR" altLang="fr-FR" sz="1400" dirty="0"/>
              <a:t>le nom des classes d’équivalence manquantes sur le schéma cinématique.</a:t>
            </a:r>
            <a:endParaRPr lang="fr-FR" altLang="fr-FR" sz="1400" b="0" dirty="0"/>
          </a:p>
        </p:txBody>
      </p:sp>
      <p:sp>
        <p:nvSpPr>
          <p:cNvPr id="36996" name="Rectangle 132"/>
          <p:cNvSpPr>
            <a:spLocks noChangeArrowheads="1"/>
          </p:cNvSpPr>
          <p:nvPr/>
        </p:nvSpPr>
        <p:spPr bwMode="auto">
          <a:xfrm>
            <a:off x="1524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 dirty="0"/>
              <a:t>	</a:t>
            </a:r>
            <a:r>
              <a:rPr lang="fr-FR" altLang="fr-FR" sz="1400" dirty="0">
                <a:solidFill>
                  <a:schemeClr val="bg2"/>
                </a:solidFill>
              </a:rPr>
              <a:t>2 – </a:t>
            </a:r>
            <a:r>
              <a:rPr lang="fr-FR" altLang="fr-FR" sz="1400" dirty="0" smtClean="0">
                <a:solidFill>
                  <a:schemeClr val="bg2"/>
                </a:solidFill>
              </a:rPr>
              <a:t>Repasser </a:t>
            </a:r>
            <a:r>
              <a:rPr lang="fr-FR" altLang="fr-FR" sz="1400" dirty="0">
                <a:solidFill>
                  <a:schemeClr val="bg2"/>
                </a:solidFill>
              </a:rPr>
              <a:t>les traits du schéma avec les couleurs des classes d’équivalence correspondantes.</a:t>
            </a:r>
            <a:endParaRPr lang="fr-FR" altLang="fr-FR" sz="1400" b="0" dirty="0">
              <a:solidFill>
                <a:schemeClr val="bg2"/>
              </a:solidFill>
            </a:endParaRPr>
          </a:p>
        </p:txBody>
      </p:sp>
      <p:sp>
        <p:nvSpPr>
          <p:cNvPr id="36997" name="Rectangle 133"/>
          <p:cNvSpPr>
            <a:spLocks noChangeArrowheads="1"/>
          </p:cNvSpPr>
          <p:nvPr/>
        </p:nvSpPr>
        <p:spPr bwMode="auto">
          <a:xfrm>
            <a:off x="152400" y="5791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82600" indent="-4826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 dirty="0">
                <a:solidFill>
                  <a:srgbClr val="0066FF"/>
                </a:solidFill>
              </a:rPr>
              <a:t>	</a:t>
            </a:r>
            <a:r>
              <a:rPr lang="fr-FR" altLang="fr-FR" sz="1400" dirty="0">
                <a:solidFill>
                  <a:srgbClr val="0066FF"/>
                </a:solidFill>
              </a:rPr>
              <a:t>3 – </a:t>
            </a:r>
            <a:r>
              <a:rPr lang="fr-FR" altLang="fr-FR" sz="1400" dirty="0" smtClean="0">
                <a:solidFill>
                  <a:srgbClr val="0066FF"/>
                </a:solidFill>
              </a:rPr>
              <a:t>Représenter </a:t>
            </a:r>
            <a:r>
              <a:rPr lang="fr-FR" altLang="fr-FR" sz="1400" dirty="0">
                <a:solidFill>
                  <a:srgbClr val="0066FF"/>
                </a:solidFill>
              </a:rPr>
              <a:t>les liaisons mécaniques L12, L23 et L34 en A, B et C en </a:t>
            </a:r>
            <a:r>
              <a:rPr lang="fr-FR" altLang="fr-FR" sz="1400" dirty="0" smtClean="0">
                <a:solidFill>
                  <a:srgbClr val="0066FF"/>
                </a:solidFill>
              </a:rPr>
              <a:t>2D</a:t>
            </a:r>
            <a:endParaRPr lang="fr-FR" altLang="fr-FR" sz="1400" b="0" dirty="0">
              <a:solidFill>
                <a:srgbClr val="0066FF"/>
              </a:solidFill>
            </a:endParaRPr>
          </a:p>
        </p:txBody>
      </p:sp>
      <p:grpSp>
        <p:nvGrpSpPr>
          <p:cNvPr id="37076" name="Group 212"/>
          <p:cNvGrpSpPr>
            <a:grpSpLocks/>
          </p:cNvGrpSpPr>
          <p:nvPr/>
        </p:nvGrpSpPr>
        <p:grpSpPr bwMode="auto">
          <a:xfrm>
            <a:off x="455613" y="1143000"/>
            <a:ext cx="4649787" cy="2249488"/>
            <a:chOff x="287" y="768"/>
            <a:chExt cx="2929" cy="1417"/>
          </a:xfrm>
        </p:grpSpPr>
        <p:grpSp>
          <p:nvGrpSpPr>
            <p:cNvPr id="37036" name="Group 172"/>
            <p:cNvGrpSpPr>
              <a:grpSpLocks/>
            </p:cNvGrpSpPr>
            <p:nvPr/>
          </p:nvGrpSpPr>
          <p:grpSpPr bwMode="auto">
            <a:xfrm>
              <a:off x="3168" y="830"/>
              <a:ext cx="48" cy="270"/>
              <a:chOff x="9705" y="12737"/>
              <a:chExt cx="120" cy="676"/>
            </a:xfrm>
          </p:grpSpPr>
          <p:sp>
            <p:nvSpPr>
              <p:cNvPr id="37037" name="Line 173"/>
              <p:cNvSpPr>
                <a:spLocks noChangeShapeType="1"/>
              </p:cNvSpPr>
              <p:nvPr/>
            </p:nvSpPr>
            <p:spPr bwMode="auto">
              <a:xfrm flipV="1">
                <a:off x="9705" y="12737"/>
                <a:ext cx="0" cy="67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fr-FR"/>
              </a:p>
            </p:txBody>
          </p:sp>
          <p:sp>
            <p:nvSpPr>
              <p:cNvPr id="37038" name="Line 174"/>
              <p:cNvSpPr>
                <a:spLocks noChangeShapeType="1"/>
              </p:cNvSpPr>
              <p:nvPr/>
            </p:nvSpPr>
            <p:spPr bwMode="auto">
              <a:xfrm>
                <a:off x="9705" y="13233"/>
                <a:ext cx="120" cy="15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fr-FR"/>
              </a:p>
            </p:txBody>
          </p:sp>
          <p:sp>
            <p:nvSpPr>
              <p:cNvPr id="37039" name="Line 175"/>
              <p:cNvSpPr>
                <a:spLocks noChangeShapeType="1"/>
              </p:cNvSpPr>
              <p:nvPr/>
            </p:nvSpPr>
            <p:spPr bwMode="auto">
              <a:xfrm>
                <a:off x="9705" y="13098"/>
                <a:ext cx="120" cy="15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fr-FR"/>
              </a:p>
            </p:txBody>
          </p:sp>
          <p:sp>
            <p:nvSpPr>
              <p:cNvPr id="37040" name="Line 176"/>
              <p:cNvSpPr>
                <a:spLocks noChangeShapeType="1"/>
              </p:cNvSpPr>
              <p:nvPr/>
            </p:nvSpPr>
            <p:spPr bwMode="auto">
              <a:xfrm>
                <a:off x="9705" y="12963"/>
                <a:ext cx="120" cy="15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fr-FR"/>
              </a:p>
            </p:txBody>
          </p:sp>
          <p:sp>
            <p:nvSpPr>
              <p:cNvPr id="37041" name="Line 177"/>
              <p:cNvSpPr>
                <a:spLocks noChangeShapeType="1"/>
              </p:cNvSpPr>
              <p:nvPr/>
            </p:nvSpPr>
            <p:spPr bwMode="auto">
              <a:xfrm>
                <a:off x="9705" y="12828"/>
                <a:ext cx="120" cy="15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fr-FR"/>
              </a:p>
            </p:txBody>
          </p:sp>
        </p:grpSp>
        <p:sp>
          <p:nvSpPr>
            <p:cNvPr id="37042" name="Text Box 178"/>
            <p:cNvSpPr txBox="1">
              <a:spLocks noChangeArrowheads="1"/>
            </p:cNvSpPr>
            <p:nvPr/>
          </p:nvSpPr>
          <p:spPr bwMode="auto">
            <a:xfrm>
              <a:off x="2846" y="1180"/>
              <a:ext cx="26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altLang="fr-FR" sz="1400" i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043" name="Line 179"/>
            <p:cNvSpPr>
              <a:spLocks noChangeShapeType="1"/>
            </p:cNvSpPr>
            <p:nvPr/>
          </p:nvSpPr>
          <p:spPr bwMode="auto">
            <a:xfrm>
              <a:off x="816" y="964"/>
              <a:ext cx="235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44" name="Rectangle 180"/>
            <p:cNvSpPr>
              <a:spLocks noChangeArrowheads="1"/>
            </p:cNvSpPr>
            <p:nvPr/>
          </p:nvSpPr>
          <p:spPr bwMode="auto">
            <a:xfrm>
              <a:off x="2197" y="857"/>
              <a:ext cx="573" cy="1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045" name="Line 181"/>
            <p:cNvSpPr>
              <a:spLocks noChangeShapeType="1"/>
            </p:cNvSpPr>
            <p:nvPr/>
          </p:nvSpPr>
          <p:spPr bwMode="auto">
            <a:xfrm flipH="1">
              <a:off x="2290" y="1059"/>
              <a:ext cx="201" cy="66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46" name="Rectangle 182"/>
            <p:cNvSpPr>
              <a:spLocks noChangeArrowheads="1"/>
            </p:cNvSpPr>
            <p:nvPr/>
          </p:nvSpPr>
          <p:spPr bwMode="auto">
            <a:xfrm>
              <a:off x="1689" y="1655"/>
              <a:ext cx="128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47" name="Line 183"/>
            <p:cNvSpPr>
              <a:spLocks noChangeShapeType="1"/>
            </p:cNvSpPr>
            <p:nvPr/>
          </p:nvSpPr>
          <p:spPr bwMode="auto">
            <a:xfrm flipH="1">
              <a:off x="1277" y="1815"/>
              <a:ext cx="234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48" name="Line 184"/>
            <p:cNvSpPr>
              <a:spLocks noChangeShapeType="1"/>
            </p:cNvSpPr>
            <p:nvPr/>
          </p:nvSpPr>
          <p:spPr bwMode="auto">
            <a:xfrm>
              <a:off x="1785" y="1825"/>
              <a:ext cx="1265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49" name="Freeform 185"/>
            <p:cNvSpPr>
              <a:spLocks/>
            </p:cNvSpPr>
            <p:nvPr/>
          </p:nvSpPr>
          <p:spPr bwMode="auto">
            <a:xfrm>
              <a:off x="1769" y="1827"/>
              <a:ext cx="60" cy="39"/>
            </a:xfrm>
            <a:custGeom>
              <a:avLst/>
              <a:gdLst>
                <a:gd name="T0" fmla="*/ 0 w 120"/>
                <a:gd name="T1" fmla="*/ 98 h 98"/>
                <a:gd name="T2" fmla="*/ 120 w 120"/>
                <a:gd name="T3" fmla="*/ 8 h 98"/>
                <a:gd name="T4" fmla="*/ 30 w 120"/>
                <a:gd name="T5" fmla="*/ 0 h 98"/>
                <a:gd name="T6" fmla="*/ 0 w 120"/>
                <a:gd name="T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98">
                  <a:moveTo>
                    <a:pt x="0" y="98"/>
                  </a:moveTo>
                  <a:lnTo>
                    <a:pt x="120" y="8"/>
                  </a:lnTo>
                  <a:lnTo>
                    <a:pt x="30" y="0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0" name="Line 186"/>
            <p:cNvSpPr>
              <a:spLocks noChangeShapeType="1"/>
            </p:cNvSpPr>
            <p:nvPr/>
          </p:nvSpPr>
          <p:spPr bwMode="auto">
            <a:xfrm flipH="1" flipV="1">
              <a:off x="504" y="1202"/>
              <a:ext cx="281" cy="25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1" name="Line 187"/>
            <p:cNvSpPr>
              <a:spLocks noChangeShapeType="1"/>
            </p:cNvSpPr>
            <p:nvPr/>
          </p:nvSpPr>
          <p:spPr bwMode="auto">
            <a:xfrm flipH="1">
              <a:off x="296" y="1202"/>
              <a:ext cx="208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2" name="Text Box 188"/>
            <p:cNvSpPr txBox="1">
              <a:spLocks noChangeArrowheads="1"/>
            </p:cNvSpPr>
            <p:nvPr/>
          </p:nvSpPr>
          <p:spPr bwMode="auto">
            <a:xfrm>
              <a:off x="287" y="1090"/>
              <a:ext cx="26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fr-FR" altLang="fr-FR" sz="1400" i="1">
                  <a:solidFill>
                    <a:srgbClr val="0000FF"/>
                  </a:solidFill>
                  <a:latin typeface="Arial" panose="020B0604020202020204" pitchFamily="34" charset="0"/>
                </a:rPr>
                <a:t>E1</a:t>
              </a:r>
            </a:p>
          </p:txBody>
        </p:sp>
        <p:sp>
          <p:nvSpPr>
            <p:cNvPr id="37053" name="Line 189"/>
            <p:cNvSpPr>
              <a:spLocks noChangeShapeType="1"/>
            </p:cNvSpPr>
            <p:nvPr/>
          </p:nvSpPr>
          <p:spPr bwMode="auto">
            <a:xfrm>
              <a:off x="2448" y="1248"/>
              <a:ext cx="176" cy="1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4" name="Line 190"/>
            <p:cNvSpPr>
              <a:spLocks noChangeShapeType="1"/>
            </p:cNvSpPr>
            <p:nvPr/>
          </p:nvSpPr>
          <p:spPr bwMode="auto">
            <a:xfrm>
              <a:off x="2624" y="1440"/>
              <a:ext cx="25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5" name="Text Box 191"/>
            <p:cNvSpPr txBox="1">
              <a:spLocks noChangeArrowheads="1"/>
            </p:cNvSpPr>
            <p:nvPr/>
          </p:nvSpPr>
          <p:spPr bwMode="auto">
            <a:xfrm>
              <a:off x="2773" y="1959"/>
              <a:ext cx="26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altLang="fr-FR" sz="1400" i="1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056" name="Line 192"/>
            <p:cNvSpPr>
              <a:spLocks noChangeShapeType="1"/>
            </p:cNvSpPr>
            <p:nvPr/>
          </p:nvSpPr>
          <p:spPr bwMode="auto">
            <a:xfrm>
              <a:off x="2766" y="1841"/>
              <a:ext cx="168" cy="247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7" name="Line 193"/>
            <p:cNvSpPr>
              <a:spLocks noChangeShapeType="1"/>
            </p:cNvSpPr>
            <p:nvPr/>
          </p:nvSpPr>
          <p:spPr bwMode="auto">
            <a:xfrm>
              <a:off x="2934" y="2081"/>
              <a:ext cx="254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58" name="Text Box 194"/>
            <p:cNvSpPr txBox="1">
              <a:spLocks noChangeArrowheads="1"/>
            </p:cNvSpPr>
            <p:nvPr/>
          </p:nvSpPr>
          <p:spPr bwMode="auto">
            <a:xfrm>
              <a:off x="1532" y="2051"/>
              <a:ext cx="26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altLang="fr-FR" sz="1400" i="1">
                <a:solidFill>
                  <a:srgbClr val="FF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059" name="Line 195"/>
            <p:cNvSpPr>
              <a:spLocks noChangeShapeType="1"/>
            </p:cNvSpPr>
            <p:nvPr/>
          </p:nvSpPr>
          <p:spPr bwMode="auto">
            <a:xfrm>
              <a:off x="1351" y="1832"/>
              <a:ext cx="182" cy="25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0" name="Line 196"/>
            <p:cNvSpPr>
              <a:spLocks noChangeShapeType="1"/>
            </p:cNvSpPr>
            <p:nvPr/>
          </p:nvSpPr>
          <p:spPr bwMode="auto">
            <a:xfrm>
              <a:off x="1527" y="2083"/>
              <a:ext cx="25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1" name="Line 197"/>
            <p:cNvSpPr>
              <a:spLocks noChangeShapeType="1"/>
            </p:cNvSpPr>
            <p:nvPr/>
          </p:nvSpPr>
          <p:spPr bwMode="auto">
            <a:xfrm>
              <a:off x="809" y="974"/>
              <a:ext cx="0" cy="89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2" name="Line 198"/>
            <p:cNvSpPr>
              <a:spLocks noChangeShapeType="1"/>
            </p:cNvSpPr>
            <p:nvPr/>
          </p:nvSpPr>
          <p:spPr bwMode="auto">
            <a:xfrm flipH="1">
              <a:off x="805" y="1820"/>
              <a:ext cx="107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3" name="Line 199"/>
            <p:cNvSpPr>
              <a:spLocks noChangeShapeType="1"/>
            </p:cNvSpPr>
            <p:nvPr/>
          </p:nvSpPr>
          <p:spPr bwMode="auto">
            <a:xfrm>
              <a:off x="912" y="1683"/>
              <a:ext cx="0" cy="24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4" name="Freeform 200"/>
            <p:cNvSpPr>
              <a:spLocks/>
            </p:cNvSpPr>
            <p:nvPr/>
          </p:nvSpPr>
          <p:spPr bwMode="auto">
            <a:xfrm>
              <a:off x="2224" y="1647"/>
              <a:ext cx="45" cy="63"/>
            </a:xfrm>
            <a:custGeom>
              <a:avLst/>
              <a:gdLst>
                <a:gd name="T0" fmla="*/ 0 w 113"/>
                <a:gd name="T1" fmla="*/ 150 h 157"/>
                <a:gd name="T2" fmla="*/ 53 w 113"/>
                <a:gd name="T3" fmla="*/ 0 h 157"/>
                <a:gd name="T4" fmla="*/ 113 w 113"/>
                <a:gd name="T5" fmla="*/ 157 h 157"/>
                <a:gd name="T6" fmla="*/ 0 w 113"/>
                <a:gd name="T7" fmla="*/ 15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57">
                  <a:moveTo>
                    <a:pt x="0" y="150"/>
                  </a:moveTo>
                  <a:lnTo>
                    <a:pt x="53" y="0"/>
                  </a:lnTo>
                  <a:lnTo>
                    <a:pt x="113" y="157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5" name="Line 201"/>
            <p:cNvSpPr>
              <a:spLocks noChangeShapeType="1"/>
            </p:cNvSpPr>
            <p:nvPr/>
          </p:nvSpPr>
          <p:spPr bwMode="auto">
            <a:xfrm>
              <a:off x="1271" y="1686"/>
              <a:ext cx="0" cy="247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6" name="Oval 202"/>
            <p:cNvSpPr>
              <a:spLocks noChangeArrowheads="1"/>
            </p:cNvSpPr>
            <p:nvPr/>
          </p:nvSpPr>
          <p:spPr bwMode="auto">
            <a:xfrm>
              <a:off x="1492" y="1638"/>
              <a:ext cx="348" cy="3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7" name="Oval 203"/>
            <p:cNvSpPr>
              <a:spLocks noChangeArrowheads="1"/>
            </p:cNvSpPr>
            <p:nvPr/>
          </p:nvSpPr>
          <p:spPr bwMode="auto">
            <a:xfrm>
              <a:off x="1920" y="1598"/>
              <a:ext cx="784" cy="4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68" name="Text Box 204"/>
            <p:cNvSpPr txBox="1">
              <a:spLocks noChangeArrowheads="1"/>
            </p:cNvSpPr>
            <p:nvPr/>
          </p:nvSpPr>
          <p:spPr bwMode="auto">
            <a:xfrm>
              <a:off x="1559" y="1764"/>
              <a:ext cx="22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buFontTx/>
                <a:buChar char="•"/>
              </a:pPr>
              <a:r>
                <a:rPr lang="fr-FR" altLang="fr-FR" sz="12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7069" name="Text Box 205"/>
            <p:cNvSpPr txBox="1">
              <a:spLocks noChangeArrowheads="1"/>
            </p:cNvSpPr>
            <p:nvPr/>
          </p:nvSpPr>
          <p:spPr bwMode="auto">
            <a:xfrm>
              <a:off x="2195" y="1764"/>
              <a:ext cx="22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buFontTx/>
                <a:buChar char="•"/>
              </a:pPr>
              <a:r>
                <a:rPr lang="fr-FR" altLang="fr-FR" sz="12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7070" name="Oval 206"/>
            <p:cNvSpPr>
              <a:spLocks noChangeArrowheads="1"/>
            </p:cNvSpPr>
            <p:nvPr/>
          </p:nvSpPr>
          <p:spPr bwMode="auto">
            <a:xfrm>
              <a:off x="2050" y="768"/>
              <a:ext cx="804" cy="3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71" name="Text Box 207"/>
            <p:cNvSpPr txBox="1">
              <a:spLocks noChangeArrowheads="1"/>
            </p:cNvSpPr>
            <p:nvPr/>
          </p:nvSpPr>
          <p:spPr bwMode="auto">
            <a:xfrm>
              <a:off x="2387" y="904"/>
              <a:ext cx="2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buFontTx/>
                <a:buChar char="•"/>
              </a:pPr>
              <a:r>
                <a:rPr lang="fr-FR" altLang="fr-FR" sz="12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7072" name="Freeform 208"/>
            <p:cNvSpPr>
              <a:spLocks/>
            </p:cNvSpPr>
            <p:nvPr/>
          </p:nvSpPr>
          <p:spPr bwMode="auto">
            <a:xfrm>
              <a:off x="2472" y="1059"/>
              <a:ext cx="72" cy="63"/>
            </a:xfrm>
            <a:custGeom>
              <a:avLst/>
              <a:gdLst>
                <a:gd name="T0" fmla="*/ 45 w 180"/>
                <a:gd name="T1" fmla="*/ 0 h 157"/>
                <a:gd name="T2" fmla="*/ 0 w 180"/>
                <a:gd name="T3" fmla="*/ 157 h 157"/>
                <a:gd name="T4" fmla="*/ 180 w 180"/>
                <a:gd name="T5" fmla="*/ 7 h 157"/>
                <a:gd name="T6" fmla="*/ 45 w 18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57">
                  <a:moveTo>
                    <a:pt x="45" y="0"/>
                  </a:moveTo>
                  <a:lnTo>
                    <a:pt x="0" y="157"/>
                  </a:lnTo>
                  <a:lnTo>
                    <a:pt x="180" y="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027" name="Group 163"/>
          <p:cNvGrpSpPr>
            <a:grpSpLocks/>
          </p:cNvGrpSpPr>
          <p:nvPr/>
        </p:nvGrpSpPr>
        <p:grpSpPr bwMode="auto">
          <a:xfrm>
            <a:off x="1981200" y="1066800"/>
            <a:ext cx="2540000" cy="1981200"/>
            <a:chOff x="1152" y="576"/>
            <a:chExt cx="1600" cy="1248"/>
          </a:xfrm>
        </p:grpSpPr>
        <p:grpSp>
          <p:nvGrpSpPr>
            <p:cNvPr id="37019" name="Group 155"/>
            <p:cNvGrpSpPr>
              <a:grpSpLocks/>
            </p:cNvGrpSpPr>
            <p:nvPr/>
          </p:nvGrpSpPr>
          <p:grpSpPr bwMode="auto">
            <a:xfrm>
              <a:off x="1152" y="1420"/>
              <a:ext cx="576" cy="404"/>
              <a:chOff x="1152" y="1420"/>
              <a:chExt cx="576" cy="404"/>
            </a:xfrm>
          </p:grpSpPr>
          <p:sp>
            <p:nvSpPr>
              <p:cNvPr id="37015" name="Text Box 151"/>
              <p:cNvSpPr txBox="1">
                <a:spLocks noChangeArrowheads="1"/>
              </p:cNvSpPr>
              <p:nvPr/>
            </p:nvSpPr>
            <p:spPr bwMode="auto">
              <a:xfrm>
                <a:off x="1152" y="1420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fr-FR">
                    <a:latin typeface="Arial" panose="020B0604020202020204" pitchFamily="34" charset="0"/>
                  </a:rPr>
                  <a:t>L </a:t>
                </a:r>
                <a:r>
                  <a:rPr kumimoji="1" lang="fr-FR" altLang="fr-FR">
                    <a:solidFill>
                      <a:srgbClr val="FF33CC"/>
                    </a:solidFill>
                    <a:latin typeface="Arial" panose="020B0604020202020204" pitchFamily="34" charset="0"/>
                  </a:rPr>
                  <a:t>3</a:t>
                </a:r>
                <a:r>
                  <a:rPr kumimoji="1" lang="fr-FR" altLang="fr-FR">
                    <a:solidFill>
                      <a:srgbClr val="FF9900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7016" name="Oval 152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336" cy="288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37021" name="Group 157"/>
            <p:cNvGrpSpPr>
              <a:grpSpLocks/>
            </p:cNvGrpSpPr>
            <p:nvPr/>
          </p:nvGrpSpPr>
          <p:grpSpPr bwMode="auto">
            <a:xfrm>
              <a:off x="1824" y="1420"/>
              <a:ext cx="864" cy="372"/>
              <a:chOff x="1824" y="1420"/>
              <a:chExt cx="864" cy="372"/>
            </a:xfrm>
          </p:grpSpPr>
          <p:sp>
            <p:nvSpPr>
              <p:cNvPr id="37012" name="Text Box 148"/>
              <p:cNvSpPr txBox="1">
                <a:spLocks noChangeArrowheads="1"/>
              </p:cNvSpPr>
              <p:nvPr/>
            </p:nvSpPr>
            <p:spPr bwMode="auto">
              <a:xfrm>
                <a:off x="2208" y="1420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fr-FR" altLang="fr-FR">
                    <a:latin typeface="Arial" panose="020B0604020202020204" pitchFamily="34" charset="0"/>
                  </a:rPr>
                  <a:t>L </a:t>
                </a:r>
                <a:r>
                  <a:rPr kumimoji="1" lang="fr-FR" altLang="fr-FR">
                    <a:solidFill>
                      <a:srgbClr val="FF0000"/>
                    </a:solidFill>
                    <a:latin typeface="Arial" panose="020B0604020202020204" pitchFamily="34" charset="0"/>
                  </a:rPr>
                  <a:t>2</a:t>
                </a:r>
                <a:r>
                  <a:rPr kumimoji="1" lang="fr-FR" altLang="fr-FR">
                    <a:solidFill>
                      <a:srgbClr val="FF33CC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7018" name="Oval 154"/>
              <p:cNvSpPr>
                <a:spLocks noChangeArrowheads="1"/>
              </p:cNvSpPr>
              <p:nvPr/>
            </p:nvSpPr>
            <p:spPr bwMode="auto">
              <a:xfrm>
                <a:off x="1824" y="1552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37022" name="Group 158"/>
            <p:cNvGrpSpPr>
              <a:grpSpLocks/>
            </p:cNvGrpSpPr>
            <p:nvPr/>
          </p:nvGrpSpPr>
          <p:grpSpPr bwMode="auto">
            <a:xfrm>
              <a:off x="1728" y="576"/>
              <a:ext cx="1024" cy="376"/>
              <a:chOff x="1728" y="576"/>
              <a:chExt cx="1024" cy="376"/>
            </a:xfrm>
          </p:grpSpPr>
          <p:sp>
            <p:nvSpPr>
              <p:cNvPr id="37009" name="Text Box 145"/>
              <p:cNvSpPr txBox="1">
                <a:spLocks noChangeArrowheads="1"/>
              </p:cNvSpPr>
              <p:nvPr/>
            </p:nvSpPr>
            <p:spPr bwMode="auto">
              <a:xfrm>
                <a:off x="1728" y="576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fr-FR">
                    <a:latin typeface="Arial" panose="020B0604020202020204" pitchFamily="34" charset="0"/>
                  </a:rPr>
                  <a:t>L</a:t>
                </a:r>
                <a:r>
                  <a:rPr lang="fr-FR" altLang="fr-FR">
                    <a:solidFill>
                      <a:srgbClr val="0066FF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fr-FR" altLang="fr-FR">
                    <a:solidFill>
                      <a:srgbClr val="FF00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7020" name="Oval 156"/>
              <p:cNvSpPr>
                <a:spLocks noChangeArrowheads="1"/>
              </p:cNvSpPr>
              <p:nvPr/>
            </p:nvSpPr>
            <p:spPr bwMode="auto">
              <a:xfrm>
                <a:off x="1952" y="712"/>
                <a:ext cx="800" cy="240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37074" name="Group 210"/>
          <p:cNvGrpSpPr>
            <a:grpSpLocks/>
          </p:cNvGrpSpPr>
          <p:nvPr/>
        </p:nvGrpSpPr>
        <p:grpSpPr bwMode="auto">
          <a:xfrm>
            <a:off x="2362200" y="1447800"/>
            <a:ext cx="1524000" cy="4495800"/>
            <a:chOff x="1488" y="912"/>
            <a:chExt cx="960" cy="2832"/>
          </a:xfrm>
        </p:grpSpPr>
        <p:sp>
          <p:nvSpPr>
            <p:cNvPr id="37023" name="Line 159"/>
            <p:cNvSpPr>
              <a:spLocks noChangeShapeType="1"/>
            </p:cNvSpPr>
            <p:nvPr/>
          </p:nvSpPr>
          <p:spPr bwMode="auto">
            <a:xfrm flipV="1">
              <a:off x="1488" y="912"/>
              <a:ext cx="960" cy="283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24" name="Line 160"/>
            <p:cNvSpPr>
              <a:spLocks noChangeShapeType="1"/>
            </p:cNvSpPr>
            <p:nvPr/>
          </p:nvSpPr>
          <p:spPr bwMode="auto">
            <a:xfrm flipV="1">
              <a:off x="1488" y="1776"/>
              <a:ext cx="768" cy="1968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25" name="Line 161"/>
            <p:cNvSpPr>
              <a:spLocks noChangeShapeType="1"/>
            </p:cNvSpPr>
            <p:nvPr/>
          </p:nvSpPr>
          <p:spPr bwMode="auto">
            <a:xfrm flipV="1">
              <a:off x="1488" y="1748"/>
              <a:ext cx="144" cy="1996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006" name="Group 142"/>
          <p:cNvGrpSpPr>
            <a:grpSpLocks/>
          </p:cNvGrpSpPr>
          <p:nvPr/>
        </p:nvGrpSpPr>
        <p:grpSpPr bwMode="auto">
          <a:xfrm>
            <a:off x="1676400" y="2133600"/>
            <a:ext cx="3048000" cy="3200400"/>
            <a:chOff x="1056" y="1248"/>
            <a:chExt cx="1920" cy="2112"/>
          </a:xfrm>
        </p:grpSpPr>
        <p:sp>
          <p:nvSpPr>
            <p:cNvPr id="37003" name="Line 139"/>
            <p:cNvSpPr>
              <a:spLocks noChangeShapeType="1"/>
            </p:cNvSpPr>
            <p:nvPr/>
          </p:nvSpPr>
          <p:spPr bwMode="auto">
            <a:xfrm flipV="1">
              <a:off x="1056" y="1872"/>
              <a:ext cx="48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04" name="Line 140"/>
            <p:cNvSpPr>
              <a:spLocks noChangeShapeType="1"/>
            </p:cNvSpPr>
            <p:nvPr/>
          </p:nvSpPr>
          <p:spPr bwMode="auto">
            <a:xfrm flipV="1">
              <a:off x="1056" y="1248"/>
              <a:ext cx="1584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005" name="Line 141"/>
            <p:cNvSpPr>
              <a:spLocks noChangeShapeType="1"/>
            </p:cNvSpPr>
            <p:nvPr/>
          </p:nvSpPr>
          <p:spPr bwMode="auto">
            <a:xfrm flipV="1">
              <a:off x="1056" y="1920"/>
              <a:ext cx="192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002" name="Group 138"/>
          <p:cNvGrpSpPr>
            <a:grpSpLocks/>
          </p:cNvGrpSpPr>
          <p:nvPr/>
        </p:nvGrpSpPr>
        <p:grpSpPr bwMode="auto">
          <a:xfrm>
            <a:off x="2362200" y="1905000"/>
            <a:ext cx="2667000" cy="1403350"/>
            <a:chOff x="1440" y="1094"/>
            <a:chExt cx="1680" cy="884"/>
          </a:xfrm>
        </p:grpSpPr>
        <p:sp>
          <p:nvSpPr>
            <p:cNvPr id="36999" name="Text Box 135"/>
            <p:cNvSpPr txBox="1">
              <a:spLocks noChangeArrowheads="1"/>
            </p:cNvSpPr>
            <p:nvPr/>
          </p:nvSpPr>
          <p:spPr bwMode="auto">
            <a:xfrm>
              <a:off x="1440" y="172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 sz="2000">
                  <a:solidFill>
                    <a:schemeClr val="tx1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7000" name="Text Box 136"/>
            <p:cNvSpPr txBox="1">
              <a:spLocks noChangeArrowheads="1"/>
            </p:cNvSpPr>
            <p:nvPr/>
          </p:nvSpPr>
          <p:spPr bwMode="auto">
            <a:xfrm>
              <a:off x="2880" y="172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 sz="2000">
                  <a:solidFill>
                    <a:schemeClr val="tx1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7001" name="Text Box 137"/>
            <p:cNvSpPr txBox="1">
              <a:spLocks noChangeArrowheads="1"/>
            </p:cNvSpPr>
            <p:nvPr/>
          </p:nvSpPr>
          <p:spPr bwMode="auto">
            <a:xfrm>
              <a:off x="2544" y="109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 sz="2000">
                  <a:solidFill>
                    <a:schemeClr val="tx1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3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982" grpId="0" autoUpdateAnimBg="0"/>
      <p:bldP spid="36986" grpId="0" build="p" autoUpdateAnimBg="0" advAuto="0"/>
      <p:bldP spid="36987" grpId="0" build="p" autoUpdateAnimBg="0" advAuto="2000"/>
      <p:bldP spid="36988" grpId="0" animBg="1" autoUpdateAnimBg="0"/>
      <p:bldP spid="36995" grpId="0" autoUpdateAnimBg="0"/>
      <p:bldP spid="36996" grpId="0" autoUpdateAnimBg="0"/>
      <p:bldP spid="369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1905000"/>
            <a:ext cx="52578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I - MISE EN SITUATION</a:t>
            </a:r>
            <a:endParaRPr lang="en-US" altLang="fr-FR" sz="2400" b="0">
              <a:solidFill>
                <a:schemeClr val="tx1"/>
              </a:solidFill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2798763" y="571500"/>
            <a:ext cx="3552825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6600" kern="10">
                <a:gradFill rotWithShape="0">
                  <a:gsLst>
                    <a:gs pos="0">
                      <a:schemeClr val="accent1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SOMMAIRE</a:t>
            </a:r>
          </a:p>
        </p:txBody>
      </p:sp>
      <p:sp>
        <p:nvSpPr>
          <p:cNvPr id="1946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2438400"/>
            <a:ext cx="52578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II - IDENTIFICATION DES PIECES</a:t>
            </a:r>
            <a:endParaRPr lang="en-US" altLang="fr-FR" sz="2400" b="0">
              <a:solidFill>
                <a:schemeClr val="tx1"/>
              </a:solidFill>
            </a:endParaRPr>
          </a:p>
        </p:txBody>
      </p:sp>
      <p:sp>
        <p:nvSpPr>
          <p:cNvPr id="1946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2971800"/>
            <a:ext cx="52578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III – MODELISATION D’UN MECANISME</a:t>
            </a:r>
            <a:endParaRPr lang="en-US" altLang="fr-FR" sz="2400" b="0">
              <a:solidFill>
                <a:schemeClr val="tx1"/>
              </a:solidFill>
            </a:endParaRPr>
          </a:p>
        </p:txBody>
      </p:sp>
      <p:sp>
        <p:nvSpPr>
          <p:cNvPr id="19470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3962400"/>
            <a:ext cx="4572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Etape 2 : CLASSES D’EQUIVALENCE</a:t>
            </a:r>
          </a:p>
        </p:txBody>
      </p:sp>
      <p:sp>
        <p:nvSpPr>
          <p:cNvPr id="19471" name="AutoShape 1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4419600"/>
            <a:ext cx="4572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Etape 3 : LIAISONS MECANIQUES</a:t>
            </a:r>
            <a:endParaRPr lang="en-US" altLang="fr-FR" sz="2400" b="0">
              <a:solidFill>
                <a:schemeClr val="tx1"/>
              </a:solidFill>
            </a:endParaRPr>
          </a:p>
        </p:txBody>
      </p:sp>
      <p:sp>
        <p:nvSpPr>
          <p:cNvPr id="19476" name="AutoShape 2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3505200"/>
            <a:ext cx="4572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Etape 1 : REPERE Ro (O,X,Y,Z)</a:t>
            </a:r>
          </a:p>
        </p:txBody>
      </p:sp>
      <p:sp>
        <p:nvSpPr>
          <p:cNvPr id="19478" name="AutoShape 2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4876800"/>
            <a:ext cx="4572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Etape 4 : GRAPHE DES LIAISONS</a:t>
            </a:r>
            <a:endParaRPr lang="en-US" altLang="fr-FR" sz="2400" b="0">
              <a:solidFill>
                <a:schemeClr val="tx1"/>
              </a:solidFill>
            </a:endParaRPr>
          </a:p>
        </p:txBody>
      </p:sp>
      <p:sp>
        <p:nvSpPr>
          <p:cNvPr id="19479" name="AutoShape 2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334000"/>
            <a:ext cx="45720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fr-FR" sz="2000" b="0">
                <a:solidFill>
                  <a:schemeClr val="tx1"/>
                </a:solidFill>
                <a:latin typeface="Arial" panose="020B0604020202020204" pitchFamily="34" charset="0"/>
              </a:rPr>
              <a:t>Etape 5 : SCHEMA CINEMATIQUE</a:t>
            </a:r>
            <a:endParaRPr lang="en-US" altLang="fr-FR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 autoUpdateAnimBg="0"/>
      <p:bldP spid="19466" grpId="0" animBg="1"/>
      <p:bldP spid="19467" grpId="0" animBg="1" autoUpdateAnimBg="0"/>
      <p:bldP spid="19468" grpId="0" animBg="1" autoUpdateAnimBg="0"/>
      <p:bldP spid="19470" grpId="0" animBg="1" autoUpdateAnimBg="0"/>
      <p:bldP spid="19471" grpId="0" animBg="1" autoUpdateAnimBg="0"/>
      <p:bldP spid="19476" grpId="0" animBg="1" autoUpdateAnimBg="0"/>
      <p:bldP spid="19478" grpId="0" animBg="1" autoUpdateAnimBg="0"/>
      <p:bldP spid="194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3" name="Picture 39" descr="C:\1PM_FRANCE\Terminale\TP\TP201_Serre_joint\images\mi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2286000"/>
            <a:ext cx="3235325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1219200" y="2819400"/>
            <a:ext cx="4267200" cy="1447800"/>
          </a:xfrm>
          <a:prstGeom prst="wedgeRoundRectCallout">
            <a:avLst>
              <a:gd name="adj1" fmla="val -61755"/>
              <a:gd name="adj2" fmla="val -3322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>
                <a:solidFill>
                  <a:srgbClr val="FF0000"/>
                </a:solidFill>
              </a:rPr>
              <a:t>FP1 : MIse en Position (MIP)</a:t>
            </a:r>
            <a:endParaRPr lang="fr-FR" altLang="fr-FR" sz="2000" u="sng"/>
          </a:p>
          <a:p>
            <a:r>
              <a:rPr lang="fr-FR" altLang="fr-FR" sz="2000" b="0"/>
              <a:t>L'utilisateur avance (3+4+5+6+7)</a:t>
            </a:r>
          </a:p>
          <a:p>
            <a:r>
              <a:rPr lang="fr-FR" altLang="fr-FR" sz="2000" b="0"/>
              <a:t>en faisant coulisser (3) sur le corps (1)</a:t>
            </a:r>
          </a:p>
          <a:p>
            <a:r>
              <a:rPr lang="fr-FR" altLang="fr-FR" sz="2000" b="0"/>
              <a:t>afin de  plaquer les pièces entre (2) et (6)</a:t>
            </a:r>
          </a:p>
        </p:txBody>
      </p:sp>
      <p:pic>
        <p:nvPicPr>
          <p:cNvPr id="6185" name="Picture 41" descr="C:\Program Files\Microsoft Office\Clipart\SCRBEANS\DIREC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7334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6" name="Picture 42" descr="C:\Program Files\Microsoft Office\Clipart\SCRBEANS\DIREC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91063"/>
            <a:ext cx="7334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1219200" y="4343400"/>
            <a:ext cx="4267200" cy="1143000"/>
          </a:xfrm>
          <a:prstGeom prst="wedgeRoundRectCallout">
            <a:avLst>
              <a:gd name="adj1" fmla="val -61458"/>
              <a:gd name="adj2" fmla="val -555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>
                <a:solidFill>
                  <a:srgbClr val="FF0000"/>
                </a:solidFill>
              </a:rPr>
              <a:t>FP2 : MAintien en Position (MAP)</a:t>
            </a:r>
            <a:endParaRPr lang="fr-FR" altLang="fr-FR" sz="2000" u="sng"/>
          </a:p>
          <a:p>
            <a:r>
              <a:rPr lang="fr-FR" altLang="fr-FR" sz="2000" b="0"/>
              <a:t>L'utilisateur tourne la poignée (5)</a:t>
            </a:r>
          </a:p>
          <a:p>
            <a:r>
              <a:rPr lang="fr-FR" altLang="fr-FR" sz="2000" b="0"/>
              <a:t>afin d'immobiliser (serrer) les pièces </a:t>
            </a: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58674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Répondre </a:t>
            </a:r>
            <a:r>
              <a:rPr lang="fr-FR" altLang="fr-FR" sz="2200" b="0" u="sng" dirty="0">
                <a:solidFill>
                  <a:srgbClr val="FF33CC"/>
                </a:solidFill>
              </a:rPr>
              <a:t>à la question de l’activité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1.</a:t>
            </a:r>
            <a:endParaRPr lang="fr-FR" altLang="fr-FR" sz="2200" b="0" u="sng" dirty="0">
              <a:solidFill>
                <a:srgbClr val="FF33CC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200" b="0" dirty="0">
              <a:solidFill>
                <a:srgbClr val="FF33CC"/>
              </a:solidFill>
            </a:endParaRPr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5832475" y="2284413"/>
            <a:ext cx="3238500" cy="2563812"/>
            <a:chOff x="3674" y="1439"/>
            <a:chExt cx="2040" cy="1615"/>
          </a:xfrm>
        </p:grpSpPr>
        <p:pic>
          <p:nvPicPr>
            <p:cNvPr id="6190" name="Picture 46" descr="C:\TP Construction\TP Serre joint\images\sj_p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" y="1439"/>
              <a:ext cx="2040" cy="1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 rot="20460000">
              <a:off x="4512" y="2160"/>
              <a:ext cx="336" cy="14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92" name="AutoShape 48"/>
            <p:cNvSpPr>
              <a:spLocks/>
            </p:cNvSpPr>
            <p:nvPr/>
          </p:nvSpPr>
          <p:spPr bwMode="auto">
            <a:xfrm>
              <a:off x="3840" y="1824"/>
              <a:ext cx="296" cy="192"/>
            </a:xfrm>
            <a:prstGeom prst="callout2">
              <a:avLst>
                <a:gd name="adj1" fmla="val 37500"/>
                <a:gd name="adj2" fmla="val 116218"/>
                <a:gd name="adj3" fmla="val 37500"/>
                <a:gd name="adj4" fmla="val 186486"/>
                <a:gd name="adj5" fmla="val 158333"/>
                <a:gd name="adj6" fmla="val 259458"/>
              </a:avLst>
            </a:prstGeom>
            <a:noFill/>
            <a:ln w="9525">
              <a:solidFill>
                <a:schemeClr val="bg2"/>
              </a:solidFill>
              <a:miter lim="800000"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fr-FR" altLang="fr-FR" sz="2000" b="0"/>
                <a:t>3</a:t>
              </a:r>
            </a:p>
          </p:txBody>
        </p:sp>
      </p:grpSp>
      <p:pic>
        <p:nvPicPr>
          <p:cNvPr id="6193" name="Picture 49" descr="C:\1PM_FRANCE\Terminale\TP\TP201_Serre_joint\images\sj_p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720975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94" name="AutoShape 50"/>
          <p:cNvSpPr>
            <a:spLocks noChangeArrowheads="1"/>
          </p:cNvSpPr>
          <p:nvPr/>
        </p:nvSpPr>
        <p:spPr bwMode="auto">
          <a:xfrm rot="20880000">
            <a:off x="6781800" y="5327650"/>
            <a:ext cx="365125" cy="387350"/>
          </a:xfrm>
          <a:prstGeom prst="curvedDownArrow">
            <a:avLst>
              <a:gd name="adj1" fmla="val 20000"/>
              <a:gd name="adj2" fmla="val 40000"/>
              <a:gd name="adj3" fmla="val 412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z="2400" b="0">
              <a:solidFill>
                <a:schemeClr val="tx1"/>
              </a:solidFill>
            </a:endParaRPr>
          </a:p>
        </p:txBody>
      </p:sp>
      <p:pic>
        <p:nvPicPr>
          <p:cNvPr id="6195" name="Picture 51" descr="C:\1PM_FRANCE\Terminale\TP\TP201_Serre_joint\images\serre_joint_3d_reel_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3713"/>
            <a:ext cx="3276600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96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5867400" cy="160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000"/>
              <a:t>Le </a:t>
            </a:r>
            <a:r>
              <a:rPr lang="fr-FR" altLang="fr-FR" sz="2000" b="1"/>
              <a:t>serre-joint </a:t>
            </a:r>
            <a:r>
              <a:rPr lang="fr-FR" altLang="fr-FR" sz="2000"/>
              <a:t>étudié est un outil permettant de </a:t>
            </a:r>
            <a:r>
              <a:rPr lang="fr-FR" altLang="fr-FR" sz="2000" b="1" u="sng"/>
              <a:t>MA</a:t>
            </a:r>
            <a:r>
              <a:rPr lang="fr-FR" altLang="fr-FR" sz="2000" b="1"/>
              <a:t>intenir en </a:t>
            </a:r>
            <a:r>
              <a:rPr lang="fr-FR" altLang="fr-FR" sz="2000" b="1" u="sng"/>
              <a:t>P</a:t>
            </a:r>
            <a:r>
              <a:rPr lang="fr-FR" altLang="fr-FR" sz="2000" b="1"/>
              <a:t>osition</a:t>
            </a:r>
            <a:r>
              <a:rPr lang="fr-FR" altLang="fr-FR" sz="2000"/>
              <a:t> (MAP) (d'immobiliser) une ou plusieurs pièces entre-elles afin de leur apporter une modification comme : Soudage, collage, perçage …</a:t>
            </a:r>
          </a:p>
        </p:txBody>
      </p:sp>
      <p:sp>
        <p:nvSpPr>
          <p:cNvPr id="6197" name="Rectangle 5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  <a:noFill/>
          <a:ln/>
        </p:spPr>
        <p:txBody>
          <a:bodyPr/>
          <a:lstStyle/>
          <a:p>
            <a:pPr algn="ctr"/>
            <a:r>
              <a:rPr lang="fr-FR" altLang="fr-FR" sz="4400" u="sng"/>
              <a:t>I - Mise en situation</a:t>
            </a:r>
            <a:endParaRPr lang="fr-FR" altLang="fr-FR" sz="4400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2362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Opérations effectuées par l’utilisateur pour serrer des pièces : </a:t>
            </a:r>
            <a:endParaRPr lang="fr-FR" altLang="fr-FR" sz="2000" b="0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0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7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72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77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300"/>
                                        <p:tgtEl>
                                          <p:spTgt spid="6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nimBg="1" autoUpdateAnimBg="0"/>
      <p:bldP spid="6187" grpId="0" animBg="1" autoUpdateAnimBg="0"/>
      <p:bldP spid="6188" grpId="0" build="p" autoUpdateAnimBg="0" advAuto="0"/>
      <p:bldP spid="6194" grpId="0" animBg="1" autoUpdateAnimBg="0"/>
      <p:bldP spid="6196" grpId="0" build="p" autoUpdateAnimBg="0" advAuto="1000"/>
      <p:bldP spid="6197" grpId="0" autoUpdateAnimBg="0"/>
      <p:bldP spid="61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6" name="Rectangle 3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2348880"/>
          </a:xfrm>
          <a:noFill/>
          <a:ln/>
        </p:spPr>
        <p:txBody>
          <a:bodyPr/>
          <a:lstStyle/>
          <a:p>
            <a:pPr algn="ctr"/>
            <a:r>
              <a:rPr lang="fr-FR" altLang="fr-FR" sz="4400" u="sng" dirty="0"/>
              <a:t>II - Identification des </a:t>
            </a:r>
            <a:r>
              <a:rPr lang="fr-FR" altLang="fr-FR" sz="4400" u="sng" dirty="0" smtClean="0"/>
              <a:t>pièces</a:t>
            </a:r>
            <a:br>
              <a:rPr lang="fr-FR" altLang="fr-FR" sz="4400" u="sng" dirty="0" smtClean="0"/>
            </a:br>
            <a:r>
              <a:rPr lang="fr-FR" altLang="fr-FR" sz="4400" u="sng" dirty="0" smtClean="0"/>
              <a:t>Reprendre la nomenclature sur le dessin d’ensemble</a:t>
            </a:r>
            <a:endParaRPr lang="fr-FR" altLang="fr-FR" sz="44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6" y="2996952"/>
            <a:ext cx="8748464" cy="242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73" name="Picture 81" descr="C:\TP Construction\TP Serre joint\images\pivot_v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3429000"/>
            <a:ext cx="1303338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69" name="Group 77"/>
          <p:cNvGrpSpPr>
            <a:grpSpLocks/>
          </p:cNvGrpSpPr>
          <p:nvPr/>
        </p:nvGrpSpPr>
        <p:grpSpPr bwMode="auto">
          <a:xfrm>
            <a:off x="381000" y="3048000"/>
            <a:ext cx="4343400" cy="1905000"/>
            <a:chOff x="240" y="1968"/>
            <a:chExt cx="2736" cy="1200"/>
          </a:xfrm>
        </p:grpSpPr>
        <p:pic>
          <p:nvPicPr>
            <p:cNvPr id="8263" name="Picture 71" descr="C:\TP Construction\TP Serre joint\images\rou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0" y="1968"/>
              <a:ext cx="1186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>
              <a:off x="240" y="2016"/>
              <a:ext cx="1488" cy="991"/>
              <a:chOff x="240" y="2016"/>
              <a:chExt cx="1488" cy="991"/>
            </a:xfrm>
          </p:grpSpPr>
          <p:sp>
            <p:nvSpPr>
              <p:cNvPr id="8264" name="Text Box 72"/>
              <p:cNvSpPr txBox="1">
                <a:spLocks noChangeArrowheads="1"/>
              </p:cNvSpPr>
              <p:nvPr/>
            </p:nvSpPr>
            <p:spPr bwMode="auto">
              <a:xfrm>
                <a:off x="240" y="2016"/>
                <a:ext cx="1488" cy="332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fr-FR" altLang="fr-FR" sz="1400" b="0">
                    <a:latin typeface="Arial" panose="020B0604020202020204" pitchFamily="34" charset="0"/>
                  </a:rPr>
                  <a:t>Ex: Liaison entre la roue avant d’un vélo et le cadre</a:t>
                </a:r>
              </a:p>
            </p:txBody>
          </p:sp>
          <p:pic>
            <p:nvPicPr>
              <p:cNvPr id="8267" name="Picture 75" descr="C:\TP Construction\TP Serre joint\images\velo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304"/>
                <a:ext cx="720" cy="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  <a:noFill/>
          <a:ln/>
        </p:spPr>
        <p:txBody>
          <a:bodyPr/>
          <a:lstStyle/>
          <a:p>
            <a:pPr algn="ctr"/>
            <a:r>
              <a:rPr lang="fr-FR" altLang="fr-FR" sz="4400" u="sng"/>
              <a:t>III – Modélisation d’un mécanisme</a:t>
            </a:r>
            <a:endParaRPr lang="fr-FR" altLang="fr-FR" sz="44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85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Qu’est-ce qu’un mécanisme ?</a:t>
            </a:r>
            <a:endParaRPr lang="fr-FR" altLang="fr-FR" sz="2000" b="0" u="sng"/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2057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Pourquoi modéliser un mécanisme ?</a:t>
            </a:r>
            <a:endParaRPr lang="fr-FR" altLang="fr-FR" sz="2000" b="0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000" b="0">
              <a:solidFill>
                <a:schemeClr val="bg2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57200" y="23622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/>
              <a:t>Afin d’en simplifier l’étude et la compréhension. </a:t>
            </a:r>
            <a:r>
              <a:rPr lang="fr-FR" altLang="fr-FR" sz="2000" b="0"/>
              <a:t>Nous réaliserons un </a:t>
            </a:r>
            <a:r>
              <a:rPr lang="fr-FR" altLang="fr-FR" sz="2000" b="0">
                <a:solidFill>
                  <a:srgbClr val="FF0000"/>
                </a:solidFill>
              </a:rPr>
              <a:t>schéma cinématique</a:t>
            </a:r>
            <a:r>
              <a:rPr lang="fr-FR" altLang="fr-FR" sz="2000" b="0"/>
              <a:t> modélisant </a:t>
            </a:r>
            <a:r>
              <a:rPr lang="fr-FR" altLang="fr-FR" sz="2000"/>
              <a:t>les liaisons</a:t>
            </a:r>
            <a:r>
              <a:rPr lang="fr-FR" altLang="fr-FR" sz="2000" b="0"/>
              <a:t> dans le mécanisme.</a:t>
            </a: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4876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Pour réaliser un schéma cinématique, il faut suivre 5 étapes :</a:t>
            </a:r>
            <a:endParaRPr lang="fr-FR" altLang="fr-FR" sz="2000" b="0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000" b="0">
              <a:solidFill>
                <a:schemeClr val="bg2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57200" y="5181600"/>
            <a:ext cx="5943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800" b="0"/>
              <a:t>Etape </a:t>
            </a:r>
            <a:r>
              <a:rPr lang="fr-FR" altLang="fr-FR" sz="1800"/>
              <a:t>1</a:t>
            </a:r>
            <a:r>
              <a:rPr lang="fr-FR" altLang="fr-FR" sz="1800" b="0"/>
              <a:t> : Choix d’un </a:t>
            </a:r>
            <a:r>
              <a:rPr lang="fr-FR" altLang="fr-FR" sz="1800"/>
              <a:t>repère</a:t>
            </a:r>
            <a:r>
              <a:rPr lang="fr-FR" altLang="fr-FR" sz="1800" b="0"/>
              <a:t> de référence (O,X,Y,Z)</a:t>
            </a:r>
          </a:p>
          <a:p>
            <a:r>
              <a:rPr lang="fr-FR" altLang="fr-FR" sz="1800" b="0"/>
              <a:t>Etape </a:t>
            </a:r>
            <a:r>
              <a:rPr lang="fr-FR" altLang="fr-FR" sz="1800"/>
              <a:t>2</a:t>
            </a:r>
            <a:r>
              <a:rPr lang="fr-FR" altLang="fr-FR" sz="1800" b="0"/>
              <a:t> : Identification des </a:t>
            </a:r>
            <a:r>
              <a:rPr lang="fr-FR" altLang="fr-FR" sz="1800"/>
              <a:t>classes d’équivalence</a:t>
            </a:r>
          </a:p>
          <a:p>
            <a:r>
              <a:rPr lang="fr-FR" altLang="fr-FR" sz="1800" b="0"/>
              <a:t>Etape </a:t>
            </a:r>
            <a:r>
              <a:rPr lang="fr-FR" altLang="fr-FR" sz="1800"/>
              <a:t>3</a:t>
            </a:r>
            <a:r>
              <a:rPr lang="fr-FR" altLang="fr-FR" sz="1800" b="0"/>
              <a:t> : Identification des </a:t>
            </a:r>
            <a:r>
              <a:rPr lang="fr-FR" altLang="fr-FR" sz="1800"/>
              <a:t>liaisons mécaniques</a:t>
            </a:r>
          </a:p>
          <a:p>
            <a:r>
              <a:rPr lang="fr-FR" altLang="fr-FR" sz="1800" b="0"/>
              <a:t>Etape </a:t>
            </a:r>
            <a:r>
              <a:rPr lang="fr-FR" altLang="fr-FR" sz="1800"/>
              <a:t>4</a:t>
            </a:r>
            <a:r>
              <a:rPr lang="fr-FR" altLang="fr-FR" sz="1800" b="0"/>
              <a:t> : Réalisation du </a:t>
            </a:r>
            <a:r>
              <a:rPr lang="fr-FR" altLang="fr-FR" sz="1800"/>
              <a:t>graphe des liaisons</a:t>
            </a:r>
          </a:p>
          <a:p>
            <a:r>
              <a:rPr lang="fr-FR" altLang="fr-FR" sz="1800" b="0"/>
              <a:t>Etape </a:t>
            </a:r>
            <a:r>
              <a:rPr lang="fr-FR" altLang="fr-FR" sz="1800"/>
              <a:t>5</a:t>
            </a:r>
            <a:r>
              <a:rPr lang="fr-FR" altLang="fr-FR" sz="1800" b="0"/>
              <a:t> : Réalisation du </a:t>
            </a:r>
            <a:r>
              <a:rPr lang="fr-FR" altLang="fr-FR" sz="1800"/>
              <a:t>schéma cinématique</a:t>
            </a:r>
            <a:endParaRPr lang="fr-FR" altLang="fr-FR" sz="1800" i="1"/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457200" y="1066800"/>
            <a:ext cx="8686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/>
              <a:t>C’est un ensemble de pièces mécaniques reliées entre elles par </a:t>
            </a:r>
            <a:r>
              <a:rPr lang="fr-FR" altLang="fr-FR" sz="2000"/>
              <a:t>des liaisons</a:t>
            </a:r>
            <a:r>
              <a:rPr lang="fr-FR" altLang="fr-FR" sz="2000" b="0"/>
              <a:t>. Cet ensemble est conçu pour réaliser une ou plusieurs fonctions.</a:t>
            </a:r>
          </a:p>
          <a:p>
            <a:pPr>
              <a:buFont typeface="Monotype Sorts" pitchFamily="2" charset="2"/>
              <a:buNone/>
            </a:pPr>
            <a:r>
              <a:rPr lang="fr-FR" altLang="fr-FR" sz="1500" b="0" i="1"/>
              <a:t>*Hypothèse : Les solides sont </a:t>
            </a:r>
            <a:r>
              <a:rPr lang="fr-FR" altLang="fr-FR" sz="1500" i="1"/>
              <a:t>indéformables</a:t>
            </a:r>
            <a:r>
              <a:rPr lang="fr-FR" altLang="fr-FR" sz="1500" b="0" i="1"/>
              <a:t> et de </a:t>
            </a:r>
            <a:r>
              <a:rPr lang="fr-FR" altLang="fr-FR" sz="1500" i="1"/>
              <a:t>géométrie parfaite</a:t>
            </a:r>
            <a:r>
              <a:rPr lang="fr-FR" altLang="fr-FR" sz="1500" b="0" i="1"/>
              <a:t>.</a:t>
            </a:r>
          </a:p>
        </p:txBody>
      </p:sp>
      <p:pic>
        <p:nvPicPr>
          <p:cNvPr id="8260" name="Picture 68" descr="C:\TP Construction\TP Serre joint\images\solparf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52588"/>
            <a:ext cx="838200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2743200" y="3352800"/>
            <a:ext cx="7874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66" name="Oval 74"/>
          <p:cNvSpPr>
            <a:spLocks noChangeArrowheads="1"/>
          </p:cNvSpPr>
          <p:nvPr/>
        </p:nvSpPr>
        <p:spPr bwMode="auto">
          <a:xfrm>
            <a:off x="3505200" y="3733800"/>
            <a:ext cx="762000" cy="5334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70" name="AutoShape 78"/>
          <p:cNvSpPr>
            <a:spLocks noChangeArrowheads="1"/>
          </p:cNvSpPr>
          <p:nvPr/>
        </p:nvSpPr>
        <p:spPr bwMode="auto">
          <a:xfrm>
            <a:off x="4572000" y="3886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5105400" y="3470275"/>
            <a:ext cx="1752600" cy="1025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>
                <a:solidFill>
                  <a:srgbClr val="FF0000"/>
                </a:solidFill>
                <a:latin typeface="Arial" panose="020B0604020202020204" pitchFamily="34" charset="0"/>
              </a:rPr>
              <a:t>MODELISER LES LIAISONS</a:t>
            </a:r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6858000" y="3886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6858000" y="3048000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solidFill>
                  <a:srgbClr val="FF0000"/>
                </a:solidFill>
                <a:latin typeface="Arial" panose="020B0604020202020204" pitchFamily="34" charset="0"/>
              </a:rPr>
              <a:t>Schéma cinématique</a:t>
            </a:r>
            <a:r>
              <a:rPr lang="fr-FR" altLang="fr-FR" sz="1400" b="0">
                <a:latin typeface="Arial" panose="020B0604020202020204" pitchFamily="34" charset="0"/>
              </a:rPr>
              <a:t> d’une </a:t>
            </a:r>
            <a:r>
              <a:rPr lang="fr-FR" altLang="fr-FR" sz="1400">
                <a:latin typeface="Arial" panose="020B0604020202020204" pitchFamily="34" charset="0"/>
              </a:rPr>
              <a:t>liaison PIVOT</a:t>
            </a:r>
          </a:p>
        </p:txBody>
      </p:sp>
      <p:sp>
        <p:nvSpPr>
          <p:cNvPr id="8275" name="AutoShape 83"/>
          <p:cNvSpPr>
            <a:spLocks/>
          </p:cNvSpPr>
          <p:nvPr/>
        </p:nvSpPr>
        <p:spPr bwMode="auto">
          <a:xfrm>
            <a:off x="8432800" y="4229100"/>
            <a:ext cx="914400" cy="266700"/>
          </a:xfrm>
          <a:prstGeom prst="callout2">
            <a:avLst>
              <a:gd name="adj1" fmla="val 42856"/>
              <a:gd name="adj2" fmla="val -8333"/>
              <a:gd name="adj3" fmla="val 42856"/>
              <a:gd name="adj4" fmla="val -21875"/>
              <a:gd name="adj5" fmla="val -61903"/>
              <a:gd name="adj6" fmla="val -40278"/>
            </a:avLst>
          </a:prstGeom>
          <a:noFill/>
          <a:ln w="9525">
            <a:solidFill>
              <a:srgbClr val="3399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l"/>
            <a:r>
              <a:rPr lang="fr-FR" altLang="fr-FR" sz="1800" b="0">
                <a:solidFill>
                  <a:srgbClr val="0066FF"/>
                </a:solidFill>
              </a:rPr>
              <a:t>Roue</a:t>
            </a:r>
          </a:p>
        </p:txBody>
      </p:sp>
      <p:sp>
        <p:nvSpPr>
          <p:cNvPr id="8276" name="AutoShape 84"/>
          <p:cNvSpPr>
            <a:spLocks/>
          </p:cNvSpPr>
          <p:nvPr/>
        </p:nvSpPr>
        <p:spPr bwMode="auto">
          <a:xfrm>
            <a:off x="7988300" y="4495800"/>
            <a:ext cx="914400" cy="266700"/>
          </a:xfrm>
          <a:prstGeom prst="callout2">
            <a:avLst>
              <a:gd name="adj1" fmla="val 42856"/>
              <a:gd name="adj2" fmla="val -8333"/>
              <a:gd name="adj3" fmla="val 42856"/>
              <a:gd name="adj4" fmla="val -32120"/>
              <a:gd name="adj5" fmla="val -71431"/>
              <a:gd name="adj6" fmla="val -47222"/>
            </a:avLst>
          </a:prstGeom>
          <a:noFill/>
          <a:ln w="9525">
            <a:solidFill>
              <a:srgbClr val="FF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l"/>
            <a:r>
              <a:rPr lang="fr-FR" altLang="fr-FR" sz="1800" b="0">
                <a:solidFill>
                  <a:srgbClr val="FF0066"/>
                </a:solidFill>
              </a:rPr>
              <a:t>Cadre</a:t>
            </a:r>
          </a:p>
        </p:txBody>
      </p:sp>
      <p:sp>
        <p:nvSpPr>
          <p:cNvPr id="8277" name="AutoShape 85"/>
          <p:cNvSpPr>
            <a:spLocks noChangeArrowheads="1"/>
          </p:cNvSpPr>
          <p:nvPr/>
        </p:nvSpPr>
        <p:spPr bwMode="auto">
          <a:xfrm>
            <a:off x="7213600" y="4152900"/>
            <a:ext cx="228600" cy="228600"/>
          </a:xfrm>
          <a:prstGeom prst="curvedDown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z="2400" b="0">
              <a:solidFill>
                <a:schemeClr val="tx1"/>
              </a:solidFill>
            </a:endParaRPr>
          </a:p>
        </p:txBody>
      </p:sp>
      <p:sp>
        <p:nvSpPr>
          <p:cNvPr id="8278" name="AutoShape 86"/>
          <p:cNvSpPr>
            <a:spLocks noChangeArrowheads="1"/>
          </p:cNvSpPr>
          <p:nvPr/>
        </p:nvSpPr>
        <p:spPr bwMode="auto">
          <a:xfrm>
            <a:off x="6705600" y="6248400"/>
            <a:ext cx="1905000" cy="457200"/>
          </a:xfrm>
          <a:prstGeom prst="wedgeRoundRectCallout">
            <a:avLst>
              <a:gd name="adj1" fmla="val -70833"/>
              <a:gd name="adj2" fmla="val -6180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 b="0" dirty="0" smtClean="0"/>
              <a:t>Passer </a:t>
            </a:r>
            <a:r>
              <a:rPr lang="fr-FR" altLang="fr-FR" sz="2000" b="0" dirty="0"/>
              <a:t>à l’étape </a:t>
            </a:r>
            <a:r>
              <a:rPr lang="fr-FR" altLang="fr-FR" sz="2000" dirty="0"/>
              <a:t>1</a:t>
            </a:r>
            <a:endParaRPr lang="fr-FR" altLang="fr-FR" sz="2400" dirty="0"/>
          </a:p>
        </p:txBody>
      </p:sp>
      <p:pic>
        <p:nvPicPr>
          <p:cNvPr id="8279" name="Picture 87" descr="C:\Program Files\Microsoft Office\Clipart\SCRBEANS\DECIDE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19800"/>
            <a:ext cx="51276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81" name="Group 89"/>
          <p:cNvGrpSpPr>
            <a:grpSpLocks/>
          </p:cNvGrpSpPr>
          <p:nvPr/>
        </p:nvGrpSpPr>
        <p:grpSpPr bwMode="auto">
          <a:xfrm>
            <a:off x="3048000" y="3086100"/>
            <a:ext cx="2514600" cy="723900"/>
            <a:chOff x="96" y="2184"/>
            <a:chExt cx="1584" cy="456"/>
          </a:xfrm>
        </p:grpSpPr>
        <p:sp>
          <p:nvSpPr>
            <p:cNvPr id="8282" name="AutoShape 90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Cliquer </a:t>
              </a:r>
              <a:r>
                <a:rPr lang="fr-FR" altLang="fr-FR" sz="1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pour continuer l’animation pas à pas</a:t>
              </a:r>
            </a:p>
          </p:txBody>
        </p:sp>
        <p:pic>
          <p:nvPicPr>
            <p:cNvPr id="8283" name="Picture 91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3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3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3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300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300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300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1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01" grpId="0" build="p" autoUpdateAnimBg="0" advAuto="1000"/>
      <p:bldP spid="8202" grpId="0" build="p" autoUpdateAnimBg="0"/>
      <p:bldP spid="8203" grpId="0" build="p" autoUpdateAnimBg="0" advAuto="0"/>
      <p:bldP spid="8259" grpId="0" build="p" autoUpdateAnimBg="0" advAuto="1000"/>
      <p:bldP spid="8265" grpId="0" animBg="1"/>
      <p:bldP spid="8266" grpId="0" animBg="1"/>
      <p:bldP spid="8270" grpId="0" animBg="1"/>
      <p:bldP spid="8271" grpId="0" animBg="1" autoUpdateAnimBg="0"/>
      <p:bldP spid="8272" grpId="0" animBg="1"/>
      <p:bldP spid="8274" grpId="0" autoUpdateAnimBg="0"/>
      <p:bldP spid="8275" grpId="0" animBg="1" autoUpdateAnimBg="0"/>
      <p:bldP spid="8276" grpId="0" animBg="1" autoUpdateAnimBg="0"/>
      <p:bldP spid="8277" grpId="0" animBg="1" autoUpdateAnimBg="0"/>
      <p:bldP spid="82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-228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fr-FR" altLang="fr-FR" sz="4400" u="sng">
                <a:solidFill>
                  <a:schemeClr val="tx2"/>
                </a:solidFill>
                <a:latin typeface="Arial Narrow" panose="020B0606020202030204" pitchFamily="34" charset="0"/>
              </a:rPr>
              <a:t>Étape 1 :Choix du repère Ro (O,X,Y,Z)</a:t>
            </a:r>
            <a:endParaRPr lang="fr-FR" altLang="fr-FR" sz="4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4724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A l’aide des vues du dessin d’ensemble DT01,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indiquer </a:t>
            </a:r>
            <a:r>
              <a:rPr lang="fr-FR" altLang="fr-FR" sz="2200" b="0" u="sng" dirty="0">
                <a:solidFill>
                  <a:srgbClr val="FF33CC"/>
                </a:solidFill>
              </a:rPr>
              <a:t>le nom des axes sur l’éclaté et la perspective de DT01.</a:t>
            </a:r>
          </a:p>
          <a:p>
            <a:pPr>
              <a:buFont typeface="Monotype Sorts" pitchFamily="2" charset="2"/>
              <a:buNone/>
            </a:pPr>
            <a:endParaRPr lang="fr-FR" altLang="fr-FR" sz="2200" b="0" dirty="0"/>
          </a:p>
        </p:txBody>
      </p:sp>
      <p:pic>
        <p:nvPicPr>
          <p:cNvPr id="27679" name="Picture 31" descr="C:\TP Construction\TP Serre joint\images\sj_eclat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685800"/>
            <a:ext cx="5297487" cy="3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8" name="Picture 30" descr="C:\TP Construction\TP Serre joint\images\sj_3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990600"/>
            <a:ext cx="33686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4191000" y="11938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38100" y="1879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1143000" y="40259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8813800" y="10922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588000" y="17399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6807200" y="34417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76" grpId="0" build="p" autoUpdateAnimBg="0" advAuto="1000"/>
      <p:bldP spid="27680" grpId="0" autoUpdateAnimBg="0"/>
      <p:bldP spid="27681" grpId="0" autoUpdateAnimBg="0"/>
      <p:bldP spid="27682" grpId="0" autoUpdateAnimBg="0"/>
      <p:bldP spid="27683" grpId="0" autoUpdateAnimBg="0"/>
      <p:bldP spid="27684" grpId="0" autoUpdateAnimBg="0"/>
      <p:bldP spid="276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03238" y="-76200"/>
            <a:ext cx="81549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fr-FR" altLang="fr-FR" sz="4400" u="sng">
                <a:solidFill>
                  <a:schemeClr val="tx2"/>
                </a:solidFill>
                <a:latin typeface="Arial Narrow" panose="020B0606020202030204" pitchFamily="34" charset="0"/>
              </a:rPr>
              <a:t>Etape 2 :CLASSES D’EQUIVALENCE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6858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Définition d’une </a:t>
            </a:r>
            <a:r>
              <a:rPr lang="fr-FR" altLang="fr-FR" sz="2000" u="sng">
                <a:solidFill>
                  <a:schemeClr val="bg2"/>
                </a:solidFill>
              </a:rPr>
              <a:t>CLASSE D’EQUIVALENCE</a:t>
            </a:r>
            <a:r>
              <a:rPr lang="fr-FR" altLang="fr-FR" sz="2000" b="0" u="sng">
                <a:solidFill>
                  <a:schemeClr val="bg2"/>
                </a:solidFill>
              </a:rPr>
              <a:t> :</a:t>
            </a: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57200" y="1066800"/>
            <a:ext cx="8458200" cy="762000"/>
          </a:xfrm>
          <a:prstGeom prst="rect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>
                <a:solidFill>
                  <a:srgbClr val="FF0000"/>
                </a:solidFill>
              </a:rPr>
              <a:t>Groupe</a:t>
            </a:r>
            <a:r>
              <a:rPr lang="fr-FR" altLang="fr-FR" sz="2000" b="0">
                <a:solidFill>
                  <a:srgbClr val="FF0000"/>
                </a:solidFill>
              </a:rPr>
              <a:t> de pièces n’ayant </a:t>
            </a:r>
            <a:r>
              <a:rPr lang="fr-FR" altLang="fr-FR" sz="2000" u="sng">
                <a:solidFill>
                  <a:srgbClr val="FF0000"/>
                </a:solidFill>
              </a:rPr>
              <a:t>aucun mouvement</a:t>
            </a:r>
            <a:r>
              <a:rPr lang="fr-FR" altLang="fr-FR" sz="2000" b="0" u="sng">
                <a:solidFill>
                  <a:srgbClr val="FF0000"/>
                </a:solidFill>
              </a:rPr>
              <a:t> entre elles</a:t>
            </a:r>
            <a:r>
              <a:rPr lang="fr-FR" altLang="fr-FR" sz="2000" b="0">
                <a:solidFill>
                  <a:srgbClr val="FF0000"/>
                </a:solidFill>
              </a:rPr>
              <a:t> :</a:t>
            </a:r>
          </a:p>
          <a:p>
            <a:pPr algn="ctr">
              <a:buFont typeface="Monotype Sorts" pitchFamily="2" charset="2"/>
              <a:buNone/>
            </a:pPr>
            <a:r>
              <a:rPr lang="fr-FR" altLang="fr-FR" sz="2000" b="0">
                <a:solidFill>
                  <a:srgbClr val="FF0000"/>
                </a:solidFill>
              </a:rPr>
              <a:t>Pièces en </a:t>
            </a:r>
            <a:r>
              <a:rPr lang="fr-FR" altLang="fr-FR" sz="2000">
                <a:solidFill>
                  <a:srgbClr val="FF0000"/>
                </a:solidFill>
              </a:rPr>
              <a:t>liaison fixe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57200" y="1828800"/>
            <a:ext cx="899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u="sng"/>
              <a:t>Sont exclues :</a:t>
            </a:r>
            <a:endParaRPr lang="fr-FR" altLang="fr-FR" sz="2000" b="0" u="sng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57200" y="5105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/>
              <a:t>On considérera chaque classe d’équivalence comme un seul solide </a:t>
            </a:r>
            <a:r>
              <a:rPr lang="fr-FR" altLang="fr-FR" sz="2000"/>
              <a:t>indéformable</a:t>
            </a:r>
            <a:r>
              <a:rPr lang="fr-FR" altLang="fr-FR" sz="2000" b="0"/>
              <a:t> notée </a:t>
            </a:r>
            <a:r>
              <a:rPr lang="fr-FR" altLang="fr-FR" sz="2000">
                <a:solidFill>
                  <a:srgbClr val="FF0000"/>
                </a:solidFill>
              </a:rPr>
              <a:t>E</a:t>
            </a:r>
            <a:r>
              <a:rPr lang="fr-FR" altLang="fr-FR" sz="2000" b="0"/>
              <a:t> (E1,E2, E3, ...)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762000" y="2286000"/>
            <a:ext cx="495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/>
              <a:t>Les pièces </a:t>
            </a:r>
            <a:r>
              <a:rPr lang="fr-FR" altLang="fr-FR" sz="2000"/>
              <a:t>"déformables"</a:t>
            </a:r>
            <a:r>
              <a:rPr lang="fr-FR" altLang="fr-FR" sz="2000" b="0"/>
              <a:t>, c’est à dire :</a:t>
            </a:r>
          </a:p>
        </p:txBody>
      </p:sp>
      <p:grpSp>
        <p:nvGrpSpPr>
          <p:cNvPr id="9259" name="Group 43"/>
          <p:cNvGrpSpPr>
            <a:grpSpLocks/>
          </p:cNvGrpSpPr>
          <p:nvPr/>
        </p:nvGrpSpPr>
        <p:grpSpPr bwMode="auto">
          <a:xfrm>
            <a:off x="914400" y="2667000"/>
            <a:ext cx="3136900" cy="2209800"/>
            <a:chOff x="576" y="1680"/>
            <a:chExt cx="1976" cy="1392"/>
          </a:xfrm>
        </p:grpSpPr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576" y="1680"/>
              <a:ext cx="1976" cy="1182"/>
              <a:chOff x="576" y="1680"/>
              <a:chExt cx="1976" cy="1182"/>
            </a:xfrm>
          </p:grpSpPr>
          <p:pic>
            <p:nvPicPr>
              <p:cNvPr id="9250" name="Picture 34" descr="C:\TP Construction\TP Serre joint\images\joint_torique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1776"/>
                <a:ext cx="872" cy="10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53" name="Picture 37" descr="C:\TP Construction\TP Serre joint\images\joint_levre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1680"/>
                <a:ext cx="1144" cy="1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1104" y="2832"/>
              <a:ext cx="91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683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874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65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Monotype Sorts" pitchFamily="2" charset="2"/>
                <a:buNone/>
              </a:pPr>
              <a:r>
                <a:rPr lang="fr-FR" altLang="fr-FR" sz="2000" u="sng">
                  <a:solidFill>
                    <a:schemeClr val="bg2"/>
                  </a:solidFill>
                </a:rPr>
                <a:t>Les joints</a:t>
              </a:r>
              <a:endParaRPr lang="fr-FR" altLang="fr-FR" sz="2000" b="0" u="sng">
                <a:solidFill>
                  <a:schemeClr val="bg2"/>
                </a:solidFill>
              </a:endParaRPr>
            </a:p>
          </p:txBody>
        </p:sp>
      </p:grpSp>
      <p:sp>
        <p:nvSpPr>
          <p:cNvPr id="9256" name="WordArt 40"/>
          <p:cNvSpPr>
            <a:spLocks noChangeArrowheads="1" noChangeShapeType="1" noTextEdit="1"/>
          </p:cNvSpPr>
          <p:nvPr/>
        </p:nvSpPr>
        <p:spPr bwMode="auto">
          <a:xfrm rot="19800000">
            <a:off x="1677988" y="3230563"/>
            <a:ext cx="1838325" cy="704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Exclus</a:t>
            </a:r>
          </a:p>
        </p:txBody>
      </p: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4343400" y="2667000"/>
            <a:ext cx="1981200" cy="2209800"/>
            <a:chOff x="2736" y="1680"/>
            <a:chExt cx="1248" cy="1392"/>
          </a:xfrm>
        </p:grpSpPr>
        <p:pic>
          <p:nvPicPr>
            <p:cNvPr id="9251" name="Picture 35" descr="C:\TP Construction\TP Serre joint\images\ressort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80"/>
              <a:ext cx="1200" cy="1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2736" y="2832"/>
              <a:ext cx="120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683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874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65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Monotype Sorts" pitchFamily="2" charset="2"/>
                <a:buNone/>
              </a:pPr>
              <a:r>
                <a:rPr lang="fr-FR" altLang="fr-FR" sz="2000" u="sng">
                  <a:solidFill>
                    <a:schemeClr val="bg2"/>
                  </a:solidFill>
                </a:rPr>
                <a:t>Les ressorts</a:t>
              </a:r>
              <a:endParaRPr lang="fr-FR" altLang="fr-FR" sz="2000" b="0" u="sng">
                <a:solidFill>
                  <a:schemeClr val="bg2"/>
                </a:solidFill>
              </a:endParaRPr>
            </a:p>
          </p:txBody>
        </p:sp>
      </p:grpSp>
      <p:grpSp>
        <p:nvGrpSpPr>
          <p:cNvPr id="9261" name="Group 45"/>
          <p:cNvGrpSpPr>
            <a:grpSpLocks/>
          </p:cNvGrpSpPr>
          <p:nvPr/>
        </p:nvGrpSpPr>
        <p:grpSpPr bwMode="auto">
          <a:xfrm>
            <a:off x="6858000" y="2667000"/>
            <a:ext cx="2209800" cy="2209800"/>
            <a:chOff x="4320" y="1680"/>
            <a:chExt cx="1392" cy="1392"/>
          </a:xfrm>
        </p:grpSpPr>
        <p:pic>
          <p:nvPicPr>
            <p:cNvPr id="9252" name="Picture 36" descr="C:\TP Construction\TP Serre joint\images\rlt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680"/>
              <a:ext cx="1087" cy="1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4320" y="2832"/>
              <a:ext cx="13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683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8745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655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Monotype Sorts" pitchFamily="2" charset="2"/>
                <a:buNone/>
              </a:pPr>
              <a:r>
                <a:rPr lang="fr-FR" altLang="fr-FR" sz="2000" u="sng">
                  <a:solidFill>
                    <a:schemeClr val="bg2"/>
                  </a:solidFill>
                </a:rPr>
                <a:t>Les roulements</a:t>
              </a:r>
              <a:endParaRPr lang="fr-FR" altLang="fr-FR" sz="2000" b="0" u="sng">
                <a:solidFill>
                  <a:schemeClr val="bg2"/>
                </a:solidFill>
              </a:endParaRPr>
            </a:p>
          </p:txBody>
        </p:sp>
      </p:grpSp>
      <p:sp>
        <p:nvSpPr>
          <p:cNvPr id="9262" name="WordArt 46"/>
          <p:cNvSpPr>
            <a:spLocks noChangeArrowheads="1" noChangeShapeType="1" noTextEdit="1"/>
          </p:cNvSpPr>
          <p:nvPr/>
        </p:nvSpPr>
        <p:spPr bwMode="auto">
          <a:xfrm rot="19800000">
            <a:off x="4419600" y="3200400"/>
            <a:ext cx="1838325" cy="704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Exclus</a:t>
            </a:r>
          </a:p>
        </p:txBody>
      </p:sp>
      <p:sp>
        <p:nvSpPr>
          <p:cNvPr id="9263" name="WordArt 47"/>
          <p:cNvSpPr>
            <a:spLocks noChangeArrowheads="1" noChangeShapeType="1" noTextEdit="1"/>
          </p:cNvSpPr>
          <p:nvPr/>
        </p:nvSpPr>
        <p:spPr bwMode="auto">
          <a:xfrm rot="19800000">
            <a:off x="7010400" y="3124200"/>
            <a:ext cx="1838325" cy="704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Exclus</a:t>
            </a:r>
          </a:p>
        </p:txBody>
      </p:sp>
      <p:sp>
        <p:nvSpPr>
          <p:cNvPr id="9264" name="AutoShape 48"/>
          <p:cNvSpPr>
            <a:spLocks noChangeArrowheads="1"/>
          </p:cNvSpPr>
          <p:nvPr/>
        </p:nvSpPr>
        <p:spPr bwMode="auto">
          <a:xfrm>
            <a:off x="6705600" y="6248400"/>
            <a:ext cx="1905000" cy="457200"/>
          </a:xfrm>
          <a:prstGeom prst="wedgeRoundRectCallout">
            <a:avLst>
              <a:gd name="adj1" fmla="val -70833"/>
              <a:gd name="adj2" fmla="val -6180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 b="0" dirty="0" smtClean="0"/>
              <a:t>Continuer</a:t>
            </a:r>
            <a:endParaRPr lang="fr-FR" altLang="fr-FR" sz="2400" dirty="0"/>
          </a:p>
        </p:txBody>
      </p:sp>
      <p:pic>
        <p:nvPicPr>
          <p:cNvPr id="9265" name="Picture 49" descr="C:\Program Files\Microsoft Office\Clipart\SCRBEANS\DECIDE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19800"/>
            <a:ext cx="51276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0" y="5867400"/>
            <a:ext cx="594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Recopier la </a:t>
            </a:r>
            <a:r>
              <a:rPr lang="fr-FR" altLang="fr-FR" sz="2200" b="0" u="sng" dirty="0">
                <a:solidFill>
                  <a:srgbClr val="FF33CC"/>
                </a:solidFill>
              </a:rPr>
              <a:t>définition d’une classe d’équivalence.</a:t>
            </a:r>
            <a:r>
              <a:rPr lang="fr-FR" altLang="fr-FR" sz="2400" b="0" u="sng" dirty="0">
                <a:solidFill>
                  <a:srgbClr val="FF33CC"/>
                </a:solidFill>
              </a:rPr>
              <a:t> </a:t>
            </a:r>
            <a:endParaRPr lang="fr-FR" altLang="fr-FR" sz="2000" b="0" dirty="0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7010400" y="2286000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/>
              <a:t>Mais aussi :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9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300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32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2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3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300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63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utoUpdateAnimBg="0"/>
      <p:bldP spid="9234" grpId="0" autoUpdateAnimBg="0"/>
      <p:bldP spid="9235" grpId="0" build="p" animBg="1" autoUpdateAnimBg="0" advAuto="1000"/>
      <p:bldP spid="9236" grpId="0" build="p" autoUpdateAnimBg="0" advAuto="3000"/>
      <p:bldP spid="9237" grpId="0" build="p" autoUpdateAnimBg="0" advAuto="2000"/>
      <p:bldP spid="9248" grpId="0" build="p" autoUpdateAnimBg="0" advAuto="1000"/>
      <p:bldP spid="9256" grpId="0" animBg="1"/>
      <p:bldP spid="9262" grpId="0" animBg="1"/>
      <p:bldP spid="9263" grpId="0" animBg="1"/>
      <p:bldP spid="9264" grpId="0" animBg="1" autoUpdateAnimBg="0"/>
      <p:bldP spid="9267" grpId="0" build="p" autoUpdateAnimBg="0" advAuto="1000"/>
      <p:bldP spid="9268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27" name="Group 123"/>
          <p:cNvGrpSpPr>
            <a:grpSpLocks/>
          </p:cNvGrpSpPr>
          <p:nvPr/>
        </p:nvGrpSpPr>
        <p:grpSpPr bwMode="auto">
          <a:xfrm>
            <a:off x="152400" y="3429000"/>
            <a:ext cx="3429000" cy="2209800"/>
            <a:chOff x="-1920" y="2160"/>
            <a:chExt cx="2160" cy="1392"/>
          </a:xfrm>
        </p:grpSpPr>
        <p:pic>
          <p:nvPicPr>
            <p:cNvPr id="21556" name="Picture 52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20" y="2160"/>
              <a:ext cx="462" cy="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57" name="AutoShape 53"/>
            <p:cNvSpPr>
              <a:spLocks noChangeArrowheads="1"/>
            </p:cNvSpPr>
            <p:nvPr/>
          </p:nvSpPr>
          <p:spPr bwMode="auto">
            <a:xfrm>
              <a:off x="-1458" y="2256"/>
              <a:ext cx="1698" cy="1296"/>
            </a:xfrm>
            <a:prstGeom prst="wedgeRoundRectCallout">
              <a:avLst>
                <a:gd name="adj1" fmla="val -65667"/>
                <a:gd name="adj2" fmla="val -4930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pPr>
                <a:lnSpc>
                  <a:spcPct val="70000"/>
                </a:lnSpc>
              </a:pPr>
              <a:r>
                <a:rPr lang="fr-FR" altLang="fr-FR"/>
                <a:t>La roue dentée </a:t>
              </a:r>
              <a:r>
                <a:rPr lang="fr-FR" altLang="fr-FR">
                  <a:solidFill>
                    <a:srgbClr val="00CC00"/>
                  </a:solidFill>
                </a:rPr>
                <a:t>(12)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+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Les 2 pédales </a:t>
              </a:r>
              <a:r>
                <a:rPr lang="fr-FR" altLang="fr-FR">
                  <a:solidFill>
                    <a:srgbClr val="00CC00"/>
                  </a:solidFill>
                </a:rPr>
                <a:t>(13)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+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l’entretoise </a:t>
              </a:r>
              <a:r>
                <a:rPr lang="fr-FR" altLang="fr-FR">
                  <a:solidFill>
                    <a:srgbClr val="00CC00"/>
                  </a:solidFill>
                </a:rPr>
                <a:t>(14)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+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les 2 axes </a:t>
              </a:r>
              <a:r>
                <a:rPr lang="fr-FR" altLang="fr-FR">
                  <a:solidFill>
                    <a:srgbClr val="00CC00"/>
                  </a:solidFill>
                </a:rPr>
                <a:t>(15)</a:t>
              </a:r>
            </a:p>
            <a:p>
              <a:r>
                <a:rPr lang="fr-FR" altLang="fr-FR"/>
                <a:t>n’ont</a:t>
              </a:r>
            </a:p>
            <a:p>
              <a:r>
                <a:rPr lang="fr-FR" altLang="fr-FR">
                  <a:solidFill>
                    <a:srgbClr val="FF0000"/>
                  </a:solidFill>
                </a:rPr>
                <a:t>pas de mouvement</a:t>
              </a:r>
            </a:p>
            <a:p>
              <a:r>
                <a:rPr lang="fr-FR" altLang="fr-FR"/>
                <a:t>par rapport à 06.</a:t>
              </a:r>
            </a:p>
          </p:txBody>
        </p:sp>
      </p:grpSp>
      <p:pic>
        <p:nvPicPr>
          <p:cNvPr id="21529" name="Picture 25" descr="C:\TP Construction\TP Serre joint\images\velo_eclat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5427663" cy="470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Comment repérer une classe d’équivalence ? </a:t>
            </a:r>
            <a:endParaRPr lang="fr-FR" altLang="fr-FR" sz="2000" b="0" u="sng"/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381000" y="381000"/>
            <a:ext cx="868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2000" b="0"/>
              <a:t>Le repérage se fait à l’aide du </a:t>
            </a:r>
            <a:r>
              <a:rPr lang="fr-FR" altLang="fr-FR" sz="2000"/>
              <a:t>coloriage des pièces</a:t>
            </a:r>
            <a:r>
              <a:rPr lang="fr-FR" altLang="fr-FR" sz="2000" b="0"/>
              <a:t> sur le plan :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57200" y="762000"/>
            <a:ext cx="7772400" cy="31432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1400" b="0">
                <a:latin typeface="Arial" panose="020B0604020202020204" pitchFamily="34" charset="0"/>
              </a:rPr>
              <a:t>Exemple : Classe d’équivalence E1 regroupant les pièces fixes par rapport à la roue dentée (12)</a:t>
            </a:r>
          </a:p>
        </p:txBody>
      </p:sp>
      <p:pic>
        <p:nvPicPr>
          <p:cNvPr id="21532" name="Picture 28" descr="C:\TP Construction\TP Serre joint\images\CE_pedalier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1219200"/>
            <a:ext cx="5427662" cy="470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61" name="Picture 57" descr="C:\TP Construction\TP Serre joint\images\CE_pedali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1219200"/>
            <a:ext cx="5427662" cy="470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457200" y="12192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/>
              <a:t>1)	Repérer la première pièce de </a:t>
            </a:r>
            <a:r>
              <a:rPr lang="fr-FR" altLang="fr-FR" sz="1800">
                <a:solidFill>
                  <a:srgbClr val="00CC00"/>
                </a:solidFill>
              </a:rPr>
              <a:t>E1</a:t>
            </a:r>
            <a:r>
              <a:rPr lang="fr-FR" altLang="fr-FR" sz="1800"/>
              <a:t> (ici l’axe 06) :</a:t>
            </a:r>
          </a:p>
          <a:p>
            <a:pPr>
              <a:buFont typeface="Monotype Sorts" pitchFamily="2" charset="2"/>
              <a:buNone/>
            </a:pPr>
            <a:endParaRPr lang="fr-FR" altLang="fr-FR" sz="1800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57200" y="1524000"/>
            <a:ext cx="434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600" b="0">
                <a:solidFill>
                  <a:srgbClr val="00CC00"/>
                </a:solidFill>
              </a:rPr>
              <a:t>- </a:t>
            </a:r>
            <a:r>
              <a:rPr lang="fr-FR" altLang="fr-FR" sz="1600">
                <a:solidFill>
                  <a:srgbClr val="00CC00"/>
                </a:solidFill>
              </a:rPr>
              <a:t>Colorier </a:t>
            </a:r>
            <a:r>
              <a:rPr lang="fr-FR" altLang="fr-FR" sz="1600" b="0">
                <a:solidFill>
                  <a:srgbClr val="00CC00"/>
                </a:solidFill>
              </a:rPr>
              <a:t>la première pièce et son repère.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57200" y="1752600"/>
            <a:ext cx="518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600" b="0">
                <a:solidFill>
                  <a:schemeClr val="bg2"/>
                </a:solidFill>
              </a:rPr>
              <a:t>- </a:t>
            </a:r>
            <a:r>
              <a:rPr lang="fr-FR" altLang="fr-FR" sz="1600">
                <a:solidFill>
                  <a:schemeClr val="bg2"/>
                </a:solidFill>
              </a:rPr>
              <a:t>Inscrire </a:t>
            </a:r>
            <a:r>
              <a:rPr lang="fr-FR" altLang="fr-FR" sz="1600" b="0">
                <a:solidFill>
                  <a:schemeClr val="bg2"/>
                </a:solidFill>
              </a:rPr>
              <a:t>le repère de la pièce dans la classe d’équivalence.</a:t>
            </a:r>
          </a:p>
        </p:txBody>
      </p: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3124200" y="1524000"/>
            <a:ext cx="2514600" cy="723900"/>
            <a:chOff x="96" y="2184"/>
            <a:chExt cx="1584" cy="456"/>
          </a:xfrm>
        </p:grpSpPr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>
              <a:off x="432" y="2184"/>
              <a:ext cx="1248" cy="384"/>
            </a:xfrm>
            <a:prstGeom prst="wedgeRoundRectCallout">
              <a:avLst>
                <a:gd name="adj1" fmla="val -67389"/>
                <a:gd name="adj2" fmla="val -1432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fr-FR" altLang="fr-FR" sz="1400" b="0">
                  <a:solidFill>
                    <a:srgbClr val="FF0000"/>
                  </a:solidFill>
                  <a:latin typeface="Arial" panose="020B0604020202020204" pitchFamily="34" charset="0"/>
                </a:rPr>
                <a:t>Clique pour continuer l’animation pas à pas</a:t>
              </a:r>
            </a:p>
          </p:txBody>
        </p:sp>
        <p:pic>
          <p:nvPicPr>
            <p:cNvPr id="21535" name="Picture 31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256"/>
              <a:ext cx="248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5410200" y="6248400"/>
            <a:ext cx="335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600">
                <a:solidFill>
                  <a:srgbClr val="00CC00"/>
                </a:solidFill>
              </a:rPr>
              <a:t>E1</a:t>
            </a:r>
            <a:r>
              <a:rPr lang="fr-FR" altLang="fr-FR" sz="1600" b="0"/>
              <a:t> </a:t>
            </a:r>
            <a:r>
              <a:rPr lang="fr-FR" altLang="fr-FR" sz="1600" b="0">
                <a:solidFill>
                  <a:schemeClr val="bg2"/>
                </a:solidFill>
              </a:rPr>
              <a:t>= { ….+….+….+…. +….}</a:t>
            </a:r>
            <a:r>
              <a:rPr lang="fr-FR" altLang="fr-FR" sz="1600">
                <a:solidFill>
                  <a:srgbClr val="00CC00"/>
                </a:solidFill>
              </a:rPr>
              <a:t> </a:t>
            </a:r>
            <a:r>
              <a:rPr lang="fr-FR" altLang="fr-FR" sz="1600" b="0"/>
              <a:t> 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019800" y="62230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600">
                <a:solidFill>
                  <a:srgbClr val="00CC00"/>
                </a:solidFill>
              </a:rPr>
              <a:t>06 </a:t>
            </a:r>
            <a:r>
              <a:rPr lang="fr-FR" altLang="fr-FR" sz="1600" b="0"/>
              <a:t> 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057400" y="2286000"/>
            <a:ext cx="4419600" cy="40386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457200" y="1219200"/>
            <a:ext cx="548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457200" y="2362200"/>
            <a:ext cx="533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/>
              <a:t>2)	Compléter la classe d’équivalence</a:t>
            </a:r>
          </a:p>
          <a:p>
            <a:pPr>
              <a:buFont typeface="Monotype Sorts" pitchFamily="2" charset="2"/>
              <a:buNone/>
            </a:pPr>
            <a:endParaRPr lang="fr-FR" altLang="fr-FR" sz="1800" b="0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457200" y="2362200"/>
            <a:ext cx="5334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457200" y="2667000"/>
            <a:ext cx="419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600" b="0">
                <a:solidFill>
                  <a:schemeClr val="bg2"/>
                </a:solidFill>
              </a:rPr>
              <a:t>- </a:t>
            </a:r>
            <a:r>
              <a:rPr lang="fr-FR" altLang="fr-FR" sz="1600">
                <a:solidFill>
                  <a:schemeClr val="bg2"/>
                </a:solidFill>
              </a:rPr>
              <a:t>Rechercher</a:t>
            </a:r>
            <a:r>
              <a:rPr lang="fr-FR" altLang="fr-FR" sz="1600" b="0">
                <a:solidFill>
                  <a:schemeClr val="bg2"/>
                </a:solidFill>
              </a:rPr>
              <a:t> les pièces n’ayant </a:t>
            </a:r>
            <a:r>
              <a:rPr lang="fr-FR" altLang="fr-FR" sz="1600">
                <a:solidFill>
                  <a:srgbClr val="FF0000"/>
                </a:solidFill>
              </a:rPr>
              <a:t>pas de mouvement</a:t>
            </a:r>
            <a:r>
              <a:rPr lang="fr-FR" altLang="fr-FR" sz="1600" b="0">
                <a:solidFill>
                  <a:schemeClr val="bg2"/>
                </a:solidFill>
              </a:rPr>
              <a:t> par rapport à</a:t>
            </a:r>
          </a:p>
          <a:p>
            <a:pPr>
              <a:buFont typeface="Monotype Sorts" pitchFamily="2" charset="2"/>
              <a:buNone/>
            </a:pPr>
            <a:r>
              <a:rPr lang="fr-FR" altLang="fr-FR" sz="1600" b="0">
                <a:solidFill>
                  <a:schemeClr val="bg2"/>
                </a:solidFill>
              </a:rPr>
              <a:t>		cette 1</a:t>
            </a:r>
            <a:r>
              <a:rPr lang="fr-FR" altLang="fr-FR" sz="1600" b="0" baseline="30000">
                <a:solidFill>
                  <a:schemeClr val="bg2"/>
                </a:solidFill>
              </a:rPr>
              <a:t>ère</a:t>
            </a:r>
            <a:r>
              <a:rPr lang="fr-FR" altLang="fr-FR" sz="1600" b="0">
                <a:solidFill>
                  <a:schemeClr val="bg2"/>
                </a:solidFill>
              </a:rPr>
              <a:t>  pièce</a:t>
            </a:r>
            <a:r>
              <a:rPr lang="fr-FR" altLang="fr-FR" sz="1600">
                <a:solidFill>
                  <a:schemeClr val="bg2"/>
                </a:solidFill>
              </a:rPr>
              <a:t> </a:t>
            </a:r>
            <a:r>
              <a:rPr lang="fr-FR" altLang="fr-FR" sz="1600" b="0">
                <a:solidFill>
                  <a:schemeClr val="bg2"/>
                </a:solidFill>
              </a:rPr>
              <a:t>et les</a:t>
            </a:r>
            <a:r>
              <a:rPr lang="fr-FR" altLang="fr-FR" sz="1600">
                <a:solidFill>
                  <a:schemeClr val="bg2"/>
                </a:solidFill>
              </a:rPr>
              <a:t> </a:t>
            </a:r>
            <a:r>
              <a:rPr lang="fr-FR" altLang="fr-FR" sz="1600">
                <a:solidFill>
                  <a:srgbClr val="00CC00"/>
                </a:solidFill>
              </a:rPr>
              <a:t>colorier.</a:t>
            </a:r>
          </a:p>
        </p:txBody>
      </p:sp>
      <p:grpSp>
        <p:nvGrpSpPr>
          <p:cNvPr id="21558" name="Group 54"/>
          <p:cNvGrpSpPr>
            <a:grpSpLocks/>
          </p:cNvGrpSpPr>
          <p:nvPr/>
        </p:nvGrpSpPr>
        <p:grpSpPr bwMode="auto">
          <a:xfrm>
            <a:off x="685800" y="3429000"/>
            <a:ext cx="3155950" cy="1219200"/>
            <a:chOff x="432" y="2160"/>
            <a:chExt cx="1988" cy="768"/>
          </a:xfrm>
        </p:grpSpPr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2064" y="2160"/>
              <a:ext cx="356" cy="768"/>
              <a:chOff x="4800" y="3312"/>
              <a:chExt cx="356" cy="768"/>
            </a:xfrm>
          </p:grpSpPr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4800" y="3457"/>
                <a:ext cx="249" cy="623"/>
                <a:chOff x="4800" y="3457"/>
                <a:chExt cx="249" cy="623"/>
              </a:xfrm>
            </p:grpSpPr>
            <p:sp>
              <p:nvSpPr>
                <p:cNvPr id="21546" name="Freeform 42"/>
                <p:cNvSpPr>
                  <a:spLocks/>
                </p:cNvSpPr>
                <p:nvPr/>
              </p:nvSpPr>
              <p:spPr bwMode="auto">
                <a:xfrm>
                  <a:off x="4864" y="3482"/>
                  <a:ext cx="146" cy="142"/>
                </a:xfrm>
                <a:custGeom>
                  <a:avLst/>
                  <a:gdLst>
                    <a:gd name="T0" fmla="*/ 178 w 584"/>
                    <a:gd name="T1" fmla="*/ 241 h 570"/>
                    <a:gd name="T2" fmla="*/ 229 w 584"/>
                    <a:gd name="T3" fmla="*/ 165 h 570"/>
                    <a:gd name="T4" fmla="*/ 286 w 584"/>
                    <a:gd name="T5" fmla="*/ 108 h 570"/>
                    <a:gd name="T6" fmla="*/ 343 w 584"/>
                    <a:gd name="T7" fmla="*/ 38 h 570"/>
                    <a:gd name="T8" fmla="*/ 413 w 584"/>
                    <a:gd name="T9" fmla="*/ 7 h 570"/>
                    <a:gd name="T10" fmla="*/ 470 w 584"/>
                    <a:gd name="T11" fmla="*/ 0 h 570"/>
                    <a:gd name="T12" fmla="*/ 528 w 584"/>
                    <a:gd name="T13" fmla="*/ 19 h 570"/>
                    <a:gd name="T14" fmla="*/ 559 w 584"/>
                    <a:gd name="T15" fmla="*/ 63 h 570"/>
                    <a:gd name="T16" fmla="*/ 584 w 584"/>
                    <a:gd name="T17" fmla="*/ 146 h 570"/>
                    <a:gd name="T18" fmla="*/ 578 w 584"/>
                    <a:gd name="T19" fmla="*/ 234 h 570"/>
                    <a:gd name="T20" fmla="*/ 553 w 584"/>
                    <a:gd name="T21" fmla="*/ 310 h 570"/>
                    <a:gd name="T22" fmla="*/ 490 w 584"/>
                    <a:gd name="T23" fmla="*/ 399 h 570"/>
                    <a:gd name="T24" fmla="*/ 420 w 584"/>
                    <a:gd name="T25" fmla="*/ 462 h 570"/>
                    <a:gd name="T26" fmla="*/ 343 w 584"/>
                    <a:gd name="T27" fmla="*/ 519 h 570"/>
                    <a:gd name="T28" fmla="*/ 261 w 584"/>
                    <a:gd name="T29" fmla="*/ 557 h 570"/>
                    <a:gd name="T30" fmla="*/ 191 w 584"/>
                    <a:gd name="T31" fmla="*/ 570 h 570"/>
                    <a:gd name="T32" fmla="*/ 159 w 584"/>
                    <a:gd name="T33" fmla="*/ 551 h 570"/>
                    <a:gd name="T34" fmla="*/ 133 w 584"/>
                    <a:gd name="T35" fmla="*/ 475 h 570"/>
                    <a:gd name="T36" fmla="*/ 140 w 584"/>
                    <a:gd name="T37" fmla="*/ 374 h 570"/>
                    <a:gd name="T38" fmla="*/ 19 w 584"/>
                    <a:gd name="T39" fmla="*/ 380 h 570"/>
                    <a:gd name="T40" fmla="*/ 0 w 584"/>
                    <a:gd name="T41" fmla="*/ 361 h 570"/>
                    <a:gd name="T42" fmla="*/ 19 w 584"/>
                    <a:gd name="T43" fmla="*/ 323 h 570"/>
                    <a:gd name="T44" fmla="*/ 146 w 584"/>
                    <a:gd name="T45" fmla="*/ 317 h 570"/>
                    <a:gd name="T46" fmla="*/ 178 w 584"/>
                    <a:gd name="T47" fmla="*/ 241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84" h="570">
                      <a:moveTo>
                        <a:pt x="178" y="241"/>
                      </a:moveTo>
                      <a:lnTo>
                        <a:pt x="229" y="165"/>
                      </a:lnTo>
                      <a:lnTo>
                        <a:pt x="286" y="108"/>
                      </a:lnTo>
                      <a:lnTo>
                        <a:pt x="343" y="38"/>
                      </a:lnTo>
                      <a:lnTo>
                        <a:pt x="413" y="7"/>
                      </a:lnTo>
                      <a:lnTo>
                        <a:pt x="470" y="0"/>
                      </a:lnTo>
                      <a:lnTo>
                        <a:pt x="528" y="19"/>
                      </a:lnTo>
                      <a:lnTo>
                        <a:pt x="559" y="63"/>
                      </a:lnTo>
                      <a:lnTo>
                        <a:pt x="584" y="146"/>
                      </a:lnTo>
                      <a:lnTo>
                        <a:pt x="578" y="234"/>
                      </a:lnTo>
                      <a:lnTo>
                        <a:pt x="553" y="310"/>
                      </a:lnTo>
                      <a:lnTo>
                        <a:pt x="490" y="399"/>
                      </a:lnTo>
                      <a:lnTo>
                        <a:pt x="420" y="462"/>
                      </a:lnTo>
                      <a:lnTo>
                        <a:pt x="343" y="519"/>
                      </a:lnTo>
                      <a:lnTo>
                        <a:pt x="261" y="557"/>
                      </a:lnTo>
                      <a:lnTo>
                        <a:pt x="191" y="570"/>
                      </a:lnTo>
                      <a:lnTo>
                        <a:pt x="159" y="551"/>
                      </a:lnTo>
                      <a:lnTo>
                        <a:pt x="133" y="475"/>
                      </a:lnTo>
                      <a:lnTo>
                        <a:pt x="140" y="374"/>
                      </a:lnTo>
                      <a:lnTo>
                        <a:pt x="19" y="380"/>
                      </a:lnTo>
                      <a:lnTo>
                        <a:pt x="0" y="361"/>
                      </a:lnTo>
                      <a:lnTo>
                        <a:pt x="19" y="323"/>
                      </a:lnTo>
                      <a:lnTo>
                        <a:pt x="146" y="317"/>
                      </a:lnTo>
                      <a:lnTo>
                        <a:pt x="178" y="2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47" name="Freeform 43"/>
                <p:cNvSpPr>
                  <a:spLocks/>
                </p:cNvSpPr>
                <p:nvPr/>
              </p:nvSpPr>
              <p:spPr bwMode="auto">
                <a:xfrm>
                  <a:off x="4856" y="3632"/>
                  <a:ext cx="101" cy="209"/>
                </a:xfrm>
                <a:custGeom>
                  <a:avLst/>
                  <a:gdLst>
                    <a:gd name="T0" fmla="*/ 115 w 406"/>
                    <a:gd name="T1" fmla="*/ 71 h 837"/>
                    <a:gd name="T2" fmla="*/ 172 w 406"/>
                    <a:gd name="T3" fmla="*/ 20 h 837"/>
                    <a:gd name="T4" fmla="*/ 260 w 406"/>
                    <a:gd name="T5" fmla="*/ 0 h 837"/>
                    <a:gd name="T6" fmla="*/ 336 w 406"/>
                    <a:gd name="T7" fmla="*/ 13 h 837"/>
                    <a:gd name="T8" fmla="*/ 393 w 406"/>
                    <a:gd name="T9" fmla="*/ 64 h 837"/>
                    <a:gd name="T10" fmla="*/ 406 w 406"/>
                    <a:gd name="T11" fmla="*/ 102 h 837"/>
                    <a:gd name="T12" fmla="*/ 406 w 406"/>
                    <a:gd name="T13" fmla="*/ 152 h 837"/>
                    <a:gd name="T14" fmla="*/ 381 w 406"/>
                    <a:gd name="T15" fmla="*/ 197 h 837"/>
                    <a:gd name="T16" fmla="*/ 336 w 406"/>
                    <a:gd name="T17" fmla="*/ 273 h 837"/>
                    <a:gd name="T18" fmla="*/ 318 w 406"/>
                    <a:gd name="T19" fmla="*/ 362 h 837"/>
                    <a:gd name="T20" fmla="*/ 311 w 406"/>
                    <a:gd name="T21" fmla="*/ 437 h 837"/>
                    <a:gd name="T22" fmla="*/ 330 w 406"/>
                    <a:gd name="T23" fmla="*/ 520 h 837"/>
                    <a:gd name="T24" fmla="*/ 381 w 406"/>
                    <a:gd name="T25" fmla="*/ 596 h 837"/>
                    <a:gd name="T26" fmla="*/ 399 w 406"/>
                    <a:gd name="T27" fmla="*/ 672 h 837"/>
                    <a:gd name="T28" fmla="*/ 393 w 406"/>
                    <a:gd name="T29" fmla="*/ 741 h 837"/>
                    <a:gd name="T30" fmla="*/ 356 w 406"/>
                    <a:gd name="T31" fmla="*/ 799 h 837"/>
                    <a:gd name="T32" fmla="*/ 305 w 406"/>
                    <a:gd name="T33" fmla="*/ 830 h 837"/>
                    <a:gd name="T34" fmla="*/ 241 w 406"/>
                    <a:gd name="T35" fmla="*/ 837 h 837"/>
                    <a:gd name="T36" fmla="*/ 165 w 406"/>
                    <a:gd name="T37" fmla="*/ 837 h 837"/>
                    <a:gd name="T38" fmla="*/ 108 w 406"/>
                    <a:gd name="T39" fmla="*/ 804 h 837"/>
                    <a:gd name="T40" fmla="*/ 51 w 406"/>
                    <a:gd name="T41" fmla="*/ 710 h 837"/>
                    <a:gd name="T42" fmla="*/ 13 w 406"/>
                    <a:gd name="T43" fmla="*/ 627 h 837"/>
                    <a:gd name="T44" fmla="*/ 0 w 406"/>
                    <a:gd name="T45" fmla="*/ 501 h 837"/>
                    <a:gd name="T46" fmla="*/ 13 w 406"/>
                    <a:gd name="T47" fmla="*/ 387 h 837"/>
                    <a:gd name="T48" fmla="*/ 39 w 406"/>
                    <a:gd name="T49" fmla="*/ 266 h 837"/>
                    <a:gd name="T50" fmla="*/ 77 w 406"/>
                    <a:gd name="T51" fmla="*/ 146 h 837"/>
                    <a:gd name="T52" fmla="*/ 115 w 406"/>
                    <a:gd name="T53" fmla="*/ 71 h 8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06" h="837">
                      <a:moveTo>
                        <a:pt x="115" y="71"/>
                      </a:moveTo>
                      <a:lnTo>
                        <a:pt x="172" y="20"/>
                      </a:lnTo>
                      <a:lnTo>
                        <a:pt x="260" y="0"/>
                      </a:lnTo>
                      <a:lnTo>
                        <a:pt x="336" y="13"/>
                      </a:lnTo>
                      <a:lnTo>
                        <a:pt x="393" y="64"/>
                      </a:lnTo>
                      <a:lnTo>
                        <a:pt x="406" y="102"/>
                      </a:lnTo>
                      <a:lnTo>
                        <a:pt x="406" y="152"/>
                      </a:lnTo>
                      <a:lnTo>
                        <a:pt x="381" y="197"/>
                      </a:lnTo>
                      <a:lnTo>
                        <a:pt x="336" y="273"/>
                      </a:lnTo>
                      <a:lnTo>
                        <a:pt x="318" y="362"/>
                      </a:lnTo>
                      <a:lnTo>
                        <a:pt x="311" y="437"/>
                      </a:lnTo>
                      <a:lnTo>
                        <a:pt x="330" y="520"/>
                      </a:lnTo>
                      <a:lnTo>
                        <a:pt x="381" y="596"/>
                      </a:lnTo>
                      <a:lnTo>
                        <a:pt x="399" y="672"/>
                      </a:lnTo>
                      <a:lnTo>
                        <a:pt x="393" y="741"/>
                      </a:lnTo>
                      <a:lnTo>
                        <a:pt x="356" y="799"/>
                      </a:lnTo>
                      <a:lnTo>
                        <a:pt x="305" y="830"/>
                      </a:lnTo>
                      <a:lnTo>
                        <a:pt x="241" y="837"/>
                      </a:lnTo>
                      <a:lnTo>
                        <a:pt x="165" y="837"/>
                      </a:lnTo>
                      <a:lnTo>
                        <a:pt x="108" y="804"/>
                      </a:lnTo>
                      <a:lnTo>
                        <a:pt x="51" y="710"/>
                      </a:lnTo>
                      <a:lnTo>
                        <a:pt x="13" y="627"/>
                      </a:lnTo>
                      <a:lnTo>
                        <a:pt x="0" y="501"/>
                      </a:lnTo>
                      <a:lnTo>
                        <a:pt x="13" y="387"/>
                      </a:lnTo>
                      <a:lnTo>
                        <a:pt x="39" y="266"/>
                      </a:lnTo>
                      <a:lnTo>
                        <a:pt x="77" y="146"/>
                      </a:lnTo>
                      <a:lnTo>
                        <a:pt x="115" y="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48" name="Freeform 44"/>
                <p:cNvSpPr>
                  <a:spLocks/>
                </p:cNvSpPr>
                <p:nvPr/>
              </p:nvSpPr>
              <p:spPr bwMode="auto">
                <a:xfrm>
                  <a:off x="4937" y="3638"/>
                  <a:ext cx="112" cy="189"/>
                </a:xfrm>
                <a:custGeom>
                  <a:avLst/>
                  <a:gdLst>
                    <a:gd name="T0" fmla="*/ 0 w 450"/>
                    <a:gd name="T1" fmla="*/ 37 h 753"/>
                    <a:gd name="T2" fmla="*/ 6 w 450"/>
                    <a:gd name="T3" fmla="*/ 6 h 753"/>
                    <a:gd name="T4" fmla="*/ 75 w 450"/>
                    <a:gd name="T5" fmla="*/ 0 h 753"/>
                    <a:gd name="T6" fmla="*/ 114 w 450"/>
                    <a:gd name="T7" fmla="*/ 32 h 753"/>
                    <a:gd name="T8" fmla="*/ 171 w 450"/>
                    <a:gd name="T9" fmla="*/ 113 h 753"/>
                    <a:gd name="T10" fmla="*/ 247 w 450"/>
                    <a:gd name="T11" fmla="*/ 221 h 753"/>
                    <a:gd name="T12" fmla="*/ 316 w 450"/>
                    <a:gd name="T13" fmla="*/ 297 h 753"/>
                    <a:gd name="T14" fmla="*/ 444 w 450"/>
                    <a:gd name="T15" fmla="*/ 436 h 753"/>
                    <a:gd name="T16" fmla="*/ 450 w 450"/>
                    <a:gd name="T17" fmla="*/ 468 h 753"/>
                    <a:gd name="T18" fmla="*/ 424 w 450"/>
                    <a:gd name="T19" fmla="*/ 487 h 753"/>
                    <a:gd name="T20" fmla="*/ 361 w 450"/>
                    <a:gd name="T21" fmla="*/ 512 h 753"/>
                    <a:gd name="T22" fmla="*/ 273 w 450"/>
                    <a:gd name="T23" fmla="*/ 532 h 753"/>
                    <a:gd name="T24" fmla="*/ 165 w 450"/>
                    <a:gd name="T25" fmla="*/ 538 h 753"/>
                    <a:gd name="T26" fmla="*/ 127 w 450"/>
                    <a:gd name="T27" fmla="*/ 544 h 753"/>
                    <a:gd name="T28" fmla="*/ 114 w 450"/>
                    <a:gd name="T29" fmla="*/ 570 h 753"/>
                    <a:gd name="T30" fmla="*/ 139 w 450"/>
                    <a:gd name="T31" fmla="*/ 613 h 753"/>
                    <a:gd name="T32" fmla="*/ 228 w 450"/>
                    <a:gd name="T33" fmla="*/ 689 h 753"/>
                    <a:gd name="T34" fmla="*/ 291 w 450"/>
                    <a:gd name="T35" fmla="*/ 709 h 753"/>
                    <a:gd name="T36" fmla="*/ 304 w 450"/>
                    <a:gd name="T37" fmla="*/ 734 h 753"/>
                    <a:gd name="T38" fmla="*/ 278 w 450"/>
                    <a:gd name="T39" fmla="*/ 753 h 753"/>
                    <a:gd name="T40" fmla="*/ 221 w 450"/>
                    <a:gd name="T41" fmla="*/ 753 h 753"/>
                    <a:gd name="T42" fmla="*/ 145 w 450"/>
                    <a:gd name="T43" fmla="*/ 709 h 753"/>
                    <a:gd name="T44" fmla="*/ 82 w 450"/>
                    <a:gd name="T45" fmla="*/ 646 h 753"/>
                    <a:gd name="T46" fmla="*/ 44 w 450"/>
                    <a:gd name="T47" fmla="*/ 588 h 753"/>
                    <a:gd name="T48" fmla="*/ 44 w 450"/>
                    <a:gd name="T49" fmla="*/ 544 h 753"/>
                    <a:gd name="T50" fmla="*/ 69 w 450"/>
                    <a:gd name="T51" fmla="*/ 512 h 753"/>
                    <a:gd name="T52" fmla="*/ 107 w 450"/>
                    <a:gd name="T53" fmla="*/ 500 h 753"/>
                    <a:gd name="T54" fmla="*/ 165 w 450"/>
                    <a:gd name="T55" fmla="*/ 494 h 753"/>
                    <a:gd name="T56" fmla="*/ 228 w 450"/>
                    <a:gd name="T57" fmla="*/ 494 h 753"/>
                    <a:gd name="T58" fmla="*/ 304 w 450"/>
                    <a:gd name="T59" fmla="*/ 481 h 753"/>
                    <a:gd name="T60" fmla="*/ 343 w 450"/>
                    <a:gd name="T61" fmla="*/ 468 h 753"/>
                    <a:gd name="T62" fmla="*/ 361 w 450"/>
                    <a:gd name="T63" fmla="*/ 449 h 753"/>
                    <a:gd name="T64" fmla="*/ 355 w 450"/>
                    <a:gd name="T65" fmla="*/ 431 h 753"/>
                    <a:gd name="T66" fmla="*/ 298 w 450"/>
                    <a:gd name="T67" fmla="*/ 380 h 753"/>
                    <a:gd name="T68" fmla="*/ 208 w 450"/>
                    <a:gd name="T69" fmla="*/ 290 h 753"/>
                    <a:gd name="T70" fmla="*/ 127 w 450"/>
                    <a:gd name="T71" fmla="*/ 215 h 753"/>
                    <a:gd name="T72" fmla="*/ 37 w 450"/>
                    <a:gd name="T73" fmla="*/ 133 h 753"/>
                    <a:gd name="T74" fmla="*/ 6 w 450"/>
                    <a:gd name="T75" fmla="*/ 75 h 753"/>
                    <a:gd name="T76" fmla="*/ 0 w 450"/>
                    <a:gd name="T77" fmla="*/ 37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0" h="753">
                      <a:moveTo>
                        <a:pt x="0" y="37"/>
                      </a:moveTo>
                      <a:lnTo>
                        <a:pt x="6" y="6"/>
                      </a:lnTo>
                      <a:lnTo>
                        <a:pt x="75" y="0"/>
                      </a:lnTo>
                      <a:lnTo>
                        <a:pt x="114" y="32"/>
                      </a:lnTo>
                      <a:lnTo>
                        <a:pt x="171" y="113"/>
                      </a:lnTo>
                      <a:lnTo>
                        <a:pt x="247" y="221"/>
                      </a:lnTo>
                      <a:lnTo>
                        <a:pt x="316" y="297"/>
                      </a:lnTo>
                      <a:lnTo>
                        <a:pt x="444" y="436"/>
                      </a:lnTo>
                      <a:lnTo>
                        <a:pt x="450" y="468"/>
                      </a:lnTo>
                      <a:lnTo>
                        <a:pt x="424" y="487"/>
                      </a:lnTo>
                      <a:lnTo>
                        <a:pt x="361" y="512"/>
                      </a:lnTo>
                      <a:lnTo>
                        <a:pt x="273" y="532"/>
                      </a:lnTo>
                      <a:lnTo>
                        <a:pt x="165" y="538"/>
                      </a:lnTo>
                      <a:lnTo>
                        <a:pt x="127" y="544"/>
                      </a:lnTo>
                      <a:lnTo>
                        <a:pt x="114" y="570"/>
                      </a:lnTo>
                      <a:lnTo>
                        <a:pt x="139" y="613"/>
                      </a:lnTo>
                      <a:lnTo>
                        <a:pt x="228" y="689"/>
                      </a:lnTo>
                      <a:lnTo>
                        <a:pt x="291" y="709"/>
                      </a:lnTo>
                      <a:lnTo>
                        <a:pt x="304" y="734"/>
                      </a:lnTo>
                      <a:lnTo>
                        <a:pt x="278" y="753"/>
                      </a:lnTo>
                      <a:lnTo>
                        <a:pt x="221" y="753"/>
                      </a:lnTo>
                      <a:lnTo>
                        <a:pt x="145" y="709"/>
                      </a:lnTo>
                      <a:lnTo>
                        <a:pt x="82" y="646"/>
                      </a:lnTo>
                      <a:lnTo>
                        <a:pt x="44" y="588"/>
                      </a:lnTo>
                      <a:lnTo>
                        <a:pt x="44" y="544"/>
                      </a:lnTo>
                      <a:lnTo>
                        <a:pt x="69" y="512"/>
                      </a:lnTo>
                      <a:lnTo>
                        <a:pt x="107" y="500"/>
                      </a:lnTo>
                      <a:lnTo>
                        <a:pt x="165" y="494"/>
                      </a:lnTo>
                      <a:lnTo>
                        <a:pt x="228" y="494"/>
                      </a:lnTo>
                      <a:lnTo>
                        <a:pt x="304" y="481"/>
                      </a:lnTo>
                      <a:lnTo>
                        <a:pt x="343" y="468"/>
                      </a:lnTo>
                      <a:lnTo>
                        <a:pt x="361" y="449"/>
                      </a:lnTo>
                      <a:lnTo>
                        <a:pt x="355" y="431"/>
                      </a:lnTo>
                      <a:lnTo>
                        <a:pt x="298" y="380"/>
                      </a:lnTo>
                      <a:lnTo>
                        <a:pt x="208" y="290"/>
                      </a:lnTo>
                      <a:lnTo>
                        <a:pt x="127" y="215"/>
                      </a:lnTo>
                      <a:lnTo>
                        <a:pt x="37" y="133"/>
                      </a:lnTo>
                      <a:lnTo>
                        <a:pt x="6" y="75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49" name="Freeform 45"/>
                <p:cNvSpPr>
                  <a:spLocks/>
                </p:cNvSpPr>
                <p:nvPr/>
              </p:nvSpPr>
              <p:spPr bwMode="auto">
                <a:xfrm>
                  <a:off x="4864" y="3796"/>
                  <a:ext cx="122" cy="284"/>
                </a:xfrm>
                <a:custGeom>
                  <a:avLst/>
                  <a:gdLst>
                    <a:gd name="T0" fmla="*/ 241 w 488"/>
                    <a:gd name="T1" fmla="*/ 0 h 1134"/>
                    <a:gd name="T2" fmla="*/ 311 w 488"/>
                    <a:gd name="T3" fmla="*/ 13 h 1134"/>
                    <a:gd name="T4" fmla="*/ 342 w 488"/>
                    <a:gd name="T5" fmla="*/ 64 h 1134"/>
                    <a:gd name="T6" fmla="*/ 336 w 488"/>
                    <a:gd name="T7" fmla="*/ 183 h 1134"/>
                    <a:gd name="T8" fmla="*/ 324 w 488"/>
                    <a:gd name="T9" fmla="*/ 310 h 1134"/>
                    <a:gd name="T10" fmla="*/ 324 w 488"/>
                    <a:gd name="T11" fmla="*/ 443 h 1134"/>
                    <a:gd name="T12" fmla="*/ 387 w 488"/>
                    <a:gd name="T13" fmla="*/ 602 h 1134"/>
                    <a:gd name="T14" fmla="*/ 437 w 488"/>
                    <a:gd name="T15" fmla="*/ 716 h 1134"/>
                    <a:gd name="T16" fmla="*/ 463 w 488"/>
                    <a:gd name="T17" fmla="*/ 830 h 1134"/>
                    <a:gd name="T18" fmla="*/ 457 w 488"/>
                    <a:gd name="T19" fmla="*/ 931 h 1134"/>
                    <a:gd name="T20" fmla="*/ 457 w 488"/>
                    <a:gd name="T21" fmla="*/ 969 h 1134"/>
                    <a:gd name="T22" fmla="*/ 482 w 488"/>
                    <a:gd name="T23" fmla="*/ 1007 h 1134"/>
                    <a:gd name="T24" fmla="*/ 488 w 488"/>
                    <a:gd name="T25" fmla="*/ 1045 h 1134"/>
                    <a:gd name="T26" fmla="*/ 470 w 488"/>
                    <a:gd name="T27" fmla="*/ 1063 h 1134"/>
                    <a:gd name="T28" fmla="*/ 419 w 488"/>
                    <a:gd name="T29" fmla="*/ 1051 h 1134"/>
                    <a:gd name="T30" fmla="*/ 324 w 488"/>
                    <a:gd name="T31" fmla="*/ 1038 h 1134"/>
                    <a:gd name="T32" fmla="*/ 209 w 488"/>
                    <a:gd name="T33" fmla="*/ 1063 h 1134"/>
                    <a:gd name="T34" fmla="*/ 133 w 488"/>
                    <a:gd name="T35" fmla="*/ 1108 h 1134"/>
                    <a:gd name="T36" fmla="*/ 95 w 488"/>
                    <a:gd name="T37" fmla="*/ 1134 h 1134"/>
                    <a:gd name="T38" fmla="*/ 57 w 488"/>
                    <a:gd name="T39" fmla="*/ 1134 h 1134"/>
                    <a:gd name="T40" fmla="*/ 0 w 488"/>
                    <a:gd name="T41" fmla="*/ 1051 h 1134"/>
                    <a:gd name="T42" fmla="*/ 7 w 488"/>
                    <a:gd name="T43" fmla="*/ 1038 h 1134"/>
                    <a:gd name="T44" fmla="*/ 121 w 488"/>
                    <a:gd name="T45" fmla="*/ 1000 h 1134"/>
                    <a:gd name="T46" fmla="*/ 254 w 488"/>
                    <a:gd name="T47" fmla="*/ 982 h 1134"/>
                    <a:gd name="T48" fmla="*/ 349 w 488"/>
                    <a:gd name="T49" fmla="*/ 975 h 1134"/>
                    <a:gd name="T50" fmla="*/ 406 w 488"/>
                    <a:gd name="T51" fmla="*/ 975 h 1134"/>
                    <a:gd name="T52" fmla="*/ 419 w 488"/>
                    <a:gd name="T53" fmla="*/ 937 h 1134"/>
                    <a:gd name="T54" fmla="*/ 400 w 488"/>
                    <a:gd name="T55" fmla="*/ 830 h 1134"/>
                    <a:gd name="T56" fmla="*/ 355 w 488"/>
                    <a:gd name="T57" fmla="*/ 716 h 1134"/>
                    <a:gd name="T58" fmla="*/ 286 w 488"/>
                    <a:gd name="T59" fmla="*/ 570 h 1134"/>
                    <a:gd name="T60" fmla="*/ 228 w 488"/>
                    <a:gd name="T61" fmla="*/ 443 h 1134"/>
                    <a:gd name="T62" fmla="*/ 203 w 488"/>
                    <a:gd name="T63" fmla="*/ 329 h 1134"/>
                    <a:gd name="T64" fmla="*/ 196 w 488"/>
                    <a:gd name="T65" fmla="*/ 203 h 1134"/>
                    <a:gd name="T66" fmla="*/ 196 w 488"/>
                    <a:gd name="T67" fmla="*/ 82 h 1134"/>
                    <a:gd name="T68" fmla="*/ 222 w 488"/>
                    <a:gd name="T69" fmla="*/ 32 h 1134"/>
                    <a:gd name="T70" fmla="*/ 241 w 488"/>
                    <a:gd name="T71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88" h="1134">
                      <a:moveTo>
                        <a:pt x="241" y="0"/>
                      </a:moveTo>
                      <a:lnTo>
                        <a:pt x="311" y="13"/>
                      </a:lnTo>
                      <a:lnTo>
                        <a:pt x="342" y="64"/>
                      </a:lnTo>
                      <a:lnTo>
                        <a:pt x="336" y="183"/>
                      </a:lnTo>
                      <a:lnTo>
                        <a:pt x="324" y="310"/>
                      </a:lnTo>
                      <a:lnTo>
                        <a:pt x="324" y="443"/>
                      </a:lnTo>
                      <a:lnTo>
                        <a:pt x="387" y="602"/>
                      </a:lnTo>
                      <a:lnTo>
                        <a:pt x="437" y="716"/>
                      </a:lnTo>
                      <a:lnTo>
                        <a:pt x="463" y="830"/>
                      </a:lnTo>
                      <a:lnTo>
                        <a:pt x="457" y="931"/>
                      </a:lnTo>
                      <a:lnTo>
                        <a:pt x="457" y="969"/>
                      </a:lnTo>
                      <a:lnTo>
                        <a:pt x="482" y="1007"/>
                      </a:lnTo>
                      <a:lnTo>
                        <a:pt x="488" y="1045"/>
                      </a:lnTo>
                      <a:lnTo>
                        <a:pt x="470" y="1063"/>
                      </a:lnTo>
                      <a:lnTo>
                        <a:pt x="419" y="1051"/>
                      </a:lnTo>
                      <a:lnTo>
                        <a:pt x="324" y="1038"/>
                      </a:lnTo>
                      <a:lnTo>
                        <a:pt x="209" y="1063"/>
                      </a:lnTo>
                      <a:lnTo>
                        <a:pt x="133" y="1108"/>
                      </a:lnTo>
                      <a:lnTo>
                        <a:pt x="95" y="1134"/>
                      </a:lnTo>
                      <a:lnTo>
                        <a:pt x="57" y="1134"/>
                      </a:lnTo>
                      <a:lnTo>
                        <a:pt x="0" y="1051"/>
                      </a:lnTo>
                      <a:lnTo>
                        <a:pt x="7" y="1038"/>
                      </a:lnTo>
                      <a:lnTo>
                        <a:pt x="121" y="1000"/>
                      </a:lnTo>
                      <a:lnTo>
                        <a:pt x="254" y="982"/>
                      </a:lnTo>
                      <a:lnTo>
                        <a:pt x="349" y="975"/>
                      </a:lnTo>
                      <a:lnTo>
                        <a:pt x="406" y="975"/>
                      </a:lnTo>
                      <a:lnTo>
                        <a:pt x="419" y="937"/>
                      </a:lnTo>
                      <a:lnTo>
                        <a:pt x="400" y="830"/>
                      </a:lnTo>
                      <a:lnTo>
                        <a:pt x="355" y="716"/>
                      </a:lnTo>
                      <a:lnTo>
                        <a:pt x="286" y="570"/>
                      </a:lnTo>
                      <a:lnTo>
                        <a:pt x="228" y="443"/>
                      </a:lnTo>
                      <a:lnTo>
                        <a:pt x="203" y="329"/>
                      </a:lnTo>
                      <a:lnTo>
                        <a:pt x="196" y="203"/>
                      </a:lnTo>
                      <a:lnTo>
                        <a:pt x="196" y="82"/>
                      </a:lnTo>
                      <a:lnTo>
                        <a:pt x="222" y="32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50" name="Freeform 46"/>
                <p:cNvSpPr>
                  <a:spLocks/>
                </p:cNvSpPr>
                <p:nvPr/>
              </p:nvSpPr>
              <p:spPr bwMode="auto">
                <a:xfrm>
                  <a:off x="4803" y="3804"/>
                  <a:ext cx="102" cy="236"/>
                </a:xfrm>
                <a:custGeom>
                  <a:avLst/>
                  <a:gdLst>
                    <a:gd name="T0" fmla="*/ 304 w 406"/>
                    <a:gd name="T1" fmla="*/ 0 h 943"/>
                    <a:gd name="T2" fmla="*/ 361 w 406"/>
                    <a:gd name="T3" fmla="*/ 0 h 943"/>
                    <a:gd name="T4" fmla="*/ 381 w 406"/>
                    <a:gd name="T5" fmla="*/ 38 h 943"/>
                    <a:gd name="T6" fmla="*/ 393 w 406"/>
                    <a:gd name="T7" fmla="*/ 121 h 943"/>
                    <a:gd name="T8" fmla="*/ 381 w 406"/>
                    <a:gd name="T9" fmla="*/ 209 h 943"/>
                    <a:gd name="T10" fmla="*/ 349 w 406"/>
                    <a:gd name="T11" fmla="*/ 386 h 943"/>
                    <a:gd name="T12" fmla="*/ 354 w 406"/>
                    <a:gd name="T13" fmla="*/ 462 h 943"/>
                    <a:gd name="T14" fmla="*/ 393 w 406"/>
                    <a:gd name="T15" fmla="*/ 614 h 943"/>
                    <a:gd name="T16" fmla="*/ 406 w 406"/>
                    <a:gd name="T17" fmla="*/ 722 h 943"/>
                    <a:gd name="T18" fmla="*/ 406 w 406"/>
                    <a:gd name="T19" fmla="*/ 804 h 943"/>
                    <a:gd name="T20" fmla="*/ 387 w 406"/>
                    <a:gd name="T21" fmla="*/ 823 h 943"/>
                    <a:gd name="T22" fmla="*/ 329 w 406"/>
                    <a:gd name="T23" fmla="*/ 836 h 943"/>
                    <a:gd name="T24" fmla="*/ 253 w 406"/>
                    <a:gd name="T25" fmla="*/ 854 h 943"/>
                    <a:gd name="T26" fmla="*/ 178 w 406"/>
                    <a:gd name="T27" fmla="*/ 892 h 943"/>
                    <a:gd name="T28" fmla="*/ 101 w 406"/>
                    <a:gd name="T29" fmla="*/ 943 h 943"/>
                    <a:gd name="T30" fmla="*/ 70 w 406"/>
                    <a:gd name="T31" fmla="*/ 943 h 943"/>
                    <a:gd name="T32" fmla="*/ 0 w 406"/>
                    <a:gd name="T33" fmla="*/ 887 h 943"/>
                    <a:gd name="T34" fmla="*/ 7 w 406"/>
                    <a:gd name="T35" fmla="*/ 861 h 943"/>
                    <a:gd name="T36" fmla="*/ 95 w 406"/>
                    <a:gd name="T37" fmla="*/ 823 h 943"/>
                    <a:gd name="T38" fmla="*/ 248 w 406"/>
                    <a:gd name="T39" fmla="*/ 785 h 943"/>
                    <a:gd name="T40" fmla="*/ 317 w 406"/>
                    <a:gd name="T41" fmla="*/ 760 h 943"/>
                    <a:gd name="T42" fmla="*/ 329 w 406"/>
                    <a:gd name="T43" fmla="*/ 735 h 943"/>
                    <a:gd name="T44" fmla="*/ 329 w 406"/>
                    <a:gd name="T45" fmla="*/ 627 h 943"/>
                    <a:gd name="T46" fmla="*/ 304 w 406"/>
                    <a:gd name="T47" fmla="*/ 488 h 943"/>
                    <a:gd name="T48" fmla="*/ 291 w 406"/>
                    <a:gd name="T49" fmla="*/ 399 h 943"/>
                    <a:gd name="T50" fmla="*/ 279 w 406"/>
                    <a:gd name="T51" fmla="*/ 260 h 943"/>
                    <a:gd name="T52" fmla="*/ 273 w 406"/>
                    <a:gd name="T53" fmla="*/ 108 h 943"/>
                    <a:gd name="T54" fmla="*/ 279 w 406"/>
                    <a:gd name="T55" fmla="*/ 38 h 943"/>
                    <a:gd name="T56" fmla="*/ 304 w 406"/>
                    <a:gd name="T57" fmla="*/ 0 h 9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6" h="943">
                      <a:moveTo>
                        <a:pt x="304" y="0"/>
                      </a:moveTo>
                      <a:lnTo>
                        <a:pt x="361" y="0"/>
                      </a:lnTo>
                      <a:lnTo>
                        <a:pt x="381" y="38"/>
                      </a:lnTo>
                      <a:lnTo>
                        <a:pt x="393" y="121"/>
                      </a:lnTo>
                      <a:lnTo>
                        <a:pt x="381" y="209"/>
                      </a:lnTo>
                      <a:lnTo>
                        <a:pt x="349" y="386"/>
                      </a:lnTo>
                      <a:lnTo>
                        <a:pt x="354" y="462"/>
                      </a:lnTo>
                      <a:lnTo>
                        <a:pt x="393" y="614"/>
                      </a:lnTo>
                      <a:lnTo>
                        <a:pt x="406" y="722"/>
                      </a:lnTo>
                      <a:lnTo>
                        <a:pt x="406" y="804"/>
                      </a:lnTo>
                      <a:lnTo>
                        <a:pt x="387" y="823"/>
                      </a:lnTo>
                      <a:lnTo>
                        <a:pt x="329" y="836"/>
                      </a:lnTo>
                      <a:lnTo>
                        <a:pt x="253" y="854"/>
                      </a:lnTo>
                      <a:lnTo>
                        <a:pt x="178" y="892"/>
                      </a:lnTo>
                      <a:lnTo>
                        <a:pt x="101" y="943"/>
                      </a:lnTo>
                      <a:lnTo>
                        <a:pt x="70" y="943"/>
                      </a:lnTo>
                      <a:lnTo>
                        <a:pt x="0" y="887"/>
                      </a:lnTo>
                      <a:lnTo>
                        <a:pt x="7" y="861"/>
                      </a:lnTo>
                      <a:lnTo>
                        <a:pt x="95" y="823"/>
                      </a:lnTo>
                      <a:lnTo>
                        <a:pt x="248" y="785"/>
                      </a:lnTo>
                      <a:lnTo>
                        <a:pt x="317" y="760"/>
                      </a:lnTo>
                      <a:lnTo>
                        <a:pt x="329" y="735"/>
                      </a:lnTo>
                      <a:lnTo>
                        <a:pt x="329" y="627"/>
                      </a:lnTo>
                      <a:lnTo>
                        <a:pt x="304" y="488"/>
                      </a:lnTo>
                      <a:lnTo>
                        <a:pt x="291" y="399"/>
                      </a:lnTo>
                      <a:lnTo>
                        <a:pt x="279" y="260"/>
                      </a:lnTo>
                      <a:lnTo>
                        <a:pt x="273" y="108"/>
                      </a:lnTo>
                      <a:lnTo>
                        <a:pt x="279" y="38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51" name="Freeform 47"/>
                <p:cNvSpPr>
                  <a:spLocks/>
                </p:cNvSpPr>
                <p:nvPr/>
              </p:nvSpPr>
              <p:spPr bwMode="auto">
                <a:xfrm>
                  <a:off x="4800" y="3457"/>
                  <a:ext cx="167" cy="210"/>
                </a:xfrm>
                <a:custGeom>
                  <a:avLst/>
                  <a:gdLst>
                    <a:gd name="T0" fmla="*/ 354 w 666"/>
                    <a:gd name="T1" fmla="*/ 841 h 841"/>
                    <a:gd name="T2" fmla="*/ 386 w 666"/>
                    <a:gd name="T3" fmla="*/ 803 h 841"/>
                    <a:gd name="T4" fmla="*/ 374 w 666"/>
                    <a:gd name="T5" fmla="*/ 746 h 841"/>
                    <a:gd name="T6" fmla="*/ 349 w 666"/>
                    <a:gd name="T7" fmla="*/ 670 h 841"/>
                    <a:gd name="T8" fmla="*/ 253 w 666"/>
                    <a:gd name="T9" fmla="*/ 581 h 841"/>
                    <a:gd name="T10" fmla="*/ 158 w 666"/>
                    <a:gd name="T11" fmla="*/ 499 h 841"/>
                    <a:gd name="T12" fmla="*/ 113 w 666"/>
                    <a:gd name="T13" fmla="*/ 410 h 841"/>
                    <a:gd name="T14" fmla="*/ 95 w 666"/>
                    <a:gd name="T15" fmla="*/ 271 h 841"/>
                    <a:gd name="T16" fmla="*/ 203 w 666"/>
                    <a:gd name="T17" fmla="*/ 233 h 841"/>
                    <a:gd name="T18" fmla="*/ 374 w 666"/>
                    <a:gd name="T19" fmla="*/ 215 h 841"/>
                    <a:gd name="T20" fmla="*/ 444 w 666"/>
                    <a:gd name="T21" fmla="*/ 221 h 841"/>
                    <a:gd name="T22" fmla="*/ 462 w 666"/>
                    <a:gd name="T23" fmla="*/ 240 h 841"/>
                    <a:gd name="T24" fmla="*/ 494 w 666"/>
                    <a:gd name="T25" fmla="*/ 208 h 841"/>
                    <a:gd name="T26" fmla="*/ 482 w 666"/>
                    <a:gd name="T27" fmla="*/ 177 h 841"/>
                    <a:gd name="T28" fmla="*/ 500 w 666"/>
                    <a:gd name="T29" fmla="*/ 120 h 841"/>
                    <a:gd name="T30" fmla="*/ 552 w 666"/>
                    <a:gd name="T31" fmla="*/ 69 h 841"/>
                    <a:gd name="T32" fmla="*/ 590 w 666"/>
                    <a:gd name="T33" fmla="*/ 56 h 841"/>
                    <a:gd name="T34" fmla="*/ 640 w 666"/>
                    <a:gd name="T35" fmla="*/ 88 h 841"/>
                    <a:gd name="T36" fmla="*/ 666 w 666"/>
                    <a:gd name="T37" fmla="*/ 56 h 841"/>
                    <a:gd name="T38" fmla="*/ 621 w 666"/>
                    <a:gd name="T39" fmla="*/ 0 h 841"/>
                    <a:gd name="T40" fmla="*/ 564 w 666"/>
                    <a:gd name="T41" fmla="*/ 0 h 841"/>
                    <a:gd name="T42" fmla="*/ 494 w 666"/>
                    <a:gd name="T43" fmla="*/ 31 h 841"/>
                    <a:gd name="T44" fmla="*/ 450 w 666"/>
                    <a:gd name="T45" fmla="*/ 114 h 841"/>
                    <a:gd name="T46" fmla="*/ 392 w 666"/>
                    <a:gd name="T47" fmla="*/ 152 h 841"/>
                    <a:gd name="T48" fmla="*/ 304 w 666"/>
                    <a:gd name="T49" fmla="*/ 164 h 841"/>
                    <a:gd name="T50" fmla="*/ 145 w 666"/>
                    <a:gd name="T51" fmla="*/ 183 h 841"/>
                    <a:gd name="T52" fmla="*/ 19 w 666"/>
                    <a:gd name="T53" fmla="*/ 221 h 841"/>
                    <a:gd name="T54" fmla="*/ 0 w 666"/>
                    <a:gd name="T55" fmla="*/ 253 h 841"/>
                    <a:gd name="T56" fmla="*/ 12 w 666"/>
                    <a:gd name="T57" fmla="*/ 354 h 841"/>
                    <a:gd name="T58" fmla="*/ 57 w 666"/>
                    <a:gd name="T59" fmla="*/ 493 h 841"/>
                    <a:gd name="T60" fmla="*/ 120 w 666"/>
                    <a:gd name="T61" fmla="*/ 607 h 841"/>
                    <a:gd name="T62" fmla="*/ 183 w 666"/>
                    <a:gd name="T63" fmla="*/ 708 h 841"/>
                    <a:gd name="T64" fmla="*/ 241 w 666"/>
                    <a:gd name="T65" fmla="*/ 778 h 841"/>
                    <a:gd name="T66" fmla="*/ 298 w 666"/>
                    <a:gd name="T67" fmla="*/ 828 h 841"/>
                    <a:gd name="T68" fmla="*/ 354 w 666"/>
                    <a:gd name="T69" fmla="*/ 841 h 8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66" h="841">
                      <a:moveTo>
                        <a:pt x="354" y="841"/>
                      </a:moveTo>
                      <a:lnTo>
                        <a:pt x="386" y="803"/>
                      </a:lnTo>
                      <a:lnTo>
                        <a:pt x="374" y="746"/>
                      </a:lnTo>
                      <a:lnTo>
                        <a:pt x="349" y="670"/>
                      </a:lnTo>
                      <a:lnTo>
                        <a:pt x="253" y="581"/>
                      </a:lnTo>
                      <a:lnTo>
                        <a:pt x="158" y="499"/>
                      </a:lnTo>
                      <a:lnTo>
                        <a:pt x="113" y="410"/>
                      </a:lnTo>
                      <a:lnTo>
                        <a:pt x="95" y="271"/>
                      </a:lnTo>
                      <a:lnTo>
                        <a:pt x="203" y="233"/>
                      </a:lnTo>
                      <a:lnTo>
                        <a:pt x="374" y="215"/>
                      </a:lnTo>
                      <a:lnTo>
                        <a:pt x="444" y="221"/>
                      </a:lnTo>
                      <a:lnTo>
                        <a:pt x="462" y="240"/>
                      </a:lnTo>
                      <a:lnTo>
                        <a:pt x="494" y="208"/>
                      </a:lnTo>
                      <a:lnTo>
                        <a:pt x="482" y="177"/>
                      </a:lnTo>
                      <a:lnTo>
                        <a:pt x="500" y="120"/>
                      </a:lnTo>
                      <a:lnTo>
                        <a:pt x="552" y="69"/>
                      </a:lnTo>
                      <a:lnTo>
                        <a:pt x="590" y="56"/>
                      </a:lnTo>
                      <a:lnTo>
                        <a:pt x="640" y="88"/>
                      </a:lnTo>
                      <a:lnTo>
                        <a:pt x="666" y="56"/>
                      </a:lnTo>
                      <a:lnTo>
                        <a:pt x="621" y="0"/>
                      </a:lnTo>
                      <a:lnTo>
                        <a:pt x="564" y="0"/>
                      </a:lnTo>
                      <a:lnTo>
                        <a:pt x="494" y="31"/>
                      </a:lnTo>
                      <a:lnTo>
                        <a:pt x="450" y="114"/>
                      </a:lnTo>
                      <a:lnTo>
                        <a:pt x="392" y="152"/>
                      </a:lnTo>
                      <a:lnTo>
                        <a:pt x="304" y="164"/>
                      </a:lnTo>
                      <a:lnTo>
                        <a:pt x="145" y="183"/>
                      </a:lnTo>
                      <a:lnTo>
                        <a:pt x="19" y="221"/>
                      </a:lnTo>
                      <a:lnTo>
                        <a:pt x="0" y="253"/>
                      </a:lnTo>
                      <a:lnTo>
                        <a:pt x="12" y="354"/>
                      </a:lnTo>
                      <a:lnTo>
                        <a:pt x="57" y="493"/>
                      </a:lnTo>
                      <a:lnTo>
                        <a:pt x="120" y="607"/>
                      </a:lnTo>
                      <a:lnTo>
                        <a:pt x="183" y="708"/>
                      </a:lnTo>
                      <a:lnTo>
                        <a:pt x="241" y="778"/>
                      </a:lnTo>
                      <a:lnTo>
                        <a:pt x="298" y="828"/>
                      </a:lnTo>
                      <a:lnTo>
                        <a:pt x="354" y="8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21552" name="Group 48"/>
              <p:cNvGrpSpPr>
                <a:grpSpLocks/>
              </p:cNvGrpSpPr>
              <p:nvPr/>
            </p:nvGrpSpPr>
            <p:grpSpPr bwMode="auto">
              <a:xfrm>
                <a:off x="5020" y="3312"/>
                <a:ext cx="136" cy="168"/>
                <a:chOff x="5020" y="3408"/>
                <a:chExt cx="58" cy="72"/>
              </a:xfrm>
            </p:grpSpPr>
            <p:sp>
              <p:nvSpPr>
                <p:cNvPr id="21553" name="Freeform 49"/>
                <p:cNvSpPr>
                  <a:spLocks/>
                </p:cNvSpPr>
                <p:nvPr/>
              </p:nvSpPr>
              <p:spPr bwMode="auto">
                <a:xfrm>
                  <a:off x="5032" y="3408"/>
                  <a:ext cx="46" cy="52"/>
                </a:xfrm>
                <a:custGeom>
                  <a:avLst/>
                  <a:gdLst>
                    <a:gd name="T0" fmla="*/ 56 w 184"/>
                    <a:gd name="T1" fmla="*/ 13 h 209"/>
                    <a:gd name="T2" fmla="*/ 108 w 184"/>
                    <a:gd name="T3" fmla="*/ 0 h 209"/>
                    <a:gd name="T4" fmla="*/ 171 w 184"/>
                    <a:gd name="T5" fmla="*/ 18 h 209"/>
                    <a:gd name="T6" fmla="*/ 184 w 184"/>
                    <a:gd name="T7" fmla="*/ 63 h 209"/>
                    <a:gd name="T8" fmla="*/ 177 w 184"/>
                    <a:gd name="T9" fmla="*/ 121 h 209"/>
                    <a:gd name="T10" fmla="*/ 146 w 184"/>
                    <a:gd name="T11" fmla="*/ 158 h 209"/>
                    <a:gd name="T12" fmla="*/ 101 w 184"/>
                    <a:gd name="T13" fmla="*/ 164 h 209"/>
                    <a:gd name="T14" fmla="*/ 56 w 184"/>
                    <a:gd name="T15" fmla="*/ 164 h 209"/>
                    <a:gd name="T16" fmla="*/ 37 w 184"/>
                    <a:gd name="T17" fmla="*/ 184 h 209"/>
                    <a:gd name="T18" fmla="*/ 37 w 184"/>
                    <a:gd name="T19" fmla="*/ 196 h 209"/>
                    <a:gd name="T20" fmla="*/ 25 w 184"/>
                    <a:gd name="T21" fmla="*/ 209 h 209"/>
                    <a:gd name="T22" fmla="*/ 0 w 184"/>
                    <a:gd name="T23" fmla="*/ 202 h 209"/>
                    <a:gd name="T24" fmla="*/ 5 w 184"/>
                    <a:gd name="T25" fmla="*/ 171 h 209"/>
                    <a:gd name="T26" fmla="*/ 25 w 184"/>
                    <a:gd name="T27" fmla="*/ 146 h 209"/>
                    <a:gd name="T28" fmla="*/ 63 w 184"/>
                    <a:gd name="T29" fmla="*/ 126 h 209"/>
                    <a:gd name="T30" fmla="*/ 101 w 184"/>
                    <a:gd name="T31" fmla="*/ 133 h 209"/>
                    <a:gd name="T32" fmla="*/ 133 w 184"/>
                    <a:gd name="T33" fmla="*/ 126 h 209"/>
                    <a:gd name="T34" fmla="*/ 151 w 184"/>
                    <a:gd name="T35" fmla="*/ 95 h 209"/>
                    <a:gd name="T36" fmla="*/ 151 w 184"/>
                    <a:gd name="T37" fmla="*/ 56 h 209"/>
                    <a:gd name="T38" fmla="*/ 133 w 184"/>
                    <a:gd name="T39" fmla="*/ 38 h 209"/>
                    <a:gd name="T40" fmla="*/ 108 w 184"/>
                    <a:gd name="T41" fmla="*/ 38 h 209"/>
                    <a:gd name="T42" fmla="*/ 81 w 184"/>
                    <a:gd name="T43" fmla="*/ 45 h 209"/>
                    <a:gd name="T44" fmla="*/ 63 w 184"/>
                    <a:gd name="T45" fmla="*/ 56 h 209"/>
                    <a:gd name="T46" fmla="*/ 43 w 184"/>
                    <a:gd name="T47" fmla="*/ 45 h 209"/>
                    <a:gd name="T48" fmla="*/ 56 w 184"/>
                    <a:gd name="T49" fmla="*/ 13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84" h="209">
                      <a:moveTo>
                        <a:pt x="56" y="13"/>
                      </a:moveTo>
                      <a:lnTo>
                        <a:pt x="108" y="0"/>
                      </a:lnTo>
                      <a:lnTo>
                        <a:pt x="171" y="18"/>
                      </a:lnTo>
                      <a:lnTo>
                        <a:pt x="184" y="63"/>
                      </a:lnTo>
                      <a:lnTo>
                        <a:pt x="177" y="121"/>
                      </a:lnTo>
                      <a:lnTo>
                        <a:pt x="146" y="158"/>
                      </a:lnTo>
                      <a:lnTo>
                        <a:pt x="101" y="164"/>
                      </a:lnTo>
                      <a:lnTo>
                        <a:pt x="56" y="164"/>
                      </a:lnTo>
                      <a:lnTo>
                        <a:pt x="37" y="184"/>
                      </a:lnTo>
                      <a:lnTo>
                        <a:pt x="37" y="196"/>
                      </a:lnTo>
                      <a:lnTo>
                        <a:pt x="25" y="209"/>
                      </a:lnTo>
                      <a:lnTo>
                        <a:pt x="0" y="202"/>
                      </a:lnTo>
                      <a:lnTo>
                        <a:pt x="5" y="171"/>
                      </a:lnTo>
                      <a:lnTo>
                        <a:pt x="25" y="146"/>
                      </a:lnTo>
                      <a:lnTo>
                        <a:pt x="63" y="126"/>
                      </a:lnTo>
                      <a:lnTo>
                        <a:pt x="101" y="133"/>
                      </a:lnTo>
                      <a:lnTo>
                        <a:pt x="133" y="126"/>
                      </a:lnTo>
                      <a:lnTo>
                        <a:pt x="151" y="95"/>
                      </a:lnTo>
                      <a:lnTo>
                        <a:pt x="151" y="56"/>
                      </a:lnTo>
                      <a:lnTo>
                        <a:pt x="133" y="38"/>
                      </a:lnTo>
                      <a:lnTo>
                        <a:pt x="108" y="38"/>
                      </a:lnTo>
                      <a:lnTo>
                        <a:pt x="81" y="45"/>
                      </a:lnTo>
                      <a:lnTo>
                        <a:pt x="63" y="56"/>
                      </a:lnTo>
                      <a:lnTo>
                        <a:pt x="43" y="45"/>
                      </a:lnTo>
                      <a:lnTo>
                        <a:pt x="5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54" name="Oval 50"/>
                <p:cNvSpPr>
                  <a:spLocks noChangeArrowheads="1"/>
                </p:cNvSpPr>
                <p:nvPr/>
              </p:nvSpPr>
              <p:spPr bwMode="auto">
                <a:xfrm>
                  <a:off x="5020" y="3467"/>
                  <a:ext cx="14" cy="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21555" name="AutoShape 51"/>
            <p:cNvSpPr>
              <a:spLocks noChangeArrowheads="1"/>
            </p:cNvSpPr>
            <p:nvPr/>
          </p:nvSpPr>
          <p:spPr bwMode="auto">
            <a:xfrm>
              <a:off x="432" y="2208"/>
              <a:ext cx="1344" cy="528"/>
            </a:xfrm>
            <a:prstGeom prst="wedgeRoundRectCallout">
              <a:avLst>
                <a:gd name="adj1" fmla="val 75296"/>
                <a:gd name="adj2" fmla="val -738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r>
                <a:rPr lang="fr-FR" altLang="fr-FR"/>
                <a:t>Quelles pièces n’ont</a:t>
              </a:r>
            </a:p>
            <a:p>
              <a:r>
                <a:rPr lang="fr-FR" altLang="fr-FR">
                  <a:solidFill>
                    <a:srgbClr val="FF0000"/>
                  </a:solidFill>
                </a:rPr>
                <a:t>pas de mouvement</a:t>
              </a:r>
            </a:p>
            <a:p>
              <a:r>
                <a:rPr lang="fr-FR" altLang="fr-FR"/>
                <a:t>par rapport à 06 ?</a:t>
              </a:r>
            </a:p>
          </p:txBody>
        </p:sp>
      </p:grp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8001000" y="5702300"/>
            <a:ext cx="279400" cy="266700"/>
          </a:xfrm>
          <a:prstGeom prst="ellips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z="2400" b="0">
              <a:solidFill>
                <a:srgbClr val="00CC00"/>
              </a:solidFill>
            </a:endParaRP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457200" y="3505200"/>
            <a:ext cx="419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	</a:t>
            </a:r>
            <a:r>
              <a:rPr lang="fr-FR" altLang="fr-FR" sz="1600" b="0">
                <a:solidFill>
                  <a:schemeClr val="bg2"/>
                </a:solidFill>
              </a:rPr>
              <a:t>- </a:t>
            </a:r>
            <a:r>
              <a:rPr lang="fr-FR" altLang="fr-FR" sz="1600">
                <a:solidFill>
                  <a:schemeClr val="bg2"/>
                </a:solidFill>
              </a:rPr>
              <a:t>Inscrire </a:t>
            </a:r>
            <a:r>
              <a:rPr lang="fr-FR" altLang="fr-FR" sz="1600" b="0">
                <a:solidFill>
                  <a:schemeClr val="bg2"/>
                </a:solidFill>
              </a:rPr>
              <a:t>le repère des pièces</a:t>
            </a:r>
          </a:p>
          <a:p>
            <a:pPr>
              <a:buFont typeface="Monotype Sorts" pitchFamily="2" charset="2"/>
              <a:buNone/>
            </a:pPr>
            <a:r>
              <a:rPr lang="fr-FR" altLang="fr-FR" sz="1600" b="0">
                <a:solidFill>
                  <a:schemeClr val="bg2"/>
                </a:solidFill>
              </a:rPr>
              <a:t>		dans la classe d’équivalence.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2362200" y="4038600"/>
            <a:ext cx="4495800" cy="22860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68" name="Rectangle 64"/>
          <p:cNvSpPr>
            <a:spLocks noChangeArrowheads="1"/>
          </p:cNvSpPr>
          <p:nvPr/>
        </p:nvSpPr>
        <p:spPr bwMode="auto">
          <a:xfrm>
            <a:off x="6667500" y="62484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600">
                <a:solidFill>
                  <a:srgbClr val="00CC00"/>
                </a:solidFill>
              </a:rPr>
              <a:t>12   13   14    15</a:t>
            </a:r>
          </a:p>
        </p:txBody>
      </p:sp>
      <p:grpSp>
        <p:nvGrpSpPr>
          <p:cNvPr id="21569" name="Group 65"/>
          <p:cNvGrpSpPr>
            <a:grpSpLocks/>
          </p:cNvGrpSpPr>
          <p:nvPr/>
        </p:nvGrpSpPr>
        <p:grpSpPr bwMode="auto">
          <a:xfrm>
            <a:off x="152400" y="1600200"/>
            <a:ext cx="384175" cy="533400"/>
            <a:chOff x="960" y="384"/>
            <a:chExt cx="740" cy="1028"/>
          </a:xfrm>
        </p:grpSpPr>
        <p:sp>
          <p:nvSpPr>
            <p:cNvPr id="21570" name="Freeform 66"/>
            <p:cNvSpPr>
              <a:spLocks/>
            </p:cNvSpPr>
            <p:nvPr/>
          </p:nvSpPr>
          <p:spPr bwMode="auto">
            <a:xfrm>
              <a:off x="1406" y="546"/>
              <a:ext cx="172" cy="213"/>
            </a:xfrm>
            <a:custGeom>
              <a:avLst/>
              <a:gdLst>
                <a:gd name="T0" fmla="*/ 132 w 172"/>
                <a:gd name="T1" fmla="*/ 155 h 213"/>
                <a:gd name="T2" fmla="*/ 143 w 172"/>
                <a:gd name="T3" fmla="*/ 127 h 213"/>
                <a:gd name="T4" fmla="*/ 148 w 172"/>
                <a:gd name="T5" fmla="*/ 94 h 213"/>
                <a:gd name="T6" fmla="*/ 148 w 172"/>
                <a:gd name="T7" fmla="*/ 65 h 213"/>
                <a:gd name="T8" fmla="*/ 138 w 172"/>
                <a:gd name="T9" fmla="*/ 35 h 213"/>
                <a:gd name="T10" fmla="*/ 128 w 172"/>
                <a:gd name="T11" fmla="*/ 18 h 213"/>
                <a:gd name="T12" fmla="*/ 110 w 172"/>
                <a:gd name="T13" fmla="*/ 5 h 213"/>
                <a:gd name="T14" fmla="*/ 84 w 172"/>
                <a:gd name="T15" fmla="*/ 0 h 213"/>
                <a:gd name="T16" fmla="*/ 51 w 172"/>
                <a:gd name="T17" fmla="*/ 3 h 213"/>
                <a:gd name="T18" fmla="*/ 28 w 172"/>
                <a:gd name="T19" fmla="*/ 17 h 213"/>
                <a:gd name="T20" fmla="*/ 14 w 172"/>
                <a:gd name="T21" fmla="*/ 42 h 213"/>
                <a:gd name="T22" fmla="*/ 5 w 172"/>
                <a:gd name="T23" fmla="*/ 71 h 213"/>
                <a:gd name="T24" fmla="*/ 0 w 172"/>
                <a:gd name="T25" fmla="*/ 105 h 213"/>
                <a:gd name="T26" fmla="*/ 2 w 172"/>
                <a:gd name="T27" fmla="*/ 141 h 213"/>
                <a:gd name="T28" fmla="*/ 9 w 172"/>
                <a:gd name="T29" fmla="*/ 163 h 213"/>
                <a:gd name="T30" fmla="*/ 23 w 172"/>
                <a:gd name="T31" fmla="*/ 185 h 213"/>
                <a:gd name="T32" fmla="*/ 39 w 172"/>
                <a:gd name="T33" fmla="*/ 199 h 213"/>
                <a:gd name="T34" fmla="*/ 59 w 172"/>
                <a:gd name="T35" fmla="*/ 205 h 213"/>
                <a:gd name="T36" fmla="*/ 82 w 172"/>
                <a:gd name="T37" fmla="*/ 203 h 213"/>
                <a:gd name="T38" fmla="*/ 98 w 172"/>
                <a:gd name="T39" fmla="*/ 199 h 213"/>
                <a:gd name="T40" fmla="*/ 110 w 172"/>
                <a:gd name="T41" fmla="*/ 186 h 213"/>
                <a:gd name="T42" fmla="*/ 115 w 172"/>
                <a:gd name="T43" fmla="*/ 182 h 213"/>
                <a:gd name="T44" fmla="*/ 134 w 172"/>
                <a:gd name="T45" fmla="*/ 199 h 213"/>
                <a:gd name="T46" fmla="*/ 152 w 172"/>
                <a:gd name="T47" fmla="*/ 213 h 213"/>
                <a:gd name="T48" fmla="*/ 165 w 172"/>
                <a:gd name="T49" fmla="*/ 209 h 213"/>
                <a:gd name="T50" fmla="*/ 172 w 172"/>
                <a:gd name="T51" fmla="*/ 194 h 213"/>
                <a:gd name="T52" fmla="*/ 170 w 172"/>
                <a:gd name="T53" fmla="*/ 182 h 213"/>
                <a:gd name="T54" fmla="*/ 146 w 172"/>
                <a:gd name="T55" fmla="*/ 169 h 213"/>
                <a:gd name="T56" fmla="*/ 132 w 172"/>
                <a:gd name="T57" fmla="*/ 15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2" h="213">
                  <a:moveTo>
                    <a:pt x="132" y="155"/>
                  </a:moveTo>
                  <a:lnTo>
                    <a:pt x="143" y="127"/>
                  </a:lnTo>
                  <a:lnTo>
                    <a:pt x="148" y="94"/>
                  </a:lnTo>
                  <a:lnTo>
                    <a:pt x="148" y="65"/>
                  </a:lnTo>
                  <a:lnTo>
                    <a:pt x="138" y="35"/>
                  </a:lnTo>
                  <a:lnTo>
                    <a:pt x="128" y="18"/>
                  </a:lnTo>
                  <a:lnTo>
                    <a:pt x="110" y="5"/>
                  </a:lnTo>
                  <a:lnTo>
                    <a:pt x="84" y="0"/>
                  </a:lnTo>
                  <a:lnTo>
                    <a:pt x="51" y="3"/>
                  </a:lnTo>
                  <a:lnTo>
                    <a:pt x="28" y="17"/>
                  </a:lnTo>
                  <a:lnTo>
                    <a:pt x="14" y="42"/>
                  </a:lnTo>
                  <a:lnTo>
                    <a:pt x="5" y="71"/>
                  </a:lnTo>
                  <a:lnTo>
                    <a:pt x="0" y="105"/>
                  </a:lnTo>
                  <a:lnTo>
                    <a:pt x="2" y="141"/>
                  </a:lnTo>
                  <a:lnTo>
                    <a:pt x="9" y="163"/>
                  </a:lnTo>
                  <a:lnTo>
                    <a:pt x="23" y="185"/>
                  </a:lnTo>
                  <a:lnTo>
                    <a:pt x="39" y="199"/>
                  </a:lnTo>
                  <a:lnTo>
                    <a:pt x="59" y="205"/>
                  </a:lnTo>
                  <a:lnTo>
                    <a:pt x="82" y="203"/>
                  </a:lnTo>
                  <a:lnTo>
                    <a:pt x="98" y="199"/>
                  </a:lnTo>
                  <a:lnTo>
                    <a:pt x="110" y="186"/>
                  </a:lnTo>
                  <a:lnTo>
                    <a:pt x="115" y="182"/>
                  </a:lnTo>
                  <a:lnTo>
                    <a:pt x="134" y="199"/>
                  </a:lnTo>
                  <a:lnTo>
                    <a:pt x="152" y="213"/>
                  </a:lnTo>
                  <a:lnTo>
                    <a:pt x="165" y="209"/>
                  </a:lnTo>
                  <a:lnTo>
                    <a:pt x="172" y="194"/>
                  </a:lnTo>
                  <a:lnTo>
                    <a:pt x="170" y="182"/>
                  </a:lnTo>
                  <a:lnTo>
                    <a:pt x="146" y="169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71" name="Freeform 67"/>
            <p:cNvSpPr>
              <a:spLocks/>
            </p:cNvSpPr>
            <p:nvPr/>
          </p:nvSpPr>
          <p:spPr bwMode="auto">
            <a:xfrm>
              <a:off x="1263" y="752"/>
              <a:ext cx="218" cy="340"/>
            </a:xfrm>
            <a:custGeom>
              <a:avLst/>
              <a:gdLst>
                <a:gd name="T0" fmla="*/ 176 w 218"/>
                <a:gd name="T1" fmla="*/ 9 h 340"/>
                <a:gd name="T2" fmla="*/ 132 w 218"/>
                <a:gd name="T3" fmla="*/ 0 h 340"/>
                <a:gd name="T4" fmla="*/ 103 w 218"/>
                <a:gd name="T5" fmla="*/ 12 h 340"/>
                <a:gd name="T6" fmla="*/ 73 w 218"/>
                <a:gd name="T7" fmla="*/ 30 h 340"/>
                <a:gd name="T8" fmla="*/ 48 w 218"/>
                <a:gd name="T9" fmla="*/ 61 h 340"/>
                <a:gd name="T10" fmla="*/ 30 w 218"/>
                <a:gd name="T11" fmla="*/ 98 h 340"/>
                <a:gd name="T12" fmla="*/ 9 w 218"/>
                <a:gd name="T13" fmla="*/ 150 h 340"/>
                <a:gd name="T14" fmla="*/ 0 w 218"/>
                <a:gd name="T15" fmla="*/ 205 h 340"/>
                <a:gd name="T16" fmla="*/ 0 w 218"/>
                <a:gd name="T17" fmla="*/ 254 h 340"/>
                <a:gd name="T18" fmla="*/ 14 w 218"/>
                <a:gd name="T19" fmla="*/ 296 h 340"/>
                <a:gd name="T20" fmla="*/ 36 w 218"/>
                <a:gd name="T21" fmla="*/ 330 h 340"/>
                <a:gd name="T22" fmla="*/ 58 w 218"/>
                <a:gd name="T23" fmla="*/ 339 h 340"/>
                <a:gd name="T24" fmla="*/ 89 w 218"/>
                <a:gd name="T25" fmla="*/ 340 h 340"/>
                <a:gd name="T26" fmla="*/ 117 w 218"/>
                <a:gd name="T27" fmla="*/ 335 h 340"/>
                <a:gd name="T28" fmla="*/ 139 w 218"/>
                <a:gd name="T29" fmla="*/ 326 h 340"/>
                <a:gd name="T30" fmla="*/ 154 w 218"/>
                <a:gd name="T31" fmla="*/ 308 h 340"/>
                <a:gd name="T32" fmla="*/ 163 w 218"/>
                <a:gd name="T33" fmla="*/ 283 h 340"/>
                <a:gd name="T34" fmla="*/ 162 w 218"/>
                <a:gd name="T35" fmla="*/ 259 h 340"/>
                <a:gd name="T36" fmla="*/ 157 w 218"/>
                <a:gd name="T37" fmla="*/ 237 h 340"/>
                <a:gd name="T38" fmla="*/ 148 w 218"/>
                <a:gd name="T39" fmla="*/ 205 h 340"/>
                <a:gd name="T40" fmla="*/ 148 w 218"/>
                <a:gd name="T41" fmla="*/ 181 h 340"/>
                <a:gd name="T42" fmla="*/ 154 w 218"/>
                <a:gd name="T43" fmla="*/ 159 h 340"/>
                <a:gd name="T44" fmla="*/ 168 w 218"/>
                <a:gd name="T45" fmla="*/ 145 h 340"/>
                <a:gd name="T46" fmla="*/ 191 w 218"/>
                <a:gd name="T47" fmla="*/ 118 h 340"/>
                <a:gd name="T48" fmla="*/ 212 w 218"/>
                <a:gd name="T49" fmla="*/ 101 h 340"/>
                <a:gd name="T50" fmla="*/ 216 w 218"/>
                <a:gd name="T51" fmla="*/ 76 h 340"/>
                <a:gd name="T52" fmla="*/ 218 w 218"/>
                <a:gd name="T53" fmla="*/ 56 h 340"/>
                <a:gd name="T54" fmla="*/ 204 w 218"/>
                <a:gd name="T55" fmla="*/ 36 h 340"/>
                <a:gd name="T56" fmla="*/ 190 w 218"/>
                <a:gd name="T57" fmla="*/ 17 h 340"/>
                <a:gd name="T58" fmla="*/ 176 w 218"/>
                <a:gd name="T59" fmla="*/ 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340">
                  <a:moveTo>
                    <a:pt x="176" y="9"/>
                  </a:moveTo>
                  <a:lnTo>
                    <a:pt x="132" y="0"/>
                  </a:lnTo>
                  <a:lnTo>
                    <a:pt x="103" y="12"/>
                  </a:lnTo>
                  <a:lnTo>
                    <a:pt x="73" y="30"/>
                  </a:lnTo>
                  <a:lnTo>
                    <a:pt x="48" y="61"/>
                  </a:lnTo>
                  <a:lnTo>
                    <a:pt x="30" y="98"/>
                  </a:lnTo>
                  <a:lnTo>
                    <a:pt x="9" y="150"/>
                  </a:lnTo>
                  <a:lnTo>
                    <a:pt x="0" y="205"/>
                  </a:lnTo>
                  <a:lnTo>
                    <a:pt x="0" y="254"/>
                  </a:lnTo>
                  <a:lnTo>
                    <a:pt x="14" y="296"/>
                  </a:lnTo>
                  <a:lnTo>
                    <a:pt x="36" y="330"/>
                  </a:lnTo>
                  <a:lnTo>
                    <a:pt x="58" y="339"/>
                  </a:lnTo>
                  <a:lnTo>
                    <a:pt x="89" y="340"/>
                  </a:lnTo>
                  <a:lnTo>
                    <a:pt x="117" y="335"/>
                  </a:lnTo>
                  <a:lnTo>
                    <a:pt x="139" y="326"/>
                  </a:lnTo>
                  <a:lnTo>
                    <a:pt x="154" y="308"/>
                  </a:lnTo>
                  <a:lnTo>
                    <a:pt x="163" y="283"/>
                  </a:lnTo>
                  <a:lnTo>
                    <a:pt x="162" y="259"/>
                  </a:lnTo>
                  <a:lnTo>
                    <a:pt x="157" y="237"/>
                  </a:lnTo>
                  <a:lnTo>
                    <a:pt x="148" y="205"/>
                  </a:lnTo>
                  <a:lnTo>
                    <a:pt x="148" y="181"/>
                  </a:lnTo>
                  <a:lnTo>
                    <a:pt x="154" y="159"/>
                  </a:lnTo>
                  <a:lnTo>
                    <a:pt x="168" y="145"/>
                  </a:lnTo>
                  <a:lnTo>
                    <a:pt x="191" y="118"/>
                  </a:lnTo>
                  <a:lnTo>
                    <a:pt x="212" y="101"/>
                  </a:lnTo>
                  <a:lnTo>
                    <a:pt x="216" y="76"/>
                  </a:lnTo>
                  <a:lnTo>
                    <a:pt x="218" y="56"/>
                  </a:lnTo>
                  <a:lnTo>
                    <a:pt x="204" y="36"/>
                  </a:lnTo>
                  <a:lnTo>
                    <a:pt x="190" y="17"/>
                  </a:lnTo>
                  <a:lnTo>
                    <a:pt x="17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72" name="Freeform 68"/>
            <p:cNvSpPr>
              <a:spLocks/>
            </p:cNvSpPr>
            <p:nvPr/>
          </p:nvSpPr>
          <p:spPr bwMode="auto">
            <a:xfrm>
              <a:off x="1281" y="1014"/>
              <a:ext cx="115" cy="396"/>
            </a:xfrm>
            <a:custGeom>
              <a:avLst/>
              <a:gdLst>
                <a:gd name="T0" fmla="*/ 75 w 115"/>
                <a:gd name="T1" fmla="*/ 90 h 396"/>
                <a:gd name="T2" fmla="*/ 65 w 115"/>
                <a:gd name="T3" fmla="*/ 41 h 396"/>
                <a:gd name="T4" fmla="*/ 46 w 115"/>
                <a:gd name="T5" fmla="*/ 6 h 396"/>
                <a:gd name="T6" fmla="*/ 17 w 115"/>
                <a:gd name="T7" fmla="*/ 0 h 396"/>
                <a:gd name="T8" fmla="*/ 0 w 115"/>
                <a:gd name="T9" fmla="*/ 18 h 396"/>
                <a:gd name="T10" fmla="*/ 5 w 115"/>
                <a:gd name="T11" fmla="*/ 49 h 396"/>
                <a:gd name="T12" fmla="*/ 22 w 115"/>
                <a:gd name="T13" fmla="*/ 90 h 396"/>
                <a:gd name="T14" fmla="*/ 40 w 115"/>
                <a:gd name="T15" fmla="*/ 127 h 396"/>
                <a:gd name="T16" fmla="*/ 54 w 115"/>
                <a:gd name="T17" fmla="*/ 175 h 396"/>
                <a:gd name="T18" fmla="*/ 59 w 115"/>
                <a:gd name="T19" fmla="*/ 200 h 396"/>
                <a:gd name="T20" fmla="*/ 59 w 115"/>
                <a:gd name="T21" fmla="*/ 222 h 396"/>
                <a:gd name="T22" fmla="*/ 46 w 115"/>
                <a:gd name="T23" fmla="*/ 253 h 396"/>
                <a:gd name="T24" fmla="*/ 32 w 115"/>
                <a:gd name="T25" fmla="*/ 277 h 396"/>
                <a:gd name="T26" fmla="*/ 19 w 115"/>
                <a:gd name="T27" fmla="*/ 305 h 396"/>
                <a:gd name="T28" fmla="*/ 9 w 115"/>
                <a:gd name="T29" fmla="*/ 344 h 396"/>
                <a:gd name="T30" fmla="*/ 13 w 115"/>
                <a:gd name="T31" fmla="*/ 378 h 396"/>
                <a:gd name="T32" fmla="*/ 17 w 115"/>
                <a:gd name="T33" fmla="*/ 393 h 396"/>
                <a:gd name="T34" fmla="*/ 31 w 115"/>
                <a:gd name="T35" fmla="*/ 396 h 396"/>
                <a:gd name="T36" fmla="*/ 50 w 115"/>
                <a:gd name="T37" fmla="*/ 388 h 396"/>
                <a:gd name="T38" fmla="*/ 69 w 115"/>
                <a:gd name="T39" fmla="*/ 370 h 396"/>
                <a:gd name="T40" fmla="*/ 91 w 115"/>
                <a:gd name="T41" fmla="*/ 352 h 396"/>
                <a:gd name="T42" fmla="*/ 115 w 115"/>
                <a:gd name="T43" fmla="*/ 347 h 396"/>
                <a:gd name="T44" fmla="*/ 112 w 115"/>
                <a:gd name="T45" fmla="*/ 331 h 396"/>
                <a:gd name="T46" fmla="*/ 84 w 115"/>
                <a:gd name="T47" fmla="*/ 322 h 396"/>
                <a:gd name="T48" fmla="*/ 65 w 115"/>
                <a:gd name="T49" fmla="*/ 325 h 396"/>
                <a:gd name="T50" fmla="*/ 50 w 115"/>
                <a:gd name="T51" fmla="*/ 340 h 396"/>
                <a:gd name="T52" fmla="*/ 32 w 115"/>
                <a:gd name="T53" fmla="*/ 349 h 396"/>
                <a:gd name="T54" fmla="*/ 45 w 115"/>
                <a:gd name="T55" fmla="*/ 322 h 396"/>
                <a:gd name="T56" fmla="*/ 61 w 115"/>
                <a:gd name="T57" fmla="*/ 291 h 396"/>
                <a:gd name="T58" fmla="*/ 83 w 115"/>
                <a:gd name="T59" fmla="*/ 257 h 396"/>
                <a:gd name="T60" fmla="*/ 96 w 115"/>
                <a:gd name="T61" fmla="*/ 226 h 396"/>
                <a:gd name="T62" fmla="*/ 98 w 115"/>
                <a:gd name="T63" fmla="*/ 195 h 396"/>
                <a:gd name="T64" fmla="*/ 93 w 115"/>
                <a:gd name="T65" fmla="*/ 167 h 396"/>
                <a:gd name="T66" fmla="*/ 87 w 115"/>
                <a:gd name="T67" fmla="*/ 131 h 396"/>
                <a:gd name="T68" fmla="*/ 75 w 115"/>
                <a:gd name="T69" fmla="*/ 9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96">
                  <a:moveTo>
                    <a:pt x="75" y="90"/>
                  </a:moveTo>
                  <a:lnTo>
                    <a:pt x="65" y="41"/>
                  </a:lnTo>
                  <a:lnTo>
                    <a:pt x="46" y="6"/>
                  </a:lnTo>
                  <a:lnTo>
                    <a:pt x="17" y="0"/>
                  </a:lnTo>
                  <a:lnTo>
                    <a:pt x="0" y="18"/>
                  </a:lnTo>
                  <a:lnTo>
                    <a:pt x="5" y="49"/>
                  </a:lnTo>
                  <a:lnTo>
                    <a:pt x="22" y="90"/>
                  </a:lnTo>
                  <a:lnTo>
                    <a:pt x="40" y="127"/>
                  </a:lnTo>
                  <a:lnTo>
                    <a:pt x="54" y="175"/>
                  </a:lnTo>
                  <a:lnTo>
                    <a:pt x="59" y="200"/>
                  </a:lnTo>
                  <a:lnTo>
                    <a:pt x="59" y="222"/>
                  </a:lnTo>
                  <a:lnTo>
                    <a:pt x="46" y="253"/>
                  </a:lnTo>
                  <a:lnTo>
                    <a:pt x="32" y="277"/>
                  </a:lnTo>
                  <a:lnTo>
                    <a:pt x="19" y="305"/>
                  </a:lnTo>
                  <a:lnTo>
                    <a:pt x="9" y="344"/>
                  </a:lnTo>
                  <a:lnTo>
                    <a:pt x="13" y="378"/>
                  </a:lnTo>
                  <a:lnTo>
                    <a:pt x="17" y="393"/>
                  </a:lnTo>
                  <a:lnTo>
                    <a:pt x="31" y="396"/>
                  </a:lnTo>
                  <a:lnTo>
                    <a:pt x="50" y="388"/>
                  </a:lnTo>
                  <a:lnTo>
                    <a:pt x="69" y="370"/>
                  </a:lnTo>
                  <a:lnTo>
                    <a:pt x="91" y="352"/>
                  </a:lnTo>
                  <a:lnTo>
                    <a:pt x="115" y="347"/>
                  </a:lnTo>
                  <a:lnTo>
                    <a:pt x="112" y="331"/>
                  </a:lnTo>
                  <a:lnTo>
                    <a:pt x="84" y="322"/>
                  </a:lnTo>
                  <a:lnTo>
                    <a:pt x="65" y="325"/>
                  </a:lnTo>
                  <a:lnTo>
                    <a:pt x="50" y="340"/>
                  </a:lnTo>
                  <a:lnTo>
                    <a:pt x="32" y="349"/>
                  </a:lnTo>
                  <a:lnTo>
                    <a:pt x="45" y="322"/>
                  </a:lnTo>
                  <a:lnTo>
                    <a:pt x="61" y="291"/>
                  </a:lnTo>
                  <a:lnTo>
                    <a:pt x="83" y="257"/>
                  </a:lnTo>
                  <a:lnTo>
                    <a:pt x="96" y="226"/>
                  </a:lnTo>
                  <a:lnTo>
                    <a:pt x="98" y="195"/>
                  </a:lnTo>
                  <a:lnTo>
                    <a:pt x="93" y="167"/>
                  </a:lnTo>
                  <a:lnTo>
                    <a:pt x="87" y="131"/>
                  </a:lnTo>
                  <a:lnTo>
                    <a:pt x="75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73" name="Freeform 69"/>
            <p:cNvSpPr>
              <a:spLocks/>
            </p:cNvSpPr>
            <p:nvPr/>
          </p:nvSpPr>
          <p:spPr bwMode="auto">
            <a:xfrm>
              <a:off x="1356" y="1010"/>
              <a:ext cx="134" cy="402"/>
            </a:xfrm>
            <a:custGeom>
              <a:avLst/>
              <a:gdLst>
                <a:gd name="T0" fmla="*/ 65 w 134"/>
                <a:gd name="T1" fmla="*/ 83 h 402"/>
                <a:gd name="T2" fmla="*/ 59 w 134"/>
                <a:gd name="T3" fmla="*/ 35 h 402"/>
                <a:gd name="T4" fmla="*/ 45 w 134"/>
                <a:gd name="T5" fmla="*/ 5 h 402"/>
                <a:gd name="T6" fmla="*/ 19 w 134"/>
                <a:gd name="T7" fmla="*/ 0 h 402"/>
                <a:gd name="T8" fmla="*/ 0 w 134"/>
                <a:gd name="T9" fmla="*/ 26 h 402"/>
                <a:gd name="T10" fmla="*/ 3 w 134"/>
                <a:gd name="T11" fmla="*/ 56 h 402"/>
                <a:gd name="T12" fmla="*/ 22 w 134"/>
                <a:gd name="T13" fmla="*/ 96 h 402"/>
                <a:gd name="T14" fmla="*/ 36 w 134"/>
                <a:gd name="T15" fmla="*/ 157 h 402"/>
                <a:gd name="T16" fmla="*/ 41 w 134"/>
                <a:gd name="T17" fmla="*/ 199 h 402"/>
                <a:gd name="T18" fmla="*/ 43 w 134"/>
                <a:gd name="T19" fmla="*/ 237 h 402"/>
                <a:gd name="T20" fmla="*/ 31 w 134"/>
                <a:gd name="T21" fmla="*/ 273 h 402"/>
                <a:gd name="T22" fmla="*/ 19 w 134"/>
                <a:gd name="T23" fmla="*/ 321 h 402"/>
                <a:gd name="T24" fmla="*/ 13 w 134"/>
                <a:gd name="T25" fmla="*/ 367 h 402"/>
                <a:gd name="T26" fmla="*/ 13 w 134"/>
                <a:gd name="T27" fmla="*/ 391 h 402"/>
                <a:gd name="T28" fmla="*/ 24 w 134"/>
                <a:gd name="T29" fmla="*/ 400 h 402"/>
                <a:gd name="T30" fmla="*/ 38 w 134"/>
                <a:gd name="T31" fmla="*/ 402 h 402"/>
                <a:gd name="T32" fmla="*/ 60 w 134"/>
                <a:gd name="T33" fmla="*/ 387 h 402"/>
                <a:gd name="T34" fmla="*/ 89 w 134"/>
                <a:gd name="T35" fmla="*/ 367 h 402"/>
                <a:gd name="T36" fmla="*/ 129 w 134"/>
                <a:gd name="T37" fmla="*/ 352 h 402"/>
                <a:gd name="T38" fmla="*/ 134 w 134"/>
                <a:gd name="T39" fmla="*/ 343 h 402"/>
                <a:gd name="T40" fmla="*/ 110 w 134"/>
                <a:gd name="T41" fmla="*/ 329 h 402"/>
                <a:gd name="T42" fmla="*/ 70 w 134"/>
                <a:gd name="T43" fmla="*/ 327 h 402"/>
                <a:gd name="T44" fmla="*/ 43 w 134"/>
                <a:gd name="T45" fmla="*/ 358 h 402"/>
                <a:gd name="T46" fmla="*/ 43 w 134"/>
                <a:gd name="T47" fmla="*/ 334 h 402"/>
                <a:gd name="T48" fmla="*/ 59 w 134"/>
                <a:gd name="T49" fmla="*/ 287 h 402"/>
                <a:gd name="T50" fmla="*/ 78 w 134"/>
                <a:gd name="T51" fmla="*/ 229 h 402"/>
                <a:gd name="T52" fmla="*/ 82 w 134"/>
                <a:gd name="T53" fmla="*/ 188 h 402"/>
                <a:gd name="T54" fmla="*/ 78 w 134"/>
                <a:gd name="T55" fmla="*/ 132 h 402"/>
                <a:gd name="T56" fmla="*/ 65 w 134"/>
                <a:gd name="T57" fmla="*/ 8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4" h="402">
                  <a:moveTo>
                    <a:pt x="65" y="83"/>
                  </a:moveTo>
                  <a:lnTo>
                    <a:pt x="59" y="35"/>
                  </a:lnTo>
                  <a:lnTo>
                    <a:pt x="45" y="5"/>
                  </a:lnTo>
                  <a:lnTo>
                    <a:pt x="19" y="0"/>
                  </a:lnTo>
                  <a:lnTo>
                    <a:pt x="0" y="26"/>
                  </a:lnTo>
                  <a:lnTo>
                    <a:pt x="3" y="56"/>
                  </a:lnTo>
                  <a:lnTo>
                    <a:pt x="22" y="96"/>
                  </a:lnTo>
                  <a:lnTo>
                    <a:pt x="36" y="157"/>
                  </a:lnTo>
                  <a:lnTo>
                    <a:pt x="41" y="199"/>
                  </a:lnTo>
                  <a:lnTo>
                    <a:pt x="43" y="237"/>
                  </a:lnTo>
                  <a:lnTo>
                    <a:pt x="31" y="273"/>
                  </a:lnTo>
                  <a:lnTo>
                    <a:pt x="19" y="321"/>
                  </a:lnTo>
                  <a:lnTo>
                    <a:pt x="13" y="367"/>
                  </a:lnTo>
                  <a:lnTo>
                    <a:pt x="13" y="391"/>
                  </a:lnTo>
                  <a:lnTo>
                    <a:pt x="24" y="400"/>
                  </a:lnTo>
                  <a:lnTo>
                    <a:pt x="38" y="402"/>
                  </a:lnTo>
                  <a:lnTo>
                    <a:pt x="60" y="387"/>
                  </a:lnTo>
                  <a:lnTo>
                    <a:pt x="89" y="367"/>
                  </a:lnTo>
                  <a:lnTo>
                    <a:pt x="129" y="352"/>
                  </a:lnTo>
                  <a:lnTo>
                    <a:pt x="134" y="343"/>
                  </a:lnTo>
                  <a:lnTo>
                    <a:pt x="110" y="329"/>
                  </a:lnTo>
                  <a:lnTo>
                    <a:pt x="70" y="327"/>
                  </a:lnTo>
                  <a:lnTo>
                    <a:pt x="43" y="358"/>
                  </a:lnTo>
                  <a:lnTo>
                    <a:pt x="43" y="334"/>
                  </a:lnTo>
                  <a:lnTo>
                    <a:pt x="59" y="287"/>
                  </a:lnTo>
                  <a:lnTo>
                    <a:pt x="78" y="229"/>
                  </a:lnTo>
                  <a:lnTo>
                    <a:pt x="82" y="188"/>
                  </a:lnTo>
                  <a:lnTo>
                    <a:pt x="78" y="132"/>
                  </a:lnTo>
                  <a:lnTo>
                    <a:pt x="65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1574" name="Group 70"/>
            <p:cNvGrpSpPr>
              <a:grpSpLocks/>
            </p:cNvGrpSpPr>
            <p:nvPr/>
          </p:nvGrpSpPr>
          <p:grpSpPr bwMode="auto">
            <a:xfrm>
              <a:off x="960" y="384"/>
              <a:ext cx="740" cy="581"/>
              <a:chOff x="960" y="384"/>
              <a:chExt cx="740" cy="581"/>
            </a:xfrm>
          </p:grpSpPr>
          <p:sp>
            <p:nvSpPr>
              <p:cNvPr id="21575" name="Freeform 71"/>
              <p:cNvSpPr>
                <a:spLocks/>
              </p:cNvSpPr>
              <p:nvPr/>
            </p:nvSpPr>
            <p:spPr bwMode="auto">
              <a:xfrm>
                <a:off x="1076" y="449"/>
                <a:ext cx="558" cy="473"/>
              </a:xfrm>
              <a:custGeom>
                <a:avLst/>
                <a:gdLst>
                  <a:gd name="T0" fmla="*/ 523 w 558"/>
                  <a:gd name="T1" fmla="*/ 377 h 473"/>
                  <a:gd name="T2" fmla="*/ 427 w 558"/>
                  <a:gd name="T3" fmla="*/ 310 h 473"/>
                  <a:gd name="T4" fmla="*/ 339 w 558"/>
                  <a:gd name="T5" fmla="*/ 250 h 473"/>
                  <a:gd name="T6" fmla="*/ 272 w 558"/>
                  <a:gd name="T7" fmla="*/ 197 h 473"/>
                  <a:gd name="T8" fmla="*/ 181 w 558"/>
                  <a:gd name="T9" fmla="*/ 113 h 473"/>
                  <a:gd name="T10" fmla="*/ 105 w 558"/>
                  <a:gd name="T11" fmla="*/ 47 h 473"/>
                  <a:gd name="T12" fmla="*/ 46 w 558"/>
                  <a:gd name="T13" fmla="*/ 0 h 473"/>
                  <a:gd name="T14" fmla="*/ 49 w 558"/>
                  <a:gd name="T15" fmla="*/ 58 h 473"/>
                  <a:gd name="T16" fmla="*/ 32 w 558"/>
                  <a:gd name="T17" fmla="*/ 78 h 473"/>
                  <a:gd name="T18" fmla="*/ 0 w 558"/>
                  <a:gd name="T19" fmla="*/ 104 h 473"/>
                  <a:gd name="T20" fmla="*/ 49 w 558"/>
                  <a:gd name="T21" fmla="*/ 139 h 473"/>
                  <a:gd name="T22" fmla="*/ 92 w 558"/>
                  <a:gd name="T23" fmla="*/ 165 h 473"/>
                  <a:gd name="T24" fmla="*/ 145 w 558"/>
                  <a:gd name="T25" fmla="*/ 223 h 473"/>
                  <a:gd name="T26" fmla="*/ 210 w 558"/>
                  <a:gd name="T27" fmla="*/ 276 h 473"/>
                  <a:gd name="T28" fmla="*/ 283 w 558"/>
                  <a:gd name="T29" fmla="*/ 330 h 473"/>
                  <a:gd name="T30" fmla="*/ 340 w 558"/>
                  <a:gd name="T31" fmla="*/ 372 h 473"/>
                  <a:gd name="T32" fmla="*/ 400 w 558"/>
                  <a:gd name="T33" fmla="*/ 409 h 473"/>
                  <a:gd name="T34" fmla="*/ 485 w 558"/>
                  <a:gd name="T35" fmla="*/ 463 h 473"/>
                  <a:gd name="T36" fmla="*/ 509 w 558"/>
                  <a:gd name="T37" fmla="*/ 473 h 473"/>
                  <a:gd name="T38" fmla="*/ 509 w 558"/>
                  <a:gd name="T39" fmla="*/ 434 h 473"/>
                  <a:gd name="T40" fmla="*/ 558 w 558"/>
                  <a:gd name="T41" fmla="*/ 434 h 473"/>
                  <a:gd name="T42" fmla="*/ 523 w 558"/>
                  <a:gd name="T43" fmla="*/ 377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8" h="473">
                    <a:moveTo>
                      <a:pt x="523" y="377"/>
                    </a:moveTo>
                    <a:lnTo>
                      <a:pt x="427" y="310"/>
                    </a:lnTo>
                    <a:lnTo>
                      <a:pt x="339" y="250"/>
                    </a:lnTo>
                    <a:lnTo>
                      <a:pt x="272" y="197"/>
                    </a:lnTo>
                    <a:lnTo>
                      <a:pt x="181" y="113"/>
                    </a:lnTo>
                    <a:lnTo>
                      <a:pt x="105" y="47"/>
                    </a:lnTo>
                    <a:lnTo>
                      <a:pt x="46" y="0"/>
                    </a:lnTo>
                    <a:lnTo>
                      <a:pt x="49" y="58"/>
                    </a:lnTo>
                    <a:lnTo>
                      <a:pt x="32" y="78"/>
                    </a:lnTo>
                    <a:lnTo>
                      <a:pt x="0" y="104"/>
                    </a:lnTo>
                    <a:lnTo>
                      <a:pt x="49" y="139"/>
                    </a:lnTo>
                    <a:lnTo>
                      <a:pt x="92" y="165"/>
                    </a:lnTo>
                    <a:lnTo>
                      <a:pt x="145" y="223"/>
                    </a:lnTo>
                    <a:lnTo>
                      <a:pt x="210" y="276"/>
                    </a:lnTo>
                    <a:lnTo>
                      <a:pt x="283" y="330"/>
                    </a:lnTo>
                    <a:lnTo>
                      <a:pt x="340" y="372"/>
                    </a:lnTo>
                    <a:lnTo>
                      <a:pt x="400" y="409"/>
                    </a:lnTo>
                    <a:lnTo>
                      <a:pt x="485" y="463"/>
                    </a:lnTo>
                    <a:lnTo>
                      <a:pt x="509" y="473"/>
                    </a:lnTo>
                    <a:lnTo>
                      <a:pt x="509" y="434"/>
                    </a:lnTo>
                    <a:lnTo>
                      <a:pt x="558" y="434"/>
                    </a:lnTo>
                    <a:lnTo>
                      <a:pt x="523" y="377"/>
                    </a:lnTo>
                    <a:close/>
                  </a:path>
                </a:pathLst>
              </a:custGeom>
              <a:blipFill dpi="0" rotWithShape="0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76" name="Freeform 72"/>
              <p:cNvSpPr>
                <a:spLocks/>
              </p:cNvSpPr>
              <p:nvPr/>
            </p:nvSpPr>
            <p:spPr bwMode="auto">
              <a:xfrm>
                <a:off x="1575" y="834"/>
                <a:ext cx="102" cy="117"/>
              </a:xfrm>
              <a:custGeom>
                <a:avLst/>
                <a:gdLst>
                  <a:gd name="T0" fmla="*/ 102 w 102"/>
                  <a:gd name="T1" fmla="*/ 110 h 117"/>
                  <a:gd name="T2" fmla="*/ 24 w 102"/>
                  <a:gd name="T3" fmla="*/ 0 h 117"/>
                  <a:gd name="T4" fmla="*/ 21 w 102"/>
                  <a:gd name="T5" fmla="*/ 30 h 117"/>
                  <a:gd name="T6" fmla="*/ 2 w 102"/>
                  <a:gd name="T7" fmla="*/ 44 h 117"/>
                  <a:gd name="T8" fmla="*/ 0 w 102"/>
                  <a:gd name="T9" fmla="*/ 86 h 117"/>
                  <a:gd name="T10" fmla="*/ 89 w 102"/>
                  <a:gd name="T11" fmla="*/ 117 h 117"/>
                  <a:gd name="T12" fmla="*/ 102 w 102"/>
                  <a:gd name="T13" fmla="*/ 1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17">
                    <a:moveTo>
                      <a:pt x="102" y="110"/>
                    </a:moveTo>
                    <a:lnTo>
                      <a:pt x="24" y="0"/>
                    </a:lnTo>
                    <a:lnTo>
                      <a:pt x="21" y="30"/>
                    </a:lnTo>
                    <a:lnTo>
                      <a:pt x="2" y="44"/>
                    </a:lnTo>
                    <a:lnTo>
                      <a:pt x="0" y="86"/>
                    </a:lnTo>
                    <a:lnTo>
                      <a:pt x="89" y="117"/>
                    </a:lnTo>
                    <a:lnTo>
                      <a:pt x="102" y="110"/>
                    </a:lnTo>
                    <a:close/>
                  </a:path>
                </a:pathLst>
              </a:custGeom>
              <a:blipFill dpi="0" rotWithShape="0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77" name="Freeform 73"/>
              <p:cNvSpPr>
                <a:spLocks/>
              </p:cNvSpPr>
              <p:nvPr/>
            </p:nvSpPr>
            <p:spPr bwMode="auto">
              <a:xfrm>
                <a:off x="965" y="395"/>
                <a:ext cx="171" cy="157"/>
              </a:xfrm>
              <a:custGeom>
                <a:avLst/>
                <a:gdLst>
                  <a:gd name="T0" fmla="*/ 119 w 171"/>
                  <a:gd name="T1" fmla="*/ 157 h 157"/>
                  <a:gd name="T2" fmla="*/ 158 w 171"/>
                  <a:gd name="T3" fmla="*/ 135 h 157"/>
                  <a:gd name="T4" fmla="*/ 170 w 171"/>
                  <a:gd name="T5" fmla="*/ 111 h 157"/>
                  <a:gd name="T6" fmla="*/ 171 w 171"/>
                  <a:gd name="T7" fmla="*/ 62 h 157"/>
                  <a:gd name="T8" fmla="*/ 98 w 171"/>
                  <a:gd name="T9" fmla="*/ 9 h 157"/>
                  <a:gd name="T10" fmla="*/ 57 w 171"/>
                  <a:gd name="T11" fmla="*/ 0 h 157"/>
                  <a:gd name="T12" fmla="*/ 25 w 171"/>
                  <a:gd name="T13" fmla="*/ 19 h 157"/>
                  <a:gd name="T14" fmla="*/ 0 w 171"/>
                  <a:gd name="T15" fmla="*/ 57 h 157"/>
                  <a:gd name="T16" fmla="*/ 0 w 171"/>
                  <a:gd name="T17" fmla="*/ 88 h 157"/>
                  <a:gd name="T18" fmla="*/ 6 w 171"/>
                  <a:gd name="T19" fmla="*/ 112 h 157"/>
                  <a:gd name="T20" fmla="*/ 56 w 171"/>
                  <a:gd name="T21" fmla="*/ 133 h 157"/>
                  <a:gd name="T22" fmla="*/ 119 w 171"/>
                  <a:gd name="T23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1" h="157">
                    <a:moveTo>
                      <a:pt x="119" y="157"/>
                    </a:moveTo>
                    <a:lnTo>
                      <a:pt x="158" y="135"/>
                    </a:lnTo>
                    <a:lnTo>
                      <a:pt x="170" y="111"/>
                    </a:lnTo>
                    <a:lnTo>
                      <a:pt x="171" y="62"/>
                    </a:lnTo>
                    <a:lnTo>
                      <a:pt x="98" y="9"/>
                    </a:lnTo>
                    <a:lnTo>
                      <a:pt x="57" y="0"/>
                    </a:lnTo>
                    <a:lnTo>
                      <a:pt x="25" y="19"/>
                    </a:lnTo>
                    <a:lnTo>
                      <a:pt x="0" y="57"/>
                    </a:lnTo>
                    <a:lnTo>
                      <a:pt x="0" y="88"/>
                    </a:lnTo>
                    <a:lnTo>
                      <a:pt x="6" y="112"/>
                    </a:lnTo>
                    <a:lnTo>
                      <a:pt x="56" y="133"/>
                    </a:lnTo>
                    <a:lnTo>
                      <a:pt x="119" y="157"/>
                    </a:lnTo>
                    <a:close/>
                  </a:path>
                </a:pathLst>
              </a:custGeom>
              <a:blipFill dpi="0" rotWithShape="0">
                <a:blip r:embed="rId8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21578" name="Group 74"/>
              <p:cNvGrpSpPr>
                <a:grpSpLocks/>
              </p:cNvGrpSpPr>
              <p:nvPr/>
            </p:nvGrpSpPr>
            <p:grpSpPr bwMode="auto">
              <a:xfrm>
                <a:off x="960" y="384"/>
                <a:ext cx="740" cy="581"/>
                <a:chOff x="960" y="384"/>
                <a:chExt cx="740" cy="581"/>
              </a:xfrm>
            </p:grpSpPr>
            <p:sp>
              <p:nvSpPr>
                <p:cNvPr id="21579" name="Freeform 75"/>
                <p:cNvSpPr>
                  <a:spLocks/>
                </p:cNvSpPr>
                <p:nvPr/>
              </p:nvSpPr>
              <p:spPr bwMode="auto">
                <a:xfrm>
                  <a:off x="985" y="392"/>
                  <a:ext cx="616" cy="439"/>
                </a:xfrm>
                <a:custGeom>
                  <a:avLst/>
                  <a:gdLst>
                    <a:gd name="T0" fmla="*/ 616 w 616"/>
                    <a:gd name="T1" fmla="*/ 428 h 439"/>
                    <a:gd name="T2" fmla="*/ 613 w 616"/>
                    <a:gd name="T3" fmla="*/ 439 h 439"/>
                    <a:gd name="T4" fmla="*/ 543 w 616"/>
                    <a:gd name="T5" fmla="*/ 395 h 439"/>
                    <a:gd name="T6" fmla="*/ 432 w 616"/>
                    <a:gd name="T7" fmla="*/ 321 h 439"/>
                    <a:gd name="T8" fmla="*/ 317 w 616"/>
                    <a:gd name="T9" fmla="*/ 221 h 439"/>
                    <a:gd name="T10" fmla="*/ 241 w 616"/>
                    <a:gd name="T11" fmla="*/ 148 h 439"/>
                    <a:gd name="T12" fmla="*/ 163 w 616"/>
                    <a:gd name="T13" fmla="*/ 83 h 439"/>
                    <a:gd name="T14" fmla="*/ 101 w 616"/>
                    <a:gd name="T15" fmla="*/ 36 h 439"/>
                    <a:gd name="T16" fmla="*/ 89 w 616"/>
                    <a:gd name="T17" fmla="*/ 27 h 439"/>
                    <a:gd name="T18" fmla="*/ 89 w 616"/>
                    <a:gd name="T19" fmla="*/ 71 h 439"/>
                    <a:gd name="T20" fmla="*/ 68 w 616"/>
                    <a:gd name="T21" fmla="*/ 105 h 439"/>
                    <a:gd name="T22" fmla="*/ 37 w 616"/>
                    <a:gd name="T23" fmla="*/ 114 h 439"/>
                    <a:gd name="T24" fmla="*/ 0 w 616"/>
                    <a:gd name="T25" fmla="*/ 115 h 439"/>
                    <a:gd name="T26" fmla="*/ 0 w 616"/>
                    <a:gd name="T27" fmla="*/ 102 h 439"/>
                    <a:gd name="T28" fmla="*/ 50 w 616"/>
                    <a:gd name="T29" fmla="*/ 97 h 439"/>
                    <a:gd name="T30" fmla="*/ 68 w 616"/>
                    <a:gd name="T31" fmla="*/ 71 h 439"/>
                    <a:gd name="T32" fmla="*/ 75 w 616"/>
                    <a:gd name="T33" fmla="*/ 32 h 439"/>
                    <a:gd name="T34" fmla="*/ 68 w 616"/>
                    <a:gd name="T35" fmla="*/ 0 h 439"/>
                    <a:gd name="T36" fmla="*/ 89 w 616"/>
                    <a:gd name="T37" fmla="*/ 3 h 439"/>
                    <a:gd name="T38" fmla="*/ 156 w 616"/>
                    <a:gd name="T39" fmla="*/ 58 h 439"/>
                    <a:gd name="T40" fmla="*/ 203 w 616"/>
                    <a:gd name="T41" fmla="*/ 97 h 439"/>
                    <a:gd name="T42" fmla="*/ 256 w 616"/>
                    <a:gd name="T43" fmla="*/ 141 h 439"/>
                    <a:gd name="T44" fmla="*/ 312 w 616"/>
                    <a:gd name="T45" fmla="*/ 193 h 439"/>
                    <a:gd name="T46" fmla="*/ 362 w 616"/>
                    <a:gd name="T47" fmla="*/ 242 h 439"/>
                    <a:gd name="T48" fmla="*/ 426 w 616"/>
                    <a:gd name="T49" fmla="*/ 294 h 439"/>
                    <a:gd name="T50" fmla="*/ 485 w 616"/>
                    <a:gd name="T51" fmla="*/ 334 h 439"/>
                    <a:gd name="T52" fmla="*/ 555 w 616"/>
                    <a:gd name="T53" fmla="*/ 384 h 439"/>
                    <a:gd name="T54" fmla="*/ 616 w 616"/>
                    <a:gd name="T55" fmla="*/ 42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16" h="439">
                      <a:moveTo>
                        <a:pt x="616" y="428"/>
                      </a:moveTo>
                      <a:lnTo>
                        <a:pt x="613" y="439"/>
                      </a:lnTo>
                      <a:lnTo>
                        <a:pt x="543" y="395"/>
                      </a:lnTo>
                      <a:lnTo>
                        <a:pt x="432" y="321"/>
                      </a:lnTo>
                      <a:lnTo>
                        <a:pt x="317" y="221"/>
                      </a:lnTo>
                      <a:lnTo>
                        <a:pt x="241" y="148"/>
                      </a:lnTo>
                      <a:lnTo>
                        <a:pt x="163" y="83"/>
                      </a:lnTo>
                      <a:lnTo>
                        <a:pt x="101" y="36"/>
                      </a:lnTo>
                      <a:lnTo>
                        <a:pt x="89" y="27"/>
                      </a:lnTo>
                      <a:lnTo>
                        <a:pt x="89" y="71"/>
                      </a:lnTo>
                      <a:lnTo>
                        <a:pt x="68" y="105"/>
                      </a:lnTo>
                      <a:lnTo>
                        <a:pt x="37" y="114"/>
                      </a:lnTo>
                      <a:lnTo>
                        <a:pt x="0" y="115"/>
                      </a:lnTo>
                      <a:lnTo>
                        <a:pt x="0" y="102"/>
                      </a:lnTo>
                      <a:lnTo>
                        <a:pt x="50" y="97"/>
                      </a:lnTo>
                      <a:lnTo>
                        <a:pt x="68" y="71"/>
                      </a:lnTo>
                      <a:lnTo>
                        <a:pt x="75" y="32"/>
                      </a:lnTo>
                      <a:lnTo>
                        <a:pt x="68" y="0"/>
                      </a:lnTo>
                      <a:lnTo>
                        <a:pt x="89" y="3"/>
                      </a:lnTo>
                      <a:lnTo>
                        <a:pt x="156" y="58"/>
                      </a:lnTo>
                      <a:lnTo>
                        <a:pt x="203" y="97"/>
                      </a:lnTo>
                      <a:lnTo>
                        <a:pt x="256" y="141"/>
                      </a:lnTo>
                      <a:lnTo>
                        <a:pt x="312" y="193"/>
                      </a:lnTo>
                      <a:lnTo>
                        <a:pt x="362" y="242"/>
                      </a:lnTo>
                      <a:lnTo>
                        <a:pt x="426" y="294"/>
                      </a:lnTo>
                      <a:lnTo>
                        <a:pt x="485" y="334"/>
                      </a:lnTo>
                      <a:lnTo>
                        <a:pt x="555" y="384"/>
                      </a:lnTo>
                      <a:lnTo>
                        <a:pt x="616" y="4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80" name="Freeform 76"/>
                <p:cNvSpPr>
                  <a:spLocks/>
                </p:cNvSpPr>
                <p:nvPr/>
              </p:nvSpPr>
              <p:spPr bwMode="auto">
                <a:xfrm>
                  <a:off x="960" y="384"/>
                  <a:ext cx="740" cy="581"/>
                </a:xfrm>
                <a:custGeom>
                  <a:avLst/>
                  <a:gdLst>
                    <a:gd name="T0" fmla="*/ 613 w 740"/>
                    <a:gd name="T1" fmla="*/ 523 h 581"/>
                    <a:gd name="T2" fmla="*/ 495 w 740"/>
                    <a:gd name="T3" fmla="*/ 452 h 581"/>
                    <a:gd name="T4" fmla="*/ 356 w 740"/>
                    <a:gd name="T5" fmla="*/ 353 h 581"/>
                    <a:gd name="T6" fmla="*/ 272 w 740"/>
                    <a:gd name="T7" fmla="*/ 284 h 581"/>
                    <a:gd name="T8" fmla="*/ 218 w 740"/>
                    <a:gd name="T9" fmla="*/ 231 h 581"/>
                    <a:gd name="T10" fmla="*/ 146 w 740"/>
                    <a:gd name="T11" fmla="*/ 175 h 581"/>
                    <a:gd name="T12" fmla="*/ 66 w 740"/>
                    <a:gd name="T13" fmla="*/ 135 h 581"/>
                    <a:gd name="T14" fmla="*/ 27 w 740"/>
                    <a:gd name="T15" fmla="*/ 118 h 581"/>
                    <a:gd name="T16" fmla="*/ 16 w 740"/>
                    <a:gd name="T17" fmla="*/ 104 h 581"/>
                    <a:gd name="T18" fmla="*/ 13 w 740"/>
                    <a:gd name="T19" fmla="*/ 88 h 581"/>
                    <a:gd name="T20" fmla="*/ 21 w 740"/>
                    <a:gd name="T21" fmla="*/ 53 h 581"/>
                    <a:gd name="T22" fmla="*/ 36 w 740"/>
                    <a:gd name="T23" fmla="*/ 42 h 581"/>
                    <a:gd name="T24" fmla="*/ 49 w 740"/>
                    <a:gd name="T25" fmla="*/ 26 h 581"/>
                    <a:gd name="T26" fmla="*/ 83 w 740"/>
                    <a:gd name="T27" fmla="*/ 22 h 581"/>
                    <a:gd name="T28" fmla="*/ 101 w 740"/>
                    <a:gd name="T29" fmla="*/ 30 h 581"/>
                    <a:gd name="T30" fmla="*/ 109 w 740"/>
                    <a:gd name="T31" fmla="*/ 13 h 581"/>
                    <a:gd name="T32" fmla="*/ 78 w 740"/>
                    <a:gd name="T33" fmla="*/ 0 h 581"/>
                    <a:gd name="T34" fmla="*/ 51 w 740"/>
                    <a:gd name="T35" fmla="*/ 9 h 581"/>
                    <a:gd name="T36" fmla="*/ 27 w 740"/>
                    <a:gd name="T37" fmla="*/ 22 h 581"/>
                    <a:gd name="T38" fmla="*/ 13 w 740"/>
                    <a:gd name="T39" fmla="*/ 39 h 581"/>
                    <a:gd name="T40" fmla="*/ 0 w 740"/>
                    <a:gd name="T41" fmla="*/ 66 h 581"/>
                    <a:gd name="T42" fmla="*/ 0 w 740"/>
                    <a:gd name="T43" fmla="*/ 95 h 581"/>
                    <a:gd name="T44" fmla="*/ 9 w 740"/>
                    <a:gd name="T45" fmla="*/ 121 h 581"/>
                    <a:gd name="T46" fmla="*/ 27 w 740"/>
                    <a:gd name="T47" fmla="*/ 130 h 581"/>
                    <a:gd name="T48" fmla="*/ 78 w 740"/>
                    <a:gd name="T49" fmla="*/ 156 h 581"/>
                    <a:gd name="T50" fmla="*/ 127 w 740"/>
                    <a:gd name="T51" fmla="*/ 179 h 581"/>
                    <a:gd name="T52" fmla="*/ 159 w 740"/>
                    <a:gd name="T53" fmla="*/ 206 h 581"/>
                    <a:gd name="T54" fmla="*/ 215 w 740"/>
                    <a:gd name="T55" fmla="*/ 246 h 581"/>
                    <a:gd name="T56" fmla="*/ 266 w 740"/>
                    <a:gd name="T57" fmla="*/ 297 h 581"/>
                    <a:gd name="T58" fmla="*/ 321 w 740"/>
                    <a:gd name="T59" fmla="*/ 344 h 581"/>
                    <a:gd name="T60" fmla="*/ 372 w 740"/>
                    <a:gd name="T61" fmla="*/ 384 h 581"/>
                    <a:gd name="T62" fmla="*/ 431 w 740"/>
                    <a:gd name="T63" fmla="*/ 423 h 581"/>
                    <a:gd name="T64" fmla="*/ 504 w 740"/>
                    <a:gd name="T65" fmla="*/ 476 h 581"/>
                    <a:gd name="T66" fmla="*/ 565 w 740"/>
                    <a:gd name="T67" fmla="*/ 508 h 581"/>
                    <a:gd name="T68" fmla="*/ 614 w 740"/>
                    <a:gd name="T69" fmla="*/ 546 h 581"/>
                    <a:gd name="T70" fmla="*/ 740 w 740"/>
                    <a:gd name="T71" fmla="*/ 581 h 581"/>
                    <a:gd name="T72" fmla="*/ 737 w 740"/>
                    <a:gd name="T73" fmla="*/ 566 h 581"/>
                    <a:gd name="T74" fmla="*/ 693 w 740"/>
                    <a:gd name="T75" fmla="*/ 514 h 581"/>
                    <a:gd name="T76" fmla="*/ 641 w 740"/>
                    <a:gd name="T77" fmla="*/ 437 h 581"/>
                    <a:gd name="T78" fmla="*/ 623 w 740"/>
                    <a:gd name="T79" fmla="*/ 434 h 581"/>
                    <a:gd name="T80" fmla="*/ 657 w 740"/>
                    <a:gd name="T81" fmla="*/ 484 h 581"/>
                    <a:gd name="T82" fmla="*/ 698 w 740"/>
                    <a:gd name="T83" fmla="*/ 537 h 581"/>
                    <a:gd name="T84" fmla="*/ 684 w 740"/>
                    <a:gd name="T85" fmla="*/ 554 h 581"/>
                    <a:gd name="T86" fmla="*/ 632 w 740"/>
                    <a:gd name="T87" fmla="*/ 532 h 581"/>
                    <a:gd name="T88" fmla="*/ 632 w 740"/>
                    <a:gd name="T89" fmla="*/ 506 h 581"/>
                    <a:gd name="T90" fmla="*/ 654 w 740"/>
                    <a:gd name="T91" fmla="*/ 503 h 581"/>
                    <a:gd name="T92" fmla="*/ 649 w 740"/>
                    <a:gd name="T93" fmla="*/ 493 h 581"/>
                    <a:gd name="T94" fmla="*/ 614 w 740"/>
                    <a:gd name="T95" fmla="*/ 485 h 581"/>
                    <a:gd name="T96" fmla="*/ 613 w 740"/>
                    <a:gd name="T97" fmla="*/ 523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40" h="581">
                      <a:moveTo>
                        <a:pt x="613" y="523"/>
                      </a:moveTo>
                      <a:lnTo>
                        <a:pt x="495" y="452"/>
                      </a:lnTo>
                      <a:lnTo>
                        <a:pt x="356" y="353"/>
                      </a:lnTo>
                      <a:lnTo>
                        <a:pt x="272" y="284"/>
                      </a:lnTo>
                      <a:lnTo>
                        <a:pt x="218" y="231"/>
                      </a:lnTo>
                      <a:lnTo>
                        <a:pt x="146" y="175"/>
                      </a:lnTo>
                      <a:lnTo>
                        <a:pt x="66" y="135"/>
                      </a:lnTo>
                      <a:lnTo>
                        <a:pt x="27" y="118"/>
                      </a:lnTo>
                      <a:lnTo>
                        <a:pt x="16" y="104"/>
                      </a:lnTo>
                      <a:lnTo>
                        <a:pt x="13" y="88"/>
                      </a:lnTo>
                      <a:lnTo>
                        <a:pt x="21" y="53"/>
                      </a:lnTo>
                      <a:lnTo>
                        <a:pt x="36" y="42"/>
                      </a:lnTo>
                      <a:lnTo>
                        <a:pt x="49" y="26"/>
                      </a:lnTo>
                      <a:lnTo>
                        <a:pt x="83" y="22"/>
                      </a:lnTo>
                      <a:lnTo>
                        <a:pt x="101" y="30"/>
                      </a:lnTo>
                      <a:lnTo>
                        <a:pt x="109" y="13"/>
                      </a:lnTo>
                      <a:lnTo>
                        <a:pt x="78" y="0"/>
                      </a:lnTo>
                      <a:lnTo>
                        <a:pt x="51" y="9"/>
                      </a:lnTo>
                      <a:lnTo>
                        <a:pt x="27" y="22"/>
                      </a:lnTo>
                      <a:lnTo>
                        <a:pt x="13" y="39"/>
                      </a:lnTo>
                      <a:lnTo>
                        <a:pt x="0" y="66"/>
                      </a:lnTo>
                      <a:lnTo>
                        <a:pt x="0" y="95"/>
                      </a:lnTo>
                      <a:lnTo>
                        <a:pt x="9" y="121"/>
                      </a:lnTo>
                      <a:lnTo>
                        <a:pt x="27" y="130"/>
                      </a:lnTo>
                      <a:lnTo>
                        <a:pt x="78" y="156"/>
                      </a:lnTo>
                      <a:lnTo>
                        <a:pt x="127" y="179"/>
                      </a:lnTo>
                      <a:lnTo>
                        <a:pt x="159" y="206"/>
                      </a:lnTo>
                      <a:lnTo>
                        <a:pt x="215" y="246"/>
                      </a:lnTo>
                      <a:lnTo>
                        <a:pt x="266" y="297"/>
                      </a:lnTo>
                      <a:lnTo>
                        <a:pt x="321" y="344"/>
                      </a:lnTo>
                      <a:lnTo>
                        <a:pt x="372" y="384"/>
                      </a:lnTo>
                      <a:lnTo>
                        <a:pt x="431" y="423"/>
                      </a:lnTo>
                      <a:lnTo>
                        <a:pt x="504" y="476"/>
                      </a:lnTo>
                      <a:lnTo>
                        <a:pt x="565" y="508"/>
                      </a:lnTo>
                      <a:lnTo>
                        <a:pt x="614" y="546"/>
                      </a:lnTo>
                      <a:lnTo>
                        <a:pt x="740" y="581"/>
                      </a:lnTo>
                      <a:lnTo>
                        <a:pt x="737" y="566"/>
                      </a:lnTo>
                      <a:lnTo>
                        <a:pt x="693" y="514"/>
                      </a:lnTo>
                      <a:lnTo>
                        <a:pt x="641" y="437"/>
                      </a:lnTo>
                      <a:lnTo>
                        <a:pt x="623" y="434"/>
                      </a:lnTo>
                      <a:lnTo>
                        <a:pt x="657" y="484"/>
                      </a:lnTo>
                      <a:lnTo>
                        <a:pt x="698" y="537"/>
                      </a:lnTo>
                      <a:lnTo>
                        <a:pt x="684" y="554"/>
                      </a:lnTo>
                      <a:lnTo>
                        <a:pt x="632" y="532"/>
                      </a:lnTo>
                      <a:lnTo>
                        <a:pt x="632" y="506"/>
                      </a:lnTo>
                      <a:lnTo>
                        <a:pt x="654" y="503"/>
                      </a:lnTo>
                      <a:lnTo>
                        <a:pt x="649" y="493"/>
                      </a:lnTo>
                      <a:lnTo>
                        <a:pt x="614" y="485"/>
                      </a:lnTo>
                      <a:lnTo>
                        <a:pt x="613" y="5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81" name="Freeform 77"/>
                <p:cNvSpPr>
                  <a:spLocks/>
                </p:cNvSpPr>
                <p:nvPr/>
              </p:nvSpPr>
              <p:spPr bwMode="auto">
                <a:xfrm>
                  <a:off x="1059" y="479"/>
                  <a:ext cx="83" cy="84"/>
                </a:xfrm>
                <a:custGeom>
                  <a:avLst/>
                  <a:gdLst>
                    <a:gd name="T0" fmla="*/ 73 w 83"/>
                    <a:gd name="T1" fmla="*/ 0 h 84"/>
                    <a:gd name="T2" fmla="*/ 61 w 83"/>
                    <a:gd name="T3" fmla="*/ 37 h 84"/>
                    <a:gd name="T4" fmla="*/ 27 w 83"/>
                    <a:gd name="T5" fmla="*/ 64 h 84"/>
                    <a:gd name="T6" fmla="*/ 0 w 83"/>
                    <a:gd name="T7" fmla="*/ 71 h 84"/>
                    <a:gd name="T8" fmla="*/ 21 w 83"/>
                    <a:gd name="T9" fmla="*/ 84 h 84"/>
                    <a:gd name="T10" fmla="*/ 57 w 83"/>
                    <a:gd name="T11" fmla="*/ 66 h 84"/>
                    <a:gd name="T12" fmla="*/ 83 w 83"/>
                    <a:gd name="T13" fmla="*/ 35 h 84"/>
                    <a:gd name="T14" fmla="*/ 73 w 83"/>
                    <a:gd name="T1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84">
                      <a:moveTo>
                        <a:pt x="73" y="0"/>
                      </a:moveTo>
                      <a:lnTo>
                        <a:pt x="61" y="37"/>
                      </a:lnTo>
                      <a:lnTo>
                        <a:pt x="27" y="64"/>
                      </a:lnTo>
                      <a:lnTo>
                        <a:pt x="0" y="71"/>
                      </a:lnTo>
                      <a:lnTo>
                        <a:pt x="21" y="84"/>
                      </a:lnTo>
                      <a:lnTo>
                        <a:pt x="57" y="66"/>
                      </a:lnTo>
                      <a:lnTo>
                        <a:pt x="83" y="35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21582" name="Freeform 78"/>
            <p:cNvSpPr>
              <a:spLocks/>
            </p:cNvSpPr>
            <p:nvPr/>
          </p:nvSpPr>
          <p:spPr bwMode="auto">
            <a:xfrm>
              <a:off x="1356" y="785"/>
              <a:ext cx="301" cy="255"/>
            </a:xfrm>
            <a:custGeom>
              <a:avLst/>
              <a:gdLst>
                <a:gd name="T0" fmla="*/ 116 w 301"/>
                <a:gd name="T1" fmla="*/ 49 h 255"/>
                <a:gd name="T2" fmla="*/ 110 w 301"/>
                <a:gd name="T3" fmla="*/ 19 h 255"/>
                <a:gd name="T4" fmla="*/ 88 w 301"/>
                <a:gd name="T5" fmla="*/ 5 h 255"/>
                <a:gd name="T6" fmla="*/ 40 w 301"/>
                <a:gd name="T7" fmla="*/ 0 h 255"/>
                <a:gd name="T8" fmla="*/ 0 w 301"/>
                <a:gd name="T9" fmla="*/ 0 h 255"/>
                <a:gd name="T10" fmla="*/ 74 w 301"/>
                <a:gd name="T11" fmla="*/ 85 h 255"/>
                <a:gd name="T12" fmla="*/ 91 w 301"/>
                <a:gd name="T13" fmla="*/ 143 h 255"/>
                <a:gd name="T14" fmla="*/ 116 w 301"/>
                <a:gd name="T15" fmla="*/ 195 h 255"/>
                <a:gd name="T16" fmla="*/ 142 w 301"/>
                <a:gd name="T17" fmla="*/ 235 h 255"/>
                <a:gd name="T18" fmla="*/ 163 w 301"/>
                <a:gd name="T19" fmla="*/ 250 h 255"/>
                <a:gd name="T20" fmla="*/ 185 w 301"/>
                <a:gd name="T21" fmla="*/ 255 h 255"/>
                <a:gd name="T22" fmla="*/ 209 w 301"/>
                <a:gd name="T23" fmla="*/ 240 h 255"/>
                <a:gd name="T24" fmla="*/ 226 w 301"/>
                <a:gd name="T25" fmla="*/ 208 h 255"/>
                <a:gd name="T26" fmla="*/ 244 w 301"/>
                <a:gd name="T27" fmla="*/ 183 h 255"/>
                <a:gd name="T28" fmla="*/ 261 w 301"/>
                <a:gd name="T29" fmla="*/ 169 h 255"/>
                <a:gd name="T30" fmla="*/ 289 w 301"/>
                <a:gd name="T31" fmla="*/ 163 h 255"/>
                <a:gd name="T32" fmla="*/ 301 w 301"/>
                <a:gd name="T33" fmla="*/ 152 h 255"/>
                <a:gd name="T34" fmla="*/ 301 w 301"/>
                <a:gd name="T35" fmla="*/ 125 h 255"/>
                <a:gd name="T36" fmla="*/ 283 w 301"/>
                <a:gd name="T37" fmla="*/ 102 h 255"/>
                <a:gd name="T38" fmla="*/ 264 w 301"/>
                <a:gd name="T39" fmla="*/ 115 h 255"/>
                <a:gd name="T40" fmla="*/ 252 w 301"/>
                <a:gd name="T41" fmla="*/ 141 h 255"/>
                <a:gd name="T42" fmla="*/ 224 w 301"/>
                <a:gd name="T43" fmla="*/ 130 h 255"/>
                <a:gd name="T44" fmla="*/ 217 w 301"/>
                <a:gd name="T45" fmla="*/ 152 h 255"/>
                <a:gd name="T46" fmla="*/ 229 w 301"/>
                <a:gd name="T47" fmla="*/ 169 h 255"/>
                <a:gd name="T48" fmla="*/ 204 w 301"/>
                <a:gd name="T49" fmla="*/ 204 h 255"/>
                <a:gd name="T50" fmla="*/ 178 w 301"/>
                <a:gd name="T51" fmla="*/ 214 h 255"/>
                <a:gd name="T52" fmla="*/ 163 w 301"/>
                <a:gd name="T53" fmla="*/ 209 h 255"/>
                <a:gd name="T54" fmla="*/ 150 w 301"/>
                <a:gd name="T55" fmla="*/ 177 h 255"/>
                <a:gd name="T56" fmla="*/ 136 w 301"/>
                <a:gd name="T57" fmla="*/ 136 h 255"/>
                <a:gd name="T58" fmla="*/ 125 w 301"/>
                <a:gd name="T59" fmla="*/ 90 h 255"/>
                <a:gd name="T60" fmla="*/ 116 w 301"/>
                <a:gd name="T61" fmla="*/ 4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1" h="255">
                  <a:moveTo>
                    <a:pt x="116" y="49"/>
                  </a:moveTo>
                  <a:lnTo>
                    <a:pt x="110" y="19"/>
                  </a:lnTo>
                  <a:lnTo>
                    <a:pt x="88" y="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74" y="85"/>
                  </a:lnTo>
                  <a:lnTo>
                    <a:pt x="91" y="143"/>
                  </a:lnTo>
                  <a:lnTo>
                    <a:pt x="116" y="195"/>
                  </a:lnTo>
                  <a:lnTo>
                    <a:pt x="142" y="235"/>
                  </a:lnTo>
                  <a:lnTo>
                    <a:pt x="163" y="250"/>
                  </a:lnTo>
                  <a:lnTo>
                    <a:pt x="185" y="255"/>
                  </a:lnTo>
                  <a:lnTo>
                    <a:pt x="209" y="240"/>
                  </a:lnTo>
                  <a:lnTo>
                    <a:pt x="226" y="208"/>
                  </a:lnTo>
                  <a:lnTo>
                    <a:pt x="244" y="183"/>
                  </a:lnTo>
                  <a:lnTo>
                    <a:pt x="261" y="169"/>
                  </a:lnTo>
                  <a:lnTo>
                    <a:pt x="289" y="163"/>
                  </a:lnTo>
                  <a:lnTo>
                    <a:pt x="301" y="152"/>
                  </a:lnTo>
                  <a:lnTo>
                    <a:pt x="301" y="125"/>
                  </a:lnTo>
                  <a:lnTo>
                    <a:pt x="283" y="102"/>
                  </a:lnTo>
                  <a:lnTo>
                    <a:pt x="264" y="115"/>
                  </a:lnTo>
                  <a:lnTo>
                    <a:pt x="252" y="141"/>
                  </a:lnTo>
                  <a:lnTo>
                    <a:pt x="224" y="130"/>
                  </a:lnTo>
                  <a:lnTo>
                    <a:pt x="217" y="152"/>
                  </a:lnTo>
                  <a:lnTo>
                    <a:pt x="229" y="169"/>
                  </a:lnTo>
                  <a:lnTo>
                    <a:pt x="204" y="204"/>
                  </a:lnTo>
                  <a:lnTo>
                    <a:pt x="178" y="214"/>
                  </a:lnTo>
                  <a:lnTo>
                    <a:pt x="163" y="209"/>
                  </a:lnTo>
                  <a:lnTo>
                    <a:pt x="150" y="177"/>
                  </a:lnTo>
                  <a:lnTo>
                    <a:pt x="136" y="136"/>
                  </a:lnTo>
                  <a:lnTo>
                    <a:pt x="125" y="90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1583" name="Group 79"/>
          <p:cNvGrpSpPr>
            <a:grpSpLocks/>
          </p:cNvGrpSpPr>
          <p:nvPr/>
        </p:nvGrpSpPr>
        <p:grpSpPr bwMode="auto">
          <a:xfrm>
            <a:off x="152400" y="2971800"/>
            <a:ext cx="384175" cy="533400"/>
            <a:chOff x="960" y="384"/>
            <a:chExt cx="740" cy="1028"/>
          </a:xfrm>
        </p:grpSpPr>
        <p:sp>
          <p:nvSpPr>
            <p:cNvPr id="21584" name="Freeform 80"/>
            <p:cNvSpPr>
              <a:spLocks/>
            </p:cNvSpPr>
            <p:nvPr/>
          </p:nvSpPr>
          <p:spPr bwMode="auto">
            <a:xfrm>
              <a:off x="1406" y="546"/>
              <a:ext cx="172" cy="213"/>
            </a:xfrm>
            <a:custGeom>
              <a:avLst/>
              <a:gdLst>
                <a:gd name="T0" fmla="*/ 132 w 172"/>
                <a:gd name="T1" fmla="*/ 155 h 213"/>
                <a:gd name="T2" fmla="*/ 143 w 172"/>
                <a:gd name="T3" fmla="*/ 127 h 213"/>
                <a:gd name="T4" fmla="*/ 148 w 172"/>
                <a:gd name="T5" fmla="*/ 94 h 213"/>
                <a:gd name="T6" fmla="*/ 148 w 172"/>
                <a:gd name="T7" fmla="*/ 65 h 213"/>
                <a:gd name="T8" fmla="*/ 138 w 172"/>
                <a:gd name="T9" fmla="*/ 35 h 213"/>
                <a:gd name="T10" fmla="*/ 128 w 172"/>
                <a:gd name="T11" fmla="*/ 18 h 213"/>
                <a:gd name="T12" fmla="*/ 110 w 172"/>
                <a:gd name="T13" fmla="*/ 5 h 213"/>
                <a:gd name="T14" fmla="*/ 84 w 172"/>
                <a:gd name="T15" fmla="*/ 0 h 213"/>
                <a:gd name="T16" fmla="*/ 51 w 172"/>
                <a:gd name="T17" fmla="*/ 3 h 213"/>
                <a:gd name="T18" fmla="*/ 28 w 172"/>
                <a:gd name="T19" fmla="*/ 17 h 213"/>
                <a:gd name="T20" fmla="*/ 14 w 172"/>
                <a:gd name="T21" fmla="*/ 42 h 213"/>
                <a:gd name="T22" fmla="*/ 5 w 172"/>
                <a:gd name="T23" fmla="*/ 71 h 213"/>
                <a:gd name="T24" fmla="*/ 0 w 172"/>
                <a:gd name="T25" fmla="*/ 105 h 213"/>
                <a:gd name="T26" fmla="*/ 2 w 172"/>
                <a:gd name="T27" fmla="*/ 141 h 213"/>
                <a:gd name="T28" fmla="*/ 9 w 172"/>
                <a:gd name="T29" fmla="*/ 163 h 213"/>
                <a:gd name="T30" fmla="*/ 23 w 172"/>
                <a:gd name="T31" fmla="*/ 185 h 213"/>
                <a:gd name="T32" fmla="*/ 39 w 172"/>
                <a:gd name="T33" fmla="*/ 199 h 213"/>
                <a:gd name="T34" fmla="*/ 59 w 172"/>
                <a:gd name="T35" fmla="*/ 205 h 213"/>
                <a:gd name="T36" fmla="*/ 82 w 172"/>
                <a:gd name="T37" fmla="*/ 203 h 213"/>
                <a:gd name="T38" fmla="*/ 98 w 172"/>
                <a:gd name="T39" fmla="*/ 199 h 213"/>
                <a:gd name="T40" fmla="*/ 110 w 172"/>
                <a:gd name="T41" fmla="*/ 186 h 213"/>
                <a:gd name="T42" fmla="*/ 115 w 172"/>
                <a:gd name="T43" fmla="*/ 182 h 213"/>
                <a:gd name="T44" fmla="*/ 134 w 172"/>
                <a:gd name="T45" fmla="*/ 199 h 213"/>
                <a:gd name="T46" fmla="*/ 152 w 172"/>
                <a:gd name="T47" fmla="*/ 213 h 213"/>
                <a:gd name="T48" fmla="*/ 165 w 172"/>
                <a:gd name="T49" fmla="*/ 209 h 213"/>
                <a:gd name="T50" fmla="*/ 172 w 172"/>
                <a:gd name="T51" fmla="*/ 194 h 213"/>
                <a:gd name="T52" fmla="*/ 170 w 172"/>
                <a:gd name="T53" fmla="*/ 182 h 213"/>
                <a:gd name="T54" fmla="*/ 146 w 172"/>
                <a:gd name="T55" fmla="*/ 169 h 213"/>
                <a:gd name="T56" fmla="*/ 132 w 172"/>
                <a:gd name="T57" fmla="*/ 15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2" h="213">
                  <a:moveTo>
                    <a:pt x="132" y="155"/>
                  </a:moveTo>
                  <a:lnTo>
                    <a:pt x="143" y="127"/>
                  </a:lnTo>
                  <a:lnTo>
                    <a:pt x="148" y="94"/>
                  </a:lnTo>
                  <a:lnTo>
                    <a:pt x="148" y="65"/>
                  </a:lnTo>
                  <a:lnTo>
                    <a:pt x="138" y="35"/>
                  </a:lnTo>
                  <a:lnTo>
                    <a:pt x="128" y="18"/>
                  </a:lnTo>
                  <a:lnTo>
                    <a:pt x="110" y="5"/>
                  </a:lnTo>
                  <a:lnTo>
                    <a:pt x="84" y="0"/>
                  </a:lnTo>
                  <a:lnTo>
                    <a:pt x="51" y="3"/>
                  </a:lnTo>
                  <a:lnTo>
                    <a:pt x="28" y="17"/>
                  </a:lnTo>
                  <a:lnTo>
                    <a:pt x="14" y="42"/>
                  </a:lnTo>
                  <a:lnTo>
                    <a:pt x="5" y="71"/>
                  </a:lnTo>
                  <a:lnTo>
                    <a:pt x="0" y="105"/>
                  </a:lnTo>
                  <a:lnTo>
                    <a:pt x="2" y="141"/>
                  </a:lnTo>
                  <a:lnTo>
                    <a:pt x="9" y="163"/>
                  </a:lnTo>
                  <a:lnTo>
                    <a:pt x="23" y="185"/>
                  </a:lnTo>
                  <a:lnTo>
                    <a:pt x="39" y="199"/>
                  </a:lnTo>
                  <a:lnTo>
                    <a:pt x="59" y="205"/>
                  </a:lnTo>
                  <a:lnTo>
                    <a:pt x="82" y="203"/>
                  </a:lnTo>
                  <a:lnTo>
                    <a:pt x="98" y="199"/>
                  </a:lnTo>
                  <a:lnTo>
                    <a:pt x="110" y="186"/>
                  </a:lnTo>
                  <a:lnTo>
                    <a:pt x="115" y="182"/>
                  </a:lnTo>
                  <a:lnTo>
                    <a:pt x="134" y="199"/>
                  </a:lnTo>
                  <a:lnTo>
                    <a:pt x="152" y="213"/>
                  </a:lnTo>
                  <a:lnTo>
                    <a:pt x="165" y="209"/>
                  </a:lnTo>
                  <a:lnTo>
                    <a:pt x="172" y="194"/>
                  </a:lnTo>
                  <a:lnTo>
                    <a:pt x="170" y="182"/>
                  </a:lnTo>
                  <a:lnTo>
                    <a:pt x="146" y="169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85" name="Freeform 81"/>
            <p:cNvSpPr>
              <a:spLocks/>
            </p:cNvSpPr>
            <p:nvPr/>
          </p:nvSpPr>
          <p:spPr bwMode="auto">
            <a:xfrm>
              <a:off x="1263" y="752"/>
              <a:ext cx="218" cy="340"/>
            </a:xfrm>
            <a:custGeom>
              <a:avLst/>
              <a:gdLst>
                <a:gd name="T0" fmla="*/ 176 w 218"/>
                <a:gd name="T1" fmla="*/ 9 h 340"/>
                <a:gd name="T2" fmla="*/ 132 w 218"/>
                <a:gd name="T3" fmla="*/ 0 h 340"/>
                <a:gd name="T4" fmla="*/ 103 w 218"/>
                <a:gd name="T5" fmla="*/ 12 h 340"/>
                <a:gd name="T6" fmla="*/ 73 w 218"/>
                <a:gd name="T7" fmla="*/ 30 h 340"/>
                <a:gd name="T8" fmla="*/ 48 w 218"/>
                <a:gd name="T9" fmla="*/ 61 h 340"/>
                <a:gd name="T10" fmla="*/ 30 w 218"/>
                <a:gd name="T11" fmla="*/ 98 h 340"/>
                <a:gd name="T12" fmla="*/ 9 w 218"/>
                <a:gd name="T13" fmla="*/ 150 h 340"/>
                <a:gd name="T14" fmla="*/ 0 w 218"/>
                <a:gd name="T15" fmla="*/ 205 h 340"/>
                <a:gd name="T16" fmla="*/ 0 w 218"/>
                <a:gd name="T17" fmla="*/ 254 h 340"/>
                <a:gd name="T18" fmla="*/ 14 w 218"/>
                <a:gd name="T19" fmla="*/ 296 h 340"/>
                <a:gd name="T20" fmla="*/ 36 w 218"/>
                <a:gd name="T21" fmla="*/ 330 h 340"/>
                <a:gd name="T22" fmla="*/ 58 w 218"/>
                <a:gd name="T23" fmla="*/ 339 h 340"/>
                <a:gd name="T24" fmla="*/ 89 w 218"/>
                <a:gd name="T25" fmla="*/ 340 h 340"/>
                <a:gd name="T26" fmla="*/ 117 w 218"/>
                <a:gd name="T27" fmla="*/ 335 h 340"/>
                <a:gd name="T28" fmla="*/ 139 w 218"/>
                <a:gd name="T29" fmla="*/ 326 h 340"/>
                <a:gd name="T30" fmla="*/ 154 w 218"/>
                <a:gd name="T31" fmla="*/ 308 h 340"/>
                <a:gd name="T32" fmla="*/ 163 w 218"/>
                <a:gd name="T33" fmla="*/ 283 h 340"/>
                <a:gd name="T34" fmla="*/ 162 w 218"/>
                <a:gd name="T35" fmla="*/ 259 h 340"/>
                <a:gd name="T36" fmla="*/ 157 w 218"/>
                <a:gd name="T37" fmla="*/ 237 h 340"/>
                <a:gd name="T38" fmla="*/ 148 w 218"/>
                <a:gd name="T39" fmla="*/ 205 h 340"/>
                <a:gd name="T40" fmla="*/ 148 w 218"/>
                <a:gd name="T41" fmla="*/ 181 h 340"/>
                <a:gd name="T42" fmla="*/ 154 w 218"/>
                <a:gd name="T43" fmla="*/ 159 h 340"/>
                <a:gd name="T44" fmla="*/ 168 w 218"/>
                <a:gd name="T45" fmla="*/ 145 h 340"/>
                <a:gd name="T46" fmla="*/ 191 w 218"/>
                <a:gd name="T47" fmla="*/ 118 h 340"/>
                <a:gd name="T48" fmla="*/ 212 w 218"/>
                <a:gd name="T49" fmla="*/ 101 h 340"/>
                <a:gd name="T50" fmla="*/ 216 w 218"/>
                <a:gd name="T51" fmla="*/ 76 h 340"/>
                <a:gd name="T52" fmla="*/ 218 w 218"/>
                <a:gd name="T53" fmla="*/ 56 h 340"/>
                <a:gd name="T54" fmla="*/ 204 w 218"/>
                <a:gd name="T55" fmla="*/ 36 h 340"/>
                <a:gd name="T56" fmla="*/ 190 w 218"/>
                <a:gd name="T57" fmla="*/ 17 h 340"/>
                <a:gd name="T58" fmla="*/ 176 w 218"/>
                <a:gd name="T59" fmla="*/ 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340">
                  <a:moveTo>
                    <a:pt x="176" y="9"/>
                  </a:moveTo>
                  <a:lnTo>
                    <a:pt x="132" y="0"/>
                  </a:lnTo>
                  <a:lnTo>
                    <a:pt x="103" y="12"/>
                  </a:lnTo>
                  <a:lnTo>
                    <a:pt x="73" y="30"/>
                  </a:lnTo>
                  <a:lnTo>
                    <a:pt x="48" y="61"/>
                  </a:lnTo>
                  <a:lnTo>
                    <a:pt x="30" y="98"/>
                  </a:lnTo>
                  <a:lnTo>
                    <a:pt x="9" y="150"/>
                  </a:lnTo>
                  <a:lnTo>
                    <a:pt x="0" y="205"/>
                  </a:lnTo>
                  <a:lnTo>
                    <a:pt x="0" y="254"/>
                  </a:lnTo>
                  <a:lnTo>
                    <a:pt x="14" y="296"/>
                  </a:lnTo>
                  <a:lnTo>
                    <a:pt x="36" y="330"/>
                  </a:lnTo>
                  <a:lnTo>
                    <a:pt x="58" y="339"/>
                  </a:lnTo>
                  <a:lnTo>
                    <a:pt x="89" y="340"/>
                  </a:lnTo>
                  <a:lnTo>
                    <a:pt x="117" y="335"/>
                  </a:lnTo>
                  <a:lnTo>
                    <a:pt x="139" y="326"/>
                  </a:lnTo>
                  <a:lnTo>
                    <a:pt x="154" y="308"/>
                  </a:lnTo>
                  <a:lnTo>
                    <a:pt x="163" y="283"/>
                  </a:lnTo>
                  <a:lnTo>
                    <a:pt x="162" y="259"/>
                  </a:lnTo>
                  <a:lnTo>
                    <a:pt x="157" y="237"/>
                  </a:lnTo>
                  <a:lnTo>
                    <a:pt x="148" y="205"/>
                  </a:lnTo>
                  <a:lnTo>
                    <a:pt x="148" y="181"/>
                  </a:lnTo>
                  <a:lnTo>
                    <a:pt x="154" y="159"/>
                  </a:lnTo>
                  <a:lnTo>
                    <a:pt x="168" y="145"/>
                  </a:lnTo>
                  <a:lnTo>
                    <a:pt x="191" y="118"/>
                  </a:lnTo>
                  <a:lnTo>
                    <a:pt x="212" y="101"/>
                  </a:lnTo>
                  <a:lnTo>
                    <a:pt x="216" y="76"/>
                  </a:lnTo>
                  <a:lnTo>
                    <a:pt x="218" y="56"/>
                  </a:lnTo>
                  <a:lnTo>
                    <a:pt x="204" y="36"/>
                  </a:lnTo>
                  <a:lnTo>
                    <a:pt x="190" y="17"/>
                  </a:lnTo>
                  <a:lnTo>
                    <a:pt x="17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86" name="Freeform 82"/>
            <p:cNvSpPr>
              <a:spLocks/>
            </p:cNvSpPr>
            <p:nvPr/>
          </p:nvSpPr>
          <p:spPr bwMode="auto">
            <a:xfrm>
              <a:off x="1281" y="1014"/>
              <a:ext cx="115" cy="396"/>
            </a:xfrm>
            <a:custGeom>
              <a:avLst/>
              <a:gdLst>
                <a:gd name="T0" fmla="*/ 75 w 115"/>
                <a:gd name="T1" fmla="*/ 90 h 396"/>
                <a:gd name="T2" fmla="*/ 65 w 115"/>
                <a:gd name="T3" fmla="*/ 41 h 396"/>
                <a:gd name="T4" fmla="*/ 46 w 115"/>
                <a:gd name="T5" fmla="*/ 6 h 396"/>
                <a:gd name="T6" fmla="*/ 17 w 115"/>
                <a:gd name="T7" fmla="*/ 0 h 396"/>
                <a:gd name="T8" fmla="*/ 0 w 115"/>
                <a:gd name="T9" fmla="*/ 18 h 396"/>
                <a:gd name="T10" fmla="*/ 5 w 115"/>
                <a:gd name="T11" fmla="*/ 49 h 396"/>
                <a:gd name="T12" fmla="*/ 22 w 115"/>
                <a:gd name="T13" fmla="*/ 90 h 396"/>
                <a:gd name="T14" fmla="*/ 40 w 115"/>
                <a:gd name="T15" fmla="*/ 127 h 396"/>
                <a:gd name="T16" fmla="*/ 54 w 115"/>
                <a:gd name="T17" fmla="*/ 175 h 396"/>
                <a:gd name="T18" fmla="*/ 59 w 115"/>
                <a:gd name="T19" fmla="*/ 200 h 396"/>
                <a:gd name="T20" fmla="*/ 59 w 115"/>
                <a:gd name="T21" fmla="*/ 222 h 396"/>
                <a:gd name="T22" fmla="*/ 46 w 115"/>
                <a:gd name="T23" fmla="*/ 253 h 396"/>
                <a:gd name="T24" fmla="*/ 32 w 115"/>
                <a:gd name="T25" fmla="*/ 277 h 396"/>
                <a:gd name="T26" fmla="*/ 19 w 115"/>
                <a:gd name="T27" fmla="*/ 305 h 396"/>
                <a:gd name="T28" fmla="*/ 9 w 115"/>
                <a:gd name="T29" fmla="*/ 344 h 396"/>
                <a:gd name="T30" fmla="*/ 13 w 115"/>
                <a:gd name="T31" fmla="*/ 378 h 396"/>
                <a:gd name="T32" fmla="*/ 17 w 115"/>
                <a:gd name="T33" fmla="*/ 393 h 396"/>
                <a:gd name="T34" fmla="*/ 31 w 115"/>
                <a:gd name="T35" fmla="*/ 396 h 396"/>
                <a:gd name="T36" fmla="*/ 50 w 115"/>
                <a:gd name="T37" fmla="*/ 388 h 396"/>
                <a:gd name="T38" fmla="*/ 69 w 115"/>
                <a:gd name="T39" fmla="*/ 370 h 396"/>
                <a:gd name="T40" fmla="*/ 91 w 115"/>
                <a:gd name="T41" fmla="*/ 352 h 396"/>
                <a:gd name="T42" fmla="*/ 115 w 115"/>
                <a:gd name="T43" fmla="*/ 347 h 396"/>
                <a:gd name="T44" fmla="*/ 112 w 115"/>
                <a:gd name="T45" fmla="*/ 331 h 396"/>
                <a:gd name="T46" fmla="*/ 84 w 115"/>
                <a:gd name="T47" fmla="*/ 322 h 396"/>
                <a:gd name="T48" fmla="*/ 65 w 115"/>
                <a:gd name="T49" fmla="*/ 325 h 396"/>
                <a:gd name="T50" fmla="*/ 50 w 115"/>
                <a:gd name="T51" fmla="*/ 340 h 396"/>
                <a:gd name="T52" fmla="*/ 32 w 115"/>
                <a:gd name="T53" fmla="*/ 349 h 396"/>
                <a:gd name="T54" fmla="*/ 45 w 115"/>
                <a:gd name="T55" fmla="*/ 322 h 396"/>
                <a:gd name="T56" fmla="*/ 61 w 115"/>
                <a:gd name="T57" fmla="*/ 291 h 396"/>
                <a:gd name="T58" fmla="*/ 83 w 115"/>
                <a:gd name="T59" fmla="*/ 257 h 396"/>
                <a:gd name="T60" fmla="*/ 96 w 115"/>
                <a:gd name="T61" fmla="*/ 226 h 396"/>
                <a:gd name="T62" fmla="*/ 98 w 115"/>
                <a:gd name="T63" fmla="*/ 195 h 396"/>
                <a:gd name="T64" fmla="*/ 93 w 115"/>
                <a:gd name="T65" fmla="*/ 167 h 396"/>
                <a:gd name="T66" fmla="*/ 87 w 115"/>
                <a:gd name="T67" fmla="*/ 131 h 396"/>
                <a:gd name="T68" fmla="*/ 75 w 115"/>
                <a:gd name="T69" fmla="*/ 9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96">
                  <a:moveTo>
                    <a:pt x="75" y="90"/>
                  </a:moveTo>
                  <a:lnTo>
                    <a:pt x="65" y="41"/>
                  </a:lnTo>
                  <a:lnTo>
                    <a:pt x="46" y="6"/>
                  </a:lnTo>
                  <a:lnTo>
                    <a:pt x="17" y="0"/>
                  </a:lnTo>
                  <a:lnTo>
                    <a:pt x="0" y="18"/>
                  </a:lnTo>
                  <a:lnTo>
                    <a:pt x="5" y="49"/>
                  </a:lnTo>
                  <a:lnTo>
                    <a:pt x="22" y="90"/>
                  </a:lnTo>
                  <a:lnTo>
                    <a:pt x="40" y="127"/>
                  </a:lnTo>
                  <a:lnTo>
                    <a:pt x="54" y="175"/>
                  </a:lnTo>
                  <a:lnTo>
                    <a:pt x="59" y="200"/>
                  </a:lnTo>
                  <a:lnTo>
                    <a:pt x="59" y="222"/>
                  </a:lnTo>
                  <a:lnTo>
                    <a:pt x="46" y="253"/>
                  </a:lnTo>
                  <a:lnTo>
                    <a:pt x="32" y="277"/>
                  </a:lnTo>
                  <a:lnTo>
                    <a:pt x="19" y="305"/>
                  </a:lnTo>
                  <a:lnTo>
                    <a:pt x="9" y="344"/>
                  </a:lnTo>
                  <a:lnTo>
                    <a:pt x="13" y="378"/>
                  </a:lnTo>
                  <a:lnTo>
                    <a:pt x="17" y="393"/>
                  </a:lnTo>
                  <a:lnTo>
                    <a:pt x="31" y="396"/>
                  </a:lnTo>
                  <a:lnTo>
                    <a:pt x="50" y="388"/>
                  </a:lnTo>
                  <a:lnTo>
                    <a:pt x="69" y="370"/>
                  </a:lnTo>
                  <a:lnTo>
                    <a:pt x="91" y="352"/>
                  </a:lnTo>
                  <a:lnTo>
                    <a:pt x="115" y="347"/>
                  </a:lnTo>
                  <a:lnTo>
                    <a:pt x="112" y="331"/>
                  </a:lnTo>
                  <a:lnTo>
                    <a:pt x="84" y="322"/>
                  </a:lnTo>
                  <a:lnTo>
                    <a:pt x="65" y="325"/>
                  </a:lnTo>
                  <a:lnTo>
                    <a:pt x="50" y="340"/>
                  </a:lnTo>
                  <a:lnTo>
                    <a:pt x="32" y="349"/>
                  </a:lnTo>
                  <a:lnTo>
                    <a:pt x="45" y="322"/>
                  </a:lnTo>
                  <a:lnTo>
                    <a:pt x="61" y="291"/>
                  </a:lnTo>
                  <a:lnTo>
                    <a:pt x="83" y="257"/>
                  </a:lnTo>
                  <a:lnTo>
                    <a:pt x="96" y="226"/>
                  </a:lnTo>
                  <a:lnTo>
                    <a:pt x="98" y="195"/>
                  </a:lnTo>
                  <a:lnTo>
                    <a:pt x="93" y="167"/>
                  </a:lnTo>
                  <a:lnTo>
                    <a:pt x="87" y="131"/>
                  </a:lnTo>
                  <a:lnTo>
                    <a:pt x="75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87" name="Freeform 83"/>
            <p:cNvSpPr>
              <a:spLocks/>
            </p:cNvSpPr>
            <p:nvPr/>
          </p:nvSpPr>
          <p:spPr bwMode="auto">
            <a:xfrm>
              <a:off x="1356" y="1010"/>
              <a:ext cx="134" cy="402"/>
            </a:xfrm>
            <a:custGeom>
              <a:avLst/>
              <a:gdLst>
                <a:gd name="T0" fmla="*/ 65 w 134"/>
                <a:gd name="T1" fmla="*/ 83 h 402"/>
                <a:gd name="T2" fmla="*/ 59 w 134"/>
                <a:gd name="T3" fmla="*/ 35 h 402"/>
                <a:gd name="T4" fmla="*/ 45 w 134"/>
                <a:gd name="T5" fmla="*/ 5 h 402"/>
                <a:gd name="T6" fmla="*/ 19 w 134"/>
                <a:gd name="T7" fmla="*/ 0 h 402"/>
                <a:gd name="T8" fmla="*/ 0 w 134"/>
                <a:gd name="T9" fmla="*/ 26 h 402"/>
                <a:gd name="T10" fmla="*/ 3 w 134"/>
                <a:gd name="T11" fmla="*/ 56 h 402"/>
                <a:gd name="T12" fmla="*/ 22 w 134"/>
                <a:gd name="T13" fmla="*/ 96 h 402"/>
                <a:gd name="T14" fmla="*/ 36 w 134"/>
                <a:gd name="T15" fmla="*/ 157 h 402"/>
                <a:gd name="T16" fmla="*/ 41 w 134"/>
                <a:gd name="T17" fmla="*/ 199 h 402"/>
                <a:gd name="T18" fmla="*/ 43 w 134"/>
                <a:gd name="T19" fmla="*/ 237 h 402"/>
                <a:gd name="T20" fmla="*/ 31 w 134"/>
                <a:gd name="T21" fmla="*/ 273 h 402"/>
                <a:gd name="T22" fmla="*/ 19 w 134"/>
                <a:gd name="T23" fmla="*/ 321 h 402"/>
                <a:gd name="T24" fmla="*/ 13 w 134"/>
                <a:gd name="T25" fmla="*/ 367 h 402"/>
                <a:gd name="T26" fmla="*/ 13 w 134"/>
                <a:gd name="T27" fmla="*/ 391 h 402"/>
                <a:gd name="T28" fmla="*/ 24 w 134"/>
                <a:gd name="T29" fmla="*/ 400 h 402"/>
                <a:gd name="T30" fmla="*/ 38 w 134"/>
                <a:gd name="T31" fmla="*/ 402 h 402"/>
                <a:gd name="T32" fmla="*/ 60 w 134"/>
                <a:gd name="T33" fmla="*/ 387 h 402"/>
                <a:gd name="T34" fmla="*/ 89 w 134"/>
                <a:gd name="T35" fmla="*/ 367 h 402"/>
                <a:gd name="T36" fmla="*/ 129 w 134"/>
                <a:gd name="T37" fmla="*/ 352 h 402"/>
                <a:gd name="T38" fmla="*/ 134 w 134"/>
                <a:gd name="T39" fmla="*/ 343 h 402"/>
                <a:gd name="T40" fmla="*/ 110 w 134"/>
                <a:gd name="T41" fmla="*/ 329 h 402"/>
                <a:gd name="T42" fmla="*/ 70 w 134"/>
                <a:gd name="T43" fmla="*/ 327 h 402"/>
                <a:gd name="T44" fmla="*/ 43 w 134"/>
                <a:gd name="T45" fmla="*/ 358 h 402"/>
                <a:gd name="T46" fmla="*/ 43 w 134"/>
                <a:gd name="T47" fmla="*/ 334 h 402"/>
                <a:gd name="T48" fmla="*/ 59 w 134"/>
                <a:gd name="T49" fmla="*/ 287 h 402"/>
                <a:gd name="T50" fmla="*/ 78 w 134"/>
                <a:gd name="T51" fmla="*/ 229 h 402"/>
                <a:gd name="T52" fmla="*/ 82 w 134"/>
                <a:gd name="T53" fmla="*/ 188 h 402"/>
                <a:gd name="T54" fmla="*/ 78 w 134"/>
                <a:gd name="T55" fmla="*/ 132 h 402"/>
                <a:gd name="T56" fmla="*/ 65 w 134"/>
                <a:gd name="T57" fmla="*/ 8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4" h="402">
                  <a:moveTo>
                    <a:pt x="65" y="83"/>
                  </a:moveTo>
                  <a:lnTo>
                    <a:pt x="59" y="35"/>
                  </a:lnTo>
                  <a:lnTo>
                    <a:pt x="45" y="5"/>
                  </a:lnTo>
                  <a:lnTo>
                    <a:pt x="19" y="0"/>
                  </a:lnTo>
                  <a:lnTo>
                    <a:pt x="0" y="26"/>
                  </a:lnTo>
                  <a:lnTo>
                    <a:pt x="3" y="56"/>
                  </a:lnTo>
                  <a:lnTo>
                    <a:pt x="22" y="96"/>
                  </a:lnTo>
                  <a:lnTo>
                    <a:pt x="36" y="157"/>
                  </a:lnTo>
                  <a:lnTo>
                    <a:pt x="41" y="199"/>
                  </a:lnTo>
                  <a:lnTo>
                    <a:pt x="43" y="237"/>
                  </a:lnTo>
                  <a:lnTo>
                    <a:pt x="31" y="273"/>
                  </a:lnTo>
                  <a:lnTo>
                    <a:pt x="19" y="321"/>
                  </a:lnTo>
                  <a:lnTo>
                    <a:pt x="13" y="367"/>
                  </a:lnTo>
                  <a:lnTo>
                    <a:pt x="13" y="391"/>
                  </a:lnTo>
                  <a:lnTo>
                    <a:pt x="24" y="400"/>
                  </a:lnTo>
                  <a:lnTo>
                    <a:pt x="38" y="402"/>
                  </a:lnTo>
                  <a:lnTo>
                    <a:pt x="60" y="387"/>
                  </a:lnTo>
                  <a:lnTo>
                    <a:pt x="89" y="367"/>
                  </a:lnTo>
                  <a:lnTo>
                    <a:pt x="129" y="352"/>
                  </a:lnTo>
                  <a:lnTo>
                    <a:pt x="134" y="343"/>
                  </a:lnTo>
                  <a:lnTo>
                    <a:pt x="110" y="329"/>
                  </a:lnTo>
                  <a:lnTo>
                    <a:pt x="70" y="327"/>
                  </a:lnTo>
                  <a:lnTo>
                    <a:pt x="43" y="358"/>
                  </a:lnTo>
                  <a:lnTo>
                    <a:pt x="43" y="334"/>
                  </a:lnTo>
                  <a:lnTo>
                    <a:pt x="59" y="287"/>
                  </a:lnTo>
                  <a:lnTo>
                    <a:pt x="78" y="229"/>
                  </a:lnTo>
                  <a:lnTo>
                    <a:pt x="82" y="188"/>
                  </a:lnTo>
                  <a:lnTo>
                    <a:pt x="78" y="132"/>
                  </a:lnTo>
                  <a:lnTo>
                    <a:pt x="65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1588" name="Group 84"/>
            <p:cNvGrpSpPr>
              <a:grpSpLocks/>
            </p:cNvGrpSpPr>
            <p:nvPr/>
          </p:nvGrpSpPr>
          <p:grpSpPr bwMode="auto">
            <a:xfrm>
              <a:off x="960" y="384"/>
              <a:ext cx="740" cy="581"/>
              <a:chOff x="960" y="384"/>
              <a:chExt cx="740" cy="581"/>
            </a:xfrm>
          </p:grpSpPr>
          <p:sp>
            <p:nvSpPr>
              <p:cNvPr id="21589" name="Freeform 85"/>
              <p:cNvSpPr>
                <a:spLocks/>
              </p:cNvSpPr>
              <p:nvPr/>
            </p:nvSpPr>
            <p:spPr bwMode="auto">
              <a:xfrm>
                <a:off x="1076" y="449"/>
                <a:ext cx="558" cy="473"/>
              </a:xfrm>
              <a:custGeom>
                <a:avLst/>
                <a:gdLst>
                  <a:gd name="T0" fmla="*/ 523 w 558"/>
                  <a:gd name="T1" fmla="*/ 377 h 473"/>
                  <a:gd name="T2" fmla="*/ 427 w 558"/>
                  <a:gd name="T3" fmla="*/ 310 h 473"/>
                  <a:gd name="T4" fmla="*/ 339 w 558"/>
                  <a:gd name="T5" fmla="*/ 250 h 473"/>
                  <a:gd name="T6" fmla="*/ 272 w 558"/>
                  <a:gd name="T7" fmla="*/ 197 h 473"/>
                  <a:gd name="T8" fmla="*/ 181 w 558"/>
                  <a:gd name="T9" fmla="*/ 113 h 473"/>
                  <a:gd name="T10" fmla="*/ 105 w 558"/>
                  <a:gd name="T11" fmla="*/ 47 h 473"/>
                  <a:gd name="T12" fmla="*/ 46 w 558"/>
                  <a:gd name="T13" fmla="*/ 0 h 473"/>
                  <a:gd name="T14" fmla="*/ 49 w 558"/>
                  <a:gd name="T15" fmla="*/ 58 h 473"/>
                  <a:gd name="T16" fmla="*/ 32 w 558"/>
                  <a:gd name="T17" fmla="*/ 78 h 473"/>
                  <a:gd name="T18" fmla="*/ 0 w 558"/>
                  <a:gd name="T19" fmla="*/ 104 h 473"/>
                  <a:gd name="T20" fmla="*/ 49 w 558"/>
                  <a:gd name="T21" fmla="*/ 139 h 473"/>
                  <a:gd name="T22" fmla="*/ 92 w 558"/>
                  <a:gd name="T23" fmla="*/ 165 h 473"/>
                  <a:gd name="T24" fmla="*/ 145 w 558"/>
                  <a:gd name="T25" fmla="*/ 223 h 473"/>
                  <a:gd name="T26" fmla="*/ 210 w 558"/>
                  <a:gd name="T27" fmla="*/ 276 h 473"/>
                  <a:gd name="T28" fmla="*/ 283 w 558"/>
                  <a:gd name="T29" fmla="*/ 330 h 473"/>
                  <a:gd name="T30" fmla="*/ 340 w 558"/>
                  <a:gd name="T31" fmla="*/ 372 h 473"/>
                  <a:gd name="T32" fmla="*/ 400 w 558"/>
                  <a:gd name="T33" fmla="*/ 409 h 473"/>
                  <a:gd name="T34" fmla="*/ 485 w 558"/>
                  <a:gd name="T35" fmla="*/ 463 h 473"/>
                  <a:gd name="T36" fmla="*/ 509 w 558"/>
                  <a:gd name="T37" fmla="*/ 473 h 473"/>
                  <a:gd name="T38" fmla="*/ 509 w 558"/>
                  <a:gd name="T39" fmla="*/ 434 h 473"/>
                  <a:gd name="T40" fmla="*/ 558 w 558"/>
                  <a:gd name="T41" fmla="*/ 434 h 473"/>
                  <a:gd name="T42" fmla="*/ 523 w 558"/>
                  <a:gd name="T43" fmla="*/ 377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8" h="473">
                    <a:moveTo>
                      <a:pt x="523" y="377"/>
                    </a:moveTo>
                    <a:lnTo>
                      <a:pt x="427" y="310"/>
                    </a:lnTo>
                    <a:lnTo>
                      <a:pt x="339" y="250"/>
                    </a:lnTo>
                    <a:lnTo>
                      <a:pt x="272" y="197"/>
                    </a:lnTo>
                    <a:lnTo>
                      <a:pt x="181" y="113"/>
                    </a:lnTo>
                    <a:lnTo>
                      <a:pt x="105" y="47"/>
                    </a:lnTo>
                    <a:lnTo>
                      <a:pt x="46" y="0"/>
                    </a:lnTo>
                    <a:lnTo>
                      <a:pt x="49" y="58"/>
                    </a:lnTo>
                    <a:lnTo>
                      <a:pt x="32" y="78"/>
                    </a:lnTo>
                    <a:lnTo>
                      <a:pt x="0" y="104"/>
                    </a:lnTo>
                    <a:lnTo>
                      <a:pt x="49" y="139"/>
                    </a:lnTo>
                    <a:lnTo>
                      <a:pt x="92" y="165"/>
                    </a:lnTo>
                    <a:lnTo>
                      <a:pt x="145" y="223"/>
                    </a:lnTo>
                    <a:lnTo>
                      <a:pt x="210" y="276"/>
                    </a:lnTo>
                    <a:lnTo>
                      <a:pt x="283" y="330"/>
                    </a:lnTo>
                    <a:lnTo>
                      <a:pt x="340" y="372"/>
                    </a:lnTo>
                    <a:lnTo>
                      <a:pt x="400" y="409"/>
                    </a:lnTo>
                    <a:lnTo>
                      <a:pt x="485" y="463"/>
                    </a:lnTo>
                    <a:lnTo>
                      <a:pt x="509" y="473"/>
                    </a:lnTo>
                    <a:lnTo>
                      <a:pt x="509" y="434"/>
                    </a:lnTo>
                    <a:lnTo>
                      <a:pt x="558" y="434"/>
                    </a:lnTo>
                    <a:lnTo>
                      <a:pt x="523" y="377"/>
                    </a:lnTo>
                    <a:close/>
                  </a:path>
                </a:pathLst>
              </a:custGeom>
              <a:blipFill dpi="0" rotWithShape="0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90" name="Freeform 86"/>
              <p:cNvSpPr>
                <a:spLocks/>
              </p:cNvSpPr>
              <p:nvPr/>
            </p:nvSpPr>
            <p:spPr bwMode="auto">
              <a:xfrm>
                <a:off x="1575" y="834"/>
                <a:ext cx="102" cy="117"/>
              </a:xfrm>
              <a:custGeom>
                <a:avLst/>
                <a:gdLst>
                  <a:gd name="T0" fmla="*/ 102 w 102"/>
                  <a:gd name="T1" fmla="*/ 110 h 117"/>
                  <a:gd name="T2" fmla="*/ 24 w 102"/>
                  <a:gd name="T3" fmla="*/ 0 h 117"/>
                  <a:gd name="T4" fmla="*/ 21 w 102"/>
                  <a:gd name="T5" fmla="*/ 30 h 117"/>
                  <a:gd name="T6" fmla="*/ 2 w 102"/>
                  <a:gd name="T7" fmla="*/ 44 h 117"/>
                  <a:gd name="T8" fmla="*/ 0 w 102"/>
                  <a:gd name="T9" fmla="*/ 86 h 117"/>
                  <a:gd name="T10" fmla="*/ 89 w 102"/>
                  <a:gd name="T11" fmla="*/ 117 h 117"/>
                  <a:gd name="T12" fmla="*/ 102 w 102"/>
                  <a:gd name="T13" fmla="*/ 1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17">
                    <a:moveTo>
                      <a:pt x="102" y="110"/>
                    </a:moveTo>
                    <a:lnTo>
                      <a:pt x="24" y="0"/>
                    </a:lnTo>
                    <a:lnTo>
                      <a:pt x="21" y="30"/>
                    </a:lnTo>
                    <a:lnTo>
                      <a:pt x="2" y="44"/>
                    </a:lnTo>
                    <a:lnTo>
                      <a:pt x="0" y="86"/>
                    </a:lnTo>
                    <a:lnTo>
                      <a:pt x="89" y="117"/>
                    </a:lnTo>
                    <a:lnTo>
                      <a:pt x="102" y="110"/>
                    </a:lnTo>
                    <a:close/>
                  </a:path>
                </a:pathLst>
              </a:custGeom>
              <a:blipFill dpi="0" rotWithShape="0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91" name="Freeform 87"/>
              <p:cNvSpPr>
                <a:spLocks/>
              </p:cNvSpPr>
              <p:nvPr/>
            </p:nvSpPr>
            <p:spPr bwMode="auto">
              <a:xfrm>
                <a:off x="965" y="395"/>
                <a:ext cx="171" cy="157"/>
              </a:xfrm>
              <a:custGeom>
                <a:avLst/>
                <a:gdLst>
                  <a:gd name="T0" fmla="*/ 119 w 171"/>
                  <a:gd name="T1" fmla="*/ 157 h 157"/>
                  <a:gd name="T2" fmla="*/ 158 w 171"/>
                  <a:gd name="T3" fmla="*/ 135 h 157"/>
                  <a:gd name="T4" fmla="*/ 170 w 171"/>
                  <a:gd name="T5" fmla="*/ 111 h 157"/>
                  <a:gd name="T6" fmla="*/ 171 w 171"/>
                  <a:gd name="T7" fmla="*/ 62 h 157"/>
                  <a:gd name="T8" fmla="*/ 98 w 171"/>
                  <a:gd name="T9" fmla="*/ 9 h 157"/>
                  <a:gd name="T10" fmla="*/ 57 w 171"/>
                  <a:gd name="T11" fmla="*/ 0 h 157"/>
                  <a:gd name="T12" fmla="*/ 25 w 171"/>
                  <a:gd name="T13" fmla="*/ 19 h 157"/>
                  <a:gd name="T14" fmla="*/ 0 w 171"/>
                  <a:gd name="T15" fmla="*/ 57 h 157"/>
                  <a:gd name="T16" fmla="*/ 0 w 171"/>
                  <a:gd name="T17" fmla="*/ 88 h 157"/>
                  <a:gd name="T18" fmla="*/ 6 w 171"/>
                  <a:gd name="T19" fmla="*/ 112 h 157"/>
                  <a:gd name="T20" fmla="*/ 56 w 171"/>
                  <a:gd name="T21" fmla="*/ 133 h 157"/>
                  <a:gd name="T22" fmla="*/ 119 w 171"/>
                  <a:gd name="T23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1" h="157">
                    <a:moveTo>
                      <a:pt x="119" y="157"/>
                    </a:moveTo>
                    <a:lnTo>
                      <a:pt x="158" y="135"/>
                    </a:lnTo>
                    <a:lnTo>
                      <a:pt x="170" y="111"/>
                    </a:lnTo>
                    <a:lnTo>
                      <a:pt x="171" y="62"/>
                    </a:lnTo>
                    <a:lnTo>
                      <a:pt x="98" y="9"/>
                    </a:lnTo>
                    <a:lnTo>
                      <a:pt x="57" y="0"/>
                    </a:lnTo>
                    <a:lnTo>
                      <a:pt x="25" y="19"/>
                    </a:lnTo>
                    <a:lnTo>
                      <a:pt x="0" y="57"/>
                    </a:lnTo>
                    <a:lnTo>
                      <a:pt x="0" y="88"/>
                    </a:lnTo>
                    <a:lnTo>
                      <a:pt x="6" y="112"/>
                    </a:lnTo>
                    <a:lnTo>
                      <a:pt x="56" y="133"/>
                    </a:lnTo>
                    <a:lnTo>
                      <a:pt x="119" y="157"/>
                    </a:lnTo>
                    <a:close/>
                  </a:path>
                </a:pathLst>
              </a:custGeom>
              <a:blipFill dpi="0" rotWithShape="0">
                <a:blip r:embed="rId8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21592" name="Group 88"/>
              <p:cNvGrpSpPr>
                <a:grpSpLocks/>
              </p:cNvGrpSpPr>
              <p:nvPr/>
            </p:nvGrpSpPr>
            <p:grpSpPr bwMode="auto">
              <a:xfrm>
                <a:off x="960" y="384"/>
                <a:ext cx="740" cy="581"/>
                <a:chOff x="960" y="384"/>
                <a:chExt cx="740" cy="581"/>
              </a:xfrm>
            </p:grpSpPr>
            <p:sp>
              <p:nvSpPr>
                <p:cNvPr id="21593" name="Freeform 89"/>
                <p:cNvSpPr>
                  <a:spLocks/>
                </p:cNvSpPr>
                <p:nvPr/>
              </p:nvSpPr>
              <p:spPr bwMode="auto">
                <a:xfrm>
                  <a:off x="985" y="392"/>
                  <a:ext cx="616" cy="439"/>
                </a:xfrm>
                <a:custGeom>
                  <a:avLst/>
                  <a:gdLst>
                    <a:gd name="T0" fmla="*/ 616 w 616"/>
                    <a:gd name="T1" fmla="*/ 428 h 439"/>
                    <a:gd name="T2" fmla="*/ 613 w 616"/>
                    <a:gd name="T3" fmla="*/ 439 h 439"/>
                    <a:gd name="T4" fmla="*/ 543 w 616"/>
                    <a:gd name="T5" fmla="*/ 395 h 439"/>
                    <a:gd name="T6" fmla="*/ 432 w 616"/>
                    <a:gd name="T7" fmla="*/ 321 h 439"/>
                    <a:gd name="T8" fmla="*/ 317 w 616"/>
                    <a:gd name="T9" fmla="*/ 221 h 439"/>
                    <a:gd name="T10" fmla="*/ 241 w 616"/>
                    <a:gd name="T11" fmla="*/ 148 h 439"/>
                    <a:gd name="T12" fmla="*/ 163 w 616"/>
                    <a:gd name="T13" fmla="*/ 83 h 439"/>
                    <a:gd name="T14" fmla="*/ 101 w 616"/>
                    <a:gd name="T15" fmla="*/ 36 h 439"/>
                    <a:gd name="T16" fmla="*/ 89 w 616"/>
                    <a:gd name="T17" fmla="*/ 27 h 439"/>
                    <a:gd name="T18" fmla="*/ 89 w 616"/>
                    <a:gd name="T19" fmla="*/ 71 h 439"/>
                    <a:gd name="T20" fmla="*/ 68 w 616"/>
                    <a:gd name="T21" fmla="*/ 105 h 439"/>
                    <a:gd name="T22" fmla="*/ 37 w 616"/>
                    <a:gd name="T23" fmla="*/ 114 h 439"/>
                    <a:gd name="T24" fmla="*/ 0 w 616"/>
                    <a:gd name="T25" fmla="*/ 115 h 439"/>
                    <a:gd name="T26" fmla="*/ 0 w 616"/>
                    <a:gd name="T27" fmla="*/ 102 h 439"/>
                    <a:gd name="T28" fmla="*/ 50 w 616"/>
                    <a:gd name="T29" fmla="*/ 97 h 439"/>
                    <a:gd name="T30" fmla="*/ 68 w 616"/>
                    <a:gd name="T31" fmla="*/ 71 h 439"/>
                    <a:gd name="T32" fmla="*/ 75 w 616"/>
                    <a:gd name="T33" fmla="*/ 32 h 439"/>
                    <a:gd name="T34" fmla="*/ 68 w 616"/>
                    <a:gd name="T35" fmla="*/ 0 h 439"/>
                    <a:gd name="T36" fmla="*/ 89 w 616"/>
                    <a:gd name="T37" fmla="*/ 3 h 439"/>
                    <a:gd name="T38" fmla="*/ 156 w 616"/>
                    <a:gd name="T39" fmla="*/ 58 h 439"/>
                    <a:gd name="T40" fmla="*/ 203 w 616"/>
                    <a:gd name="T41" fmla="*/ 97 h 439"/>
                    <a:gd name="T42" fmla="*/ 256 w 616"/>
                    <a:gd name="T43" fmla="*/ 141 h 439"/>
                    <a:gd name="T44" fmla="*/ 312 w 616"/>
                    <a:gd name="T45" fmla="*/ 193 h 439"/>
                    <a:gd name="T46" fmla="*/ 362 w 616"/>
                    <a:gd name="T47" fmla="*/ 242 h 439"/>
                    <a:gd name="T48" fmla="*/ 426 w 616"/>
                    <a:gd name="T49" fmla="*/ 294 h 439"/>
                    <a:gd name="T50" fmla="*/ 485 w 616"/>
                    <a:gd name="T51" fmla="*/ 334 h 439"/>
                    <a:gd name="T52" fmla="*/ 555 w 616"/>
                    <a:gd name="T53" fmla="*/ 384 h 439"/>
                    <a:gd name="T54" fmla="*/ 616 w 616"/>
                    <a:gd name="T55" fmla="*/ 42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16" h="439">
                      <a:moveTo>
                        <a:pt x="616" y="428"/>
                      </a:moveTo>
                      <a:lnTo>
                        <a:pt x="613" y="439"/>
                      </a:lnTo>
                      <a:lnTo>
                        <a:pt x="543" y="395"/>
                      </a:lnTo>
                      <a:lnTo>
                        <a:pt x="432" y="321"/>
                      </a:lnTo>
                      <a:lnTo>
                        <a:pt x="317" y="221"/>
                      </a:lnTo>
                      <a:lnTo>
                        <a:pt x="241" y="148"/>
                      </a:lnTo>
                      <a:lnTo>
                        <a:pt x="163" y="83"/>
                      </a:lnTo>
                      <a:lnTo>
                        <a:pt x="101" y="36"/>
                      </a:lnTo>
                      <a:lnTo>
                        <a:pt x="89" y="27"/>
                      </a:lnTo>
                      <a:lnTo>
                        <a:pt x="89" y="71"/>
                      </a:lnTo>
                      <a:lnTo>
                        <a:pt x="68" y="105"/>
                      </a:lnTo>
                      <a:lnTo>
                        <a:pt x="37" y="114"/>
                      </a:lnTo>
                      <a:lnTo>
                        <a:pt x="0" y="115"/>
                      </a:lnTo>
                      <a:lnTo>
                        <a:pt x="0" y="102"/>
                      </a:lnTo>
                      <a:lnTo>
                        <a:pt x="50" y="97"/>
                      </a:lnTo>
                      <a:lnTo>
                        <a:pt x="68" y="71"/>
                      </a:lnTo>
                      <a:lnTo>
                        <a:pt x="75" y="32"/>
                      </a:lnTo>
                      <a:lnTo>
                        <a:pt x="68" y="0"/>
                      </a:lnTo>
                      <a:lnTo>
                        <a:pt x="89" y="3"/>
                      </a:lnTo>
                      <a:lnTo>
                        <a:pt x="156" y="58"/>
                      </a:lnTo>
                      <a:lnTo>
                        <a:pt x="203" y="97"/>
                      </a:lnTo>
                      <a:lnTo>
                        <a:pt x="256" y="141"/>
                      </a:lnTo>
                      <a:lnTo>
                        <a:pt x="312" y="193"/>
                      </a:lnTo>
                      <a:lnTo>
                        <a:pt x="362" y="242"/>
                      </a:lnTo>
                      <a:lnTo>
                        <a:pt x="426" y="294"/>
                      </a:lnTo>
                      <a:lnTo>
                        <a:pt x="485" y="334"/>
                      </a:lnTo>
                      <a:lnTo>
                        <a:pt x="555" y="384"/>
                      </a:lnTo>
                      <a:lnTo>
                        <a:pt x="616" y="4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94" name="Freeform 90"/>
                <p:cNvSpPr>
                  <a:spLocks/>
                </p:cNvSpPr>
                <p:nvPr/>
              </p:nvSpPr>
              <p:spPr bwMode="auto">
                <a:xfrm>
                  <a:off x="960" y="384"/>
                  <a:ext cx="740" cy="581"/>
                </a:xfrm>
                <a:custGeom>
                  <a:avLst/>
                  <a:gdLst>
                    <a:gd name="T0" fmla="*/ 613 w 740"/>
                    <a:gd name="T1" fmla="*/ 523 h 581"/>
                    <a:gd name="T2" fmla="*/ 495 w 740"/>
                    <a:gd name="T3" fmla="*/ 452 h 581"/>
                    <a:gd name="T4" fmla="*/ 356 w 740"/>
                    <a:gd name="T5" fmla="*/ 353 h 581"/>
                    <a:gd name="T6" fmla="*/ 272 w 740"/>
                    <a:gd name="T7" fmla="*/ 284 h 581"/>
                    <a:gd name="T8" fmla="*/ 218 w 740"/>
                    <a:gd name="T9" fmla="*/ 231 h 581"/>
                    <a:gd name="T10" fmla="*/ 146 w 740"/>
                    <a:gd name="T11" fmla="*/ 175 h 581"/>
                    <a:gd name="T12" fmla="*/ 66 w 740"/>
                    <a:gd name="T13" fmla="*/ 135 h 581"/>
                    <a:gd name="T14" fmla="*/ 27 w 740"/>
                    <a:gd name="T15" fmla="*/ 118 h 581"/>
                    <a:gd name="T16" fmla="*/ 16 w 740"/>
                    <a:gd name="T17" fmla="*/ 104 h 581"/>
                    <a:gd name="T18" fmla="*/ 13 w 740"/>
                    <a:gd name="T19" fmla="*/ 88 h 581"/>
                    <a:gd name="T20" fmla="*/ 21 w 740"/>
                    <a:gd name="T21" fmla="*/ 53 h 581"/>
                    <a:gd name="T22" fmla="*/ 36 w 740"/>
                    <a:gd name="T23" fmla="*/ 42 h 581"/>
                    <a:gd name="T24" fmla="*/ 49 w 740"/>
                    <a:gd name="T25" fmla="*/ 26 h 581"/>
                    <a:gd name="T26" fmla="*/ 83 w 740"/>
                    <a:gd name="T27" fmla="*/ 22 h 581"/>
                    <a:gd name="T28" fmla="*/ 101 w 740"/>
                    <a:gd name="T29" fmla="*/ 30 h 581"/>
                    <a:gd name="T30" fmla="*/ 109 w 740"/>
                    <a:gd name="T31" fmla="*/ 13 h 581"/>
                    <a:gd name="T32" fmla="*/ 78 w 740"/>
                    <a:gd name="T33" fmla="*/ 0 h 581"/>
                    <a:gd name="T34" fmla="*/ 51 w 740"/>
                    <a:gd name="T35" fmla="*/ 9 h 581"/>
                    <a:gd name="T36" fmla="*/ 27 w 740"/>
                    <a:gd name="T37" fmla="*/ 22 h 581"/>
                    <a:gd name="T38" fmla="*/ 13 w 740"/>
                    <a:gd name="T39" fmla="*/ 39 h 581"/>
                    <a:gd name="T40" fmla="*/ 0 w 740"/>
                    <a:gd name="T41" fmla="*/ 66 h 581"/>
                    <a:gd name="T42" fmla="*/ 0 w 740"/>
                    <a:gd name="T43" fmla="*/ 95 h 581"/>
                    <a:gd name="T44" fmla="*/ 9 w 740"/>
                    <a:gd name="T45" fmla="*/ 121 h 581"/>
                    <a:gd name="T46" fmla="*/ 27 w 740"/>
                    <a:gd name="T47" fmla="*/ 130 h 581"/>
                    <a:gd name="T48" fmla="*/ 78 w 740"/>
                    <a:gd name="T49" fmla="*/ 156 h 581"/>
                    <a:gd name="T50" fmla="*/ 127 w 740"/>
                    <a:gd name="T51" fmla="*/ 179 h 581"/>
                    <a:gd name="T52" fmla="*/ 159 w 740"/>
                    <a:gd name="T53" fmla="*/ 206 h 581"/>
                    <a:gd name="T54" fmla="*/ 215 w 740"/>
                    <a:gd name="T55" fmla="*/ 246 h 581"/>
                    <a:gd name="T56" fmla="*/ 266 w 740"/>
                    <a:gd name="T57" fmla="*/ 297 h 581"/>
                    <a:gd name="T58" fmla="*/ 321 w 740"/>
                    <a:gd name="T59" fmla="*/ 344 h 581"/>
                    <a:gd name="T60" fmla="*/ 372 w 740"/>
                    <a:gd name="T61" fmla="*/ 384 h 581"/>
                    <a:gd name="T62" fmla="*/ 431 w 740"/>
                    <a:gd name="T63" fmla="*/ 423 h 581"/>
                    <a:gd name="T64" fmla="*/ 504 w 740"/>
                    <a:gd name="T65" fmla="*/ 476 h 581"/>
                    <a:gd name="T66" fmla="*/ 565 w 740"/>
                    <a:gd name="T67" fmla="*/ 508 h 581"/>
                    <a:gd name="T68" fmla="*/ 614 w 740"/>
                    <a:gd name="T69" fmla="*/ 546 h 581"/>
                    <a:gd name="T70" fmla="*/ 740 w 740"/>
                    <a:gd name="T71" fmla="*/ 581 h 581"/>
                    <a:gd name="T72" fmla="*/ 737 w 740"/>
                    <a:gd name="T73" fmla="*/ 566 h 581"/>
                    <a:gd name="T74" fmla="*/ 693 w 740"/>
                    <a:gd name="T75" fmla="*/ 514 h 581"/>
                    <a:gd name="T76" fmla="*/ 641 w 740"/>
                    <a:gd name="T77" fmla="*/ 437 h 581"/>
                    <a:gd name="T78" fmla="*/ 623 w 740"/>
                    <a:gd name="T79" fmla="*/ 434 h 581"/>
                    <a:gd name="T80" fmla="*/ 657 w 740"/>
                    <a:gd name="T81" fmla="*/ 484 h 581"/>
                    <a:gd name="T82" fmla="*/ 698 w 740"/>
                    <a:gd name="T83" fmla="*/ 537 h 581"/>
                    <a:gd name="T84" fmla="*/ 684 w 740"/>
                    <a:gd name="T85" fmla="*/ 554 h 581"/>
                    <a:gd name="T86" fmla="*/ 632 w 740"/>
                    <a:gd name="T87" fmla="*/ 532 h 581"/>
                    <a:gd name="T88" fmla="*/ 632 w 740"/>
                    <a:gd name="T89" fmla="*/ 506 h 581"/>
                    <a:gd name="T90" fmla="*/ 654 w 740"/>
                    <a:gd name="T91" fmla="*/ 503 h 581"/>
                    <a:gd name="T92" fmla="*/ 649 w 740"/>
                    <a:gd name="T93" fmla="*/ 493 h 581"/>
                    <a:gd name="T94" fmla="*/ 614 w 740"/>
                    <a:gd name="T95" fmla="*/ 485 h 581"/>
                    <a:gd name="T96" fmla="*/ 613 w 740"/>
                    <a:gd name="T97" fmla="*/ 523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40" h="581">
                      <a:moveTo>
                        <a:pt x="613" y="523"/>
                      </a:moveTo>
                      <a:lnTo>
                        <a:pt x="495" y="452"/>
                      </a:lnTo>
                      <a:lnTo>
                        <a:pt x="356" y="353"/>
                      </a:lnTo>
                      <a:lnTo>
                        <a:pt x="272" y="284"/>
                      </a:lnTo>
                      <a:lnTo>
                        <a:pt x="218" y="231"/>
                      </a:lnTo>
                      <a:lnTo>
                        <a:pt x="146" y="175"/>
                      </a:lnTo>
                      <a:lnTo>
                        <a:pt x="66" y="135"/>
                      </a:lnTo>
                      <a:lnTo>
                        <a:pt x="27" y="118"/>
                      </a:lnTo>
                      <a:lnTo>
                        <a:pt x="16" y="104"/>
                      </a:lnTo>
                      <a:lnTo>
                        <a:pt x="13" y="88"/>
                      </a:lnTo>
                      <a:lnTo>
                        <a:pt x="21" y="53"/>
                      </a:lnTo>
                      <a:lnTo>
                        <a:pt x="36" y="42"/>
                      </a:lnTo>
                      <a:lnTo>
                        <a:pt x="49" y="26"/>
                      </a:lnTo>
                      <a:lnTo>
                        <a:pt x="83" y="22"/>
                      </a:lnTo>
                      <a:lnTo>
                        <a:pt x="101" y="30"/>
                      </a:lnTo>
                      <a:lnTo>
                        <a:pt x="109" y="13"/>
                      </a:lnTo>
                      <a:lnTo>
                        <a:pt x="78" y="0"/>
                      </a:lnTo>
                      <a:lnTo>
                        <a:pt x="51" y="9"/>
                      </a:lnTo>
                      <a:lnTo>
                        <a:pt x="27" y="22"/>
                      </a:lnTo>
                      <a:lnTo>
                        <a:pt x="13" y="39"/>
                      </a:lnTo>
                      <a:lnTo>
                        <a:pt x="0" y="66"/>
                      </a:lnTo>
                      <a:lnTo>
                        <a:pt x="0" y="95"/>
                      </a:lnTo>
                      <a:lnTo>
                        <a:pt x="9" y="121"/>
                      </a:lnTo>
                      <a:lnTo>
                        <a:pt x="27" y="130"/>
                      </a:lnTo>
                      <a:lnTo>
                        <a:pt x="78" y="156"/>
                      </a:lnTo>
                      <a:lnTo>
                        <a:pt x="127" y="179"/>
                      </a:lnTo>
                      <a:lnTo>
                        <a:pt x="159" y="206"/>
                      </a:lnTo>
                      <a:lnTo>
                        <a:pt x="215" y="246"/>
                      </a:lnTo>
                      <a:lnTo>
                        <a:pt x="266" y="297"/>
                      </a:lnTo>
                      <a:lnTo>
                        <a:pt x="321" y="344"/>
                      </a:lnTo>
                      <a:lnTo>
                        <a:pt x="372" y="384"/>
                      </a:lnTo>
                      <a:lnTo>
                        <a:pt x="431" y="423"/>
                      </a:lnTo>
                      <a:lnTo>
                        <a:pt x="504" y="476"/>
                      </a:lnTo>
                      <a:lnTo>
                        <a:pt x="565" y="508"/>
                      </a:lnTo>
                      <a:lnTo>
                        <a:pt x="614" y="546"/>
                      </a:lnTo>
                      <a:lnTo>
                        <a:pt x="740" y="581"/>
                      </a:lnTo>
                      <a:lnTo>
                        <a:pt x="737" y="566"/>
                      </a:lnTo>
                      <a:lnTo>
                        <a:pt x="693" y="514"/>
                      </a:lnTo>
                      <a:lnTo>
                        <a:pt x="641" y="437"/>
                      </a:lnTo>
                      <a:lnTo>
                        <a:pt x="623" y="434"/>
                      </a:lnTo>
                      <a:lnTo>
                        <a:pt x="657" y="484"/>
                      </a:lnTo>
                      <a:lnTo>
                        <a:pt x="698" y="537"/>
                      </a:lnTo>
                      <a:lnTo>
                        <a:pt x="684" y="554"/>
                      </a:lnTo>
                      <a:lnTo>
                        <a:pt x="632" y="532"/>
                      </a:lnTo>
                      <a:lnTo>
                        <a:pt x="632" y="506"/>
                      </a:lnTo>
                      <a:lnTo>
                        <a:pt x="654" y="503"/>
                      </a:lnTo>
                      <a:lnTo>
                        <a:pt x="649" y="493"/>
                      </a:lnTo>
                      <a:lnTo>
                        <a:pt x="614" y="485"/>
                      </a:lnTo>
                      <a:lnTo>
                        <a:pt x="613" y="5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595" name="Freeform 91"/>
                <p:cNvSpPr>
                  <a:spLocks/>
                </p:cNvSpPr>
                <p:nvPr/>
              </p:nvSpPr>
              <p:spPr bwMode="auto">
                <a:xfrm>
                  <a:off x="1059" y="479"/>
                  <a:ext cx="83" cy="84"/>
                </a:xfrm>
                <a:custGeom>
                  <a:avLst/>
                  <a:gdLst>
                    <a:gd name="T0" fmla="*/ 73 w 83"/>
                    <a:gd name="T1" fmla="*/ 0 h 84"/>
                    <a:gd name="T2" fmla="*/ 61 w 83"/>
                    <a:gd name="T3" fmla="*/ 37 h 84"/>
                    <a:gd name="T4" fmla="*/ 27 w 83"/>
                    <a:gd name="T5" fmla="*/ 64 h 84"/>
                    <a:gd name="T6" fmla="*/ 0 w 83"/>
                    <a:gd name="T7" fmla="*/ 71 h 84"/>
                    <a:gd name="T8" fmla="*/ 21 w 83"/>
                    <a:gd name="T9" fmla="*/ 84 h 84"/>
                    <a:gd name="T10" fmla="*/ 57 w 83"/>
                    <a:gd name="T11" fmla="*/ 66 h 84"/>
                    <a:gd name="T12" fmla="*/ 83 w 83"/>
                    <a:gd name="T13" fmla="*/ 35 h 84"/>
                    <a:gd name="T14" fmla="*/ 73 w 83"/>
                    <a:gd name="T1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84">
                      <a:moveTo>
                        <a:pt x="73" y="0"/>
                      </a:moveTo>
                      <a:lnTo>
                        <a:pt x="61" y="37"/>
                      </a:lnTo>
                      <a:lnTo>
                        <a:pt x="27" y="64"/>
                      </a:lnTo>
                      <a:lnTo>
                        <a:pt x="0" y="71"/>
                      </a:lnTo>
                      <a:lnTo>
                        <a:pt x="21" y="84"/>
                      </a:lnTo>
                      <a:lnTo>
                        <a:pt x="57" y="66"/>
                      </a:lnTo>
                      <a:lnTo>
                        <a:pt x="83" y="35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21596" name="Freeform 92"/>
            <p:cNvSpPr>
              <a:spLocks/>
            </p:cNvSpPr>
            <p:nvPr/>
          </p:nvSpPr>
          <p:spPr bwMode="auto">
            <a:xfrm>
              <a:off x="1356" y="785"/>
              <a:ext cx="301" cy="255"/>
            </a:xfrm>
            <a:custGeom>
              <a:avLst/>
              <a:gdLst>
                <a:gd name="T0" fmla="*/ 116 w 301"/>
                <a:gd name="T1" fmla="*/ 49 h 255"/>
                <a:gd name="T2" fmla="*/ 110 w 301"/>
                <a:gd name="T3" fmla="*/ 19 h 255"/>
                <a:gd name="T4" fmla="*/ 88 w 301"/>
                <a:gd name="T5" fmla="*/ 5 h 255"/>
                <a:gd name="T6" fmla="*/ 40 w 301"/>
                <a:gd name="T7" fmla="*/ 0 h 255"/>
                <a:gd name="T8" fmla="*/ 0 w 301"/>
                <a:gd name="T9" fmla="*/ 0 h 255"/>
                <a:gd name="T10" fmla="*/ 74 w 301"/>
                <a:gd name="T11" fmla="*/ 85 h 255"/>
                <a:gd name="T12" fmla="*/ 91 w 301"/>
                <a:gd name="T13" fmla="*/ 143 h 255"/>
                <a:gd name="T14" fmla="*/ 116 w 301"/>
                <a:gd name="T15" fmla="*/ 195 h 255"/>
                <a:gd name="T16" fmla="*/ 142 w 301"/>
                <a:gd name="T17" fmla="*/ 235 h 255"/>
                <a:gd name="T18" fmla="*/ 163 w 301"/>
                <a:gd name="T19" fmla="*/ 250 h 255"/>
                <a:gd name="T20" fmla="*/ 185 w 301"/>
                <a:gd name="T21" fmla="*/ 255 h 255"/>
                <a:gd name="T22" fmla="*/ 209 w 301"/>
                <a:gd name="T23" fmla="*/ 240 h 255"/>
                <a:gd name="T24" fmla="*/ 226 w 301"/>
                <a:gd name="T25" fmla="*/ 208 h 255"/>
                <a:gd name="T26" fmla="*/ 244 w 301"/>
                <a:gd name="T27" fmla="*/ 183 h 255"/>
                <a:gd name="T28" fmla="*/ 261 w 301"/>
                <a:gd name="T29" fmla="*/ 169 h 255"/>
                <a:gd name="T30" fmla="*/ 289 w 301"/>
                <a:gd name="T31" fmla="*/ 163 h 255"/>
                <a:gd name="T32" fmla="*/ 301 w 301"/>
                <a:gd name="T33" fmla="*/ 152 h 255"/>
                <a:gd name="T34" fmla="*/ 301 w 301"/>
                <a:gd name="T35" fmla="*/ 125 h 255"/>
                <a:gd name="T36" fmla="*/ 283 w 301"/>
                <a:gd name="T37" fmla="*/ 102 h 255"/>
                <a:gd name="T38" fmla="*/ 264 w 301"/>
                <a:gd name="T39" fmla="*/ 115 h 255"/>
                <a:gd name="T40" fmla="*/ 252 w 301"/>
                <a:gd name="T41" fmla="*/ 141 h 255"/>
                <a:gd name="T42" fmla="*/ 224 w 301"/>
                <a:gd name="T43" fmla="*/ 130 h 255"/>
                <a:gd name="T44" fmla="*/ 217 w 301"/>
                <a:gd name="T45" fmla="*/ 152 h 255"/>
                <a:gd name="T46" fmla="*/ 229 w 301"/>
                <a:gd name="T47" fmla="*/ 169 h 255"/>
                <a:gd name="T48" fmla="*/ 204 w 301"/>
                <a:gd name="T49" fmla="*/ 204 h 255"/>
                <a:gd name="T50" fmla="*/ 178 w 301"/>
                <a:gd name="T51" fmla="*/ 214 h 255"/>
                <a:gd name="T52" fmla="*/ 163 w 301"/>
                <a:gd name="T53" fmla="*/ 209 h 255"/>
                <a:gd name="T54" fmla="*/ 150 w 301"/>
                <a:gd name="T55" fmla="*/ 177 h 255"/>
                <a:gd name="T56" fmla="*/ 136 w 301"/>
                <a:gd name="T57" fmla="*/ 136 h 255"/>
                <a:gd name="T58" fmla="*/ 125 w 301"/>
                <a:gd name="T59" fmla="*/ 90 h 255"/>
                <a:gd name="T60" fmla="*/ 116 w 301"/>
                <a:gd name="T61" fmla="*/ 4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1" h="255">
                  <a:moveTo>
                    <a:pt x="116" y="49"/>
                  </a:moveTo>
                  <a:lnTo>
                    <a:pt x="110" y="19"/>
                  </a:lnTo>
                  <a:lnTo>
                    <a:pt x="88" y="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74" y="85"/>
                  </a:lnTo>
                  <a:lnTo>
                    <a:pt x="91" y="143"/>
                  </a:lnTo>
                  <a:lnTo>
                    <a:pt x="116" y="195"/>
                  </a:lnTo>
                  <a:lnTo>
                    <a:pt x="142" y="235"/>
                  </a:lnTo>
                  <a:lnTo>
                    <a:pt x="163" y="250"/>
                  </a:lnTo>
                  <a:lnTo>
                    <a:pt x="185" y="255"/>
                  </a:lnTo>
                  <a:lnTo>
                    <a:pt x="209" y="240"/>
                  </a:lnTo>
                  <a:lnTo>
                    <a:pt x="226" y="208"/>
                  </a:lnTo>
                  <a:lnTo>
                    <a:pt x="244" y="183"/>
                  </a:lnTo>
                  <a:lnTo>
                    <a:pt x="261" y="169"/>
                  </a:lnTo>
                  <a:lnTo>
                    <a:pt x="289" y="163"/>
                  </a:lnTo>
                  <a:lnTo>
                    <a:pt x="301" y="152"/>
                  </a:lnTo>
                  <a:lnTo>
                    <a:pt x="301" y="125"/>
                  </a:lnTo>
                  <a:lnTo>
                    <a:pt x="283" y="102"/>
                  </a:lnTo>
                  <a:lnTo>
                    <a:pt x="264" y="115"/>
                  </a:lnTo>
                  <a:lnTo>
                    <a:pt x="252" y="141"/>
                  </a:lnTo>
                  <a:lnTo>
                    <a:pt x="224" y="130"/>
                  </a:lnTo>
                  <a:lnTo>
                    <a:pt x="217" y="152"/>
                  </a:lnTo>
                  <a:lnTo>
                    <a:pt x="229" y="169"/>
                  </a:lnTo>
                  <a:lnTo>
                    <a:pt x="204" y="204"/>
                  </a:lnTo>
                  <a:lnTo>
                    <a:pt x="178" y="214"/>
                  </a:lnTo>
                  <a:lnTo>
                    <a:pt x="163" y="209"/>
                  </a:lnTo>
                  <a:lnTo>
                    <a:pt x="150" y="177"/>
                  </a:lnTo>
                  <a:lnTo>
                    <a:pt x="136" y="136"/>
                  </a:lnTo>
                  <a:lnTo>
                    <a:pt x="125" y="90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1608" name="Group 104"/>
          <p:cNvGrpSpPr>
            <a:grpSpLocks/>
          </p:cNvGrpSpPr>
          <p:nvPr/>
        </p:nvGrpSpPr>
        <p:grpSpPr bwMode="auto">
          <a:xfrm>
            <a:off x="76200" y="4114800"/>
            <a:ext cx="3429000" cy="1676400"/>
            <a:chOff x="0" y="3072"/>
            <a:chExt cx="2160" cy="1056"/>
          </a:xfrm>
        </p:grpSpPr>
        <p:pic>
          <p:nvPicPr>
            <p:cNvPr id="21598" name="Picture 94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72"/>
              <a:ext cx="462" cy="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99" name="AutoShape 95"/>
            <p:cNvSpPr>
              <a:spLocks noChangeArrowheads="1"/>
            </p:cNvSpPr>
            <p:nvPr/>
          </p:nvSpPr>
          <p:spPr bwMode="auto">
            <a:xfrm>
              <a:off x="462" y="3168"/>
              <a:ext cx="1698" cy="912"/>
            </a:xfrm>
            <a:prstGeom prst="wedgeRoundRectCallout">
              <a:avLst>
                <a:gd name="adj1" fmla="val -65667"/>
                <a:gd name="adj2" fmla="val -4901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pPr>
                <a:lnSpc>
                  <a:spcPct val="70000"/>
                </a:lnSpc>
              </a:pPr>
              <a:r>
                <a:rPr lang="fr-FR" altLang="fr-FR" u="sng">
                  <a:solidFill>
                    <a:srgbClr val="00CC00"/>
                  </a:solidFill>
                </a:rPr>
                <a:t>E1 = {06+12+13+14+15}</a:t>
              </a: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  <a:p>
              <a:pPr>
                <a:lnSpc>
                  <a:spcPct val="70000"/>
                </a:lnSpc>
              </a:pPr>
              <a:endParaRPr lang="fr-FR" altLang="fr-FR" u="sng">
                <a:solidFill>
                  <a:srgbClr val="00CC00"/>
                </a:solidFill>
              </a:endParaRPr>
            </a:p>
          </p:txBody>
        </p:sp>
        <p:pic>
          <p:nvPicPr>
            <p:cNvPr id="21601" name="Picture 97" descr="C:\TP Construction\TP Serre joint\images\pedalier.gif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3235"/>
              <a:ext cx="1152" cy="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1617" name="Group 113"/>
          <p:cNvGrpSpPr>
            <a:grpSpLocks/>
          </p:cNvGrpSpPr>
          <p:nvPr/>
        </p:nvGrpSpPr>
        <p:grpSpPr bwMode="auto">
          <a:xfrm>
            <a:off x="5748338" y="5943600"/>
            <a:ext cx="2709862" cy="838200"/>
            <a:chOff x="3621" y="3744"/>
            <a:chExt cx="1707" cy="528"/>
          </a:xfrm>
        </p:grpSpPr>
        <p:pic>
          <p:nvPicPr>
            <p:cNvPr id="21614" name="Picture 110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888"/>
              <a:ext cx="315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615" name="AutoShape 111"/>
            <p:cNvSpPr>
              <a:spLocks noChangeArrowheads="1"/>
            </p:cNvSpPr>
            <p:nvPr/>
          </p:nvSpPr>
          <p:spPr bwMode="auto">
            <a:xfrm>
              <a:off x="3936" y="3744"/>
              <a:ext cx="1392" cy="528"/>
            </a:xfrm>
            <a:prstGeom prst="wedgeRoundRectCallout">
              <a:avLst>
                <a:gd name="adj1" fmla="val -63361"/>
                <a:gd name="adj2" fmla="val -8903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pPr>
                <a:lnSpc>
                  <a:spcPct val="70000"/>
                </a:lnSpc>
              </a:pPr>
              <a:r>
                <a:rPr lang="fr-FR" altLang="fr-FR" u="sng">
                  <a:solidFill>
                    <a:srgbClr val="FF0000"/>
                  </a:solidFill>
                </a:rPr>
                <a:t>REMARQUE</a:t>
              </a:r>
            </a:p>
            <a:p>
              <a:pPr>
                <a:lnSpc>
                  <a:spcPct val="70000"/>
                </a:lnSpc>
              </a:pPr>
              <a:r>
                <a:rPr lang="fr-FR" altLang="fr-FR" b="0"/>
                <a:t>Une classe d’équivalence</a:t>
              </a:r>
            </a:p>
            <a:p>
              <a:pPr>
                <a:lnSpc>
                  <a:spcPct val="70000"/>
                </a:lnSpc>
              </a:pPr>
              <a:r>
                <a:rPr lang="fr-FR" altLang="fr-FR" b="0"/>
                <a:t>peut </a:t>
              </a:r>
              <a:r>
                <a:rPr lang="fr-FR" altLang="fr-FR"/>
                <a:t>parfois</a:t>
              </a:r>
              <a:r>
                <a:rPr lang="fr-FR" altLang="fr-FR" b="0"/>
                <a:t> comporter</a:t>
              </a:r>
            </a:p>
            <a:p>
              <a:pPr>
                <a:lnSpc>
                  <a:spcPct val="70000"/>
                </a:lnSpc>
              </a:pPr>
              <a:r>
                <a:rPr lang="fr-FR" altLang="fr-FR"/>
                <a:t>1</a:t>
              </a:r>
              <a:r>
                <a:rPr lang="fr-FR" altLang="fr-FR" b="0"/>
                <a:t> seule pièce.</a:t>
              </a:r>
              <a:endParaRPr lang="fr-FR" altLang="fr-FR" b="0" u="sng">
                <a:solidFill>
                  <a:srgbClr val="00CC00"/>
                </a:solidFill>
              </a:endParaRPr>
            </a:p>
          </p:txBody>
        </p:sp>
      </p:grp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0" y="56388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200" b="0" u="sng" dirty="0">
                <a:solidFill>
                  <a:srgbClr val="FF33CC"/>
                </a:solidFill>
              </a:rPr>
              <a:t>Question :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Identifier </a:t>
            </a:r>
            <a:r>
              <a:rPr lang="fr-FR" altLang="fr-FR" sz="2200" b="0" u="sng" dirty="0">
                <a:solidFill>
                  <a:srgbClr val="FF33CC"/>
                </a:solidFill>
              </a:rPr>
              <a:t>les 4 classes d’équivalence du </a:t>
            </a:r>
            <a:r>
              <a:rPr lang="fr-FR" altLang="fr-FR" sz="2200" b="0" u="sng" dirty="0" smtClean="0">
                <a:solidFill>
                  <a:srgbClr val="FF33CC"/>
                </a:solidFill>
              </a:rPr>
              <a:t>serre-joint.</a:t>
            </a:r>
            <a:r>
              <a:rPr lang="fr-FR" altLang="fr-FR" sz="2400" b="0" u="sng" dirty="0" smtClean="0">
                <a:solidFill>
                  <a:srgbClr val="FF33CC"/>
                </a:solidFill>
              </a:rPr>
              <a:t> </a:t>
            </a:r>
            <a:endParaRPr lang="fr-FR" altLang="fr-FR" sz="2000" b="0" dirty="0"/>
          </a:p>
        </p:txBody>
      </p:sp>
      <p:grpSp>
        <p:nvGrpSpPr>
          <p:cNvPr id="21624" name="Group 120"/>
          <p:cNvGrpSpPr>
            <a:grpSpLocks/>
          </p:cNvGrpSpPr>
          <p:nvPr/>
        </p:nvGrpSpPr>
        <p:grpSpPr bwMode="auto">
          <a:xfrm>
            <a:off x="3983038" y="6400800"/>
            <a:ext cx="1731962" cy="228600"/>
            <a:chOff x="2509" y="4080"/>
            <a:chExt cx="1091" cy="144"/>
          </a:xfrm>
        </p:grpSpPr>
        <p:sp>
          <p:nvSpPr>
            <p:cNvPr id="21619" name="Rectangle 115"/>
            <p:cNvSpPr>
              <a:spLocks noChangeArrowheads="1"/>
            </p:cNvSpPr>
            <p:nvPr/>
          </p:nvSpPr>
          <p:spPr bwMode="auto">
            <a:xfrm>
              <a:off x="2509" y="4080"/>
              <a:ext cx="227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>
                  <a:latin typeface="Arial" panose="020B0604020202020204" pitchFamily="34" charset="0"/>
                </a:rPr>
                <a:t>E1</a:t>
              </a:r>
            </a:p>
          </p:txBody>
        </p:sp>
        <p:sp>
          <p:nvSpPr>
            <p:cNvPr id="21620" name="Rectangle 116"/>
            <p:cNvSpPr>
              <a:spLocks noChangeArrowheads="1"/>
            </p:cNvSpPr>
            <p:nvPr/>
          </p:nvSpPr>
          <p:spPr bwMode="auto">
            <a:xfrm>
              <a:off x="2797" y="4080"/>
              <a:ext cx="227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>
                  <a:latin typeface="Arial" panose="020B0604020202020204" pitchFamily="34" charset="0"/>
                </a:rPr>
                <a:t>E2</a:t>
              </a:r>
            </a:p>
          </p:txBody>
        </p:sp>
        <p:sp>
          <p:nvSpPr>
            <p:cNvPr id="21621" name="Rectangle 117"/>
            <p:cNvSpPr>
              <a:spLocks noChangeArrowheads="1"/>
            </p:cNvSpPr>
            <p:nvPr/>
          </p:nvSpPr>
          <p:spPr bwMode="auto">
            <a:xfrm>
              <a:off x="3085" y="4080"/>
              <a:ext cx="227" cy="144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>
                  <a:latin typeface="Arial" panose="020B0604020202020204" pitchFamily="34" charset="0"/>
                </a:rPr>
                <a:t>E3</a:t>
              </a:r>
            </a:p>
          </p:txBody>
        </p:sp>
        <p:sp>
          <p:nvSpPr>
            <p:cNvPr id="21622" name="Rectangle 118"/>
            <p:cNvSpPr>
              <a:spLocks noChangeArrowheads="1"/>
            </p:cNvSpPr>
            <p:nvPr/>
          </p:nvSpPr>
          <p:spPr bwMode="auto">
            <a:xfrm>
              <a:off x="3373" y="4080"/>
              <a:ext cx="227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>
                  <a:latin typeface="Arial" panose="020B0604020202020204" pitchFamily="34" charset="0"/>
                </a:rPr>
                <a:t>E4</a:t>
              </a:r>
            </a:p>
          </p:txBody>
        </p:sp>
      </p:grpSp>
      <p:sp>
        <p:nvSpPr>
          <p:cNvPr id="21623" name="Rectangle 119"/>
          <p:cNvSpPr>
            <a:spLocks noChangeArrowheads="1"/>
          </p:cNvSpPr>
          <p:nvPr/>
        </p:nvSpPr>
        <p:spPr bwMode="auto">
          <a:xfrm>
            <a:off x="76200" y="632460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 dirty="0">
                <a:solidFill>
                  <a:schemeClr val="bg2"/>
                </a:solidFill>
              </a:rPr>
              <a:t>	</a:t>
            </a:r>
            <a:r>
              <a:rPr lang="fr-FR" altLang="fr-FR" sz="1600" b="0" dirty="0">
                <a:solidFill>
                  <a:schemeClr val="bg2"/>
                </a:solidFill>
              </a:rPr>
              <a:t>- </a:t>
            </a:r>
            <a:r>
              <a:rPr lang="fr-FR" altLang="fr-FR" sz="1600" dirty="0">
                <a:solidFill>
                  <a:schemeClr val="bg2"/>
                </a:solidFill>
              </a:rPr>
              <a:t>Couleur des classes d’équivalence :</a:t>
            </a:r>
            <a:endParaRPr lang="fr-FR" altLang="fr-FR" sz="1600" dirty="0">
              <a:solidFill>
                <a:srgbClr val="00CC00"/>
              </a:solidFill>
            </a:endParaRPr>
          </a:p>
        </p:txBody>
      </p:sp>
      <p:grpSp>
        <p:nvGrpSpPr>
          <p:cNvPr id="21626" name="Group 122"/>
          <p:cNvGrpSpPr>
            <a:grpSpLocks/>
          </p:cNvGrpSpPr>
          <p:nvPr/>
        </p:nvGrpSpPr>
        <p:grpSpPr bwMode="auto">
          <a:xfrm>
            <a:off x="6350000" y="3492500"/>
            <a:ext cx="1473200" cy="2451100"/>
            <a:chOff x="4000" y="2200"/>
            <a:chExt cx="928" cy="1544"/>
          </a:xfrm>
        </p:grpSpPr>
        <p:sp>
          <p:nvSpPr>
            <p:cNvPr id="21562" name="Oval 58"/>
            <p:cNvSpPr>
              <a:spLocks noChangeArrowheads="1"/>
            </p:cNvSpPr>
            <p:nvPr/>
          </p:nvSpPr>
          <p:spPr bwMode="auto">
            <a:xfrm>
              <a:off x="4488" y="2600"/>
              <a:ext cx="176" cy="168"/>
            </a:xfrm>
            <a:prstGeom prst="ellips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2400" b="0">
                <a:solidFill>
                  <a:srgbClr val="00CC00"/>
                </a:solidFill>
              </a:endParaRPr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auto">
            <a:xfrm>
              <a:off x="4480" y="2392"/>
              <a:ext cx="176" cy="168"/>
            </a:xfrm>
            <a:prstGeom prst="ellips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2400" b="0">
                <a:solidFill>
                  <a:srgbClr val="00CC00"/>
                </a:solidFill>
              </a:endParaRPr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auto">
            <a:xfrm>
              <a:off x="4000" y="2200"/>
              <a:ext cx="176" cy="168"/>
            </a:xfrm>
            <a:prstGeom prst="ellips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2400" b="0">
                <a:solidFill>
                  <a:srgbClr val="00CC00"/>
                </a:solidFill>
              </a:endParaRPr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auto">
            <a:xfrm>
              <a:off x="4752" y="3576"/>
              <a:ext cx="176" cy="168"/>
            </a:xfrm>
            <a:prstGeom prst="ellips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2400" b="0">
                <a:solidFill>
                  <a:srgbClr val="00CC00"/>
                </a:solidFill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2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"/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300"/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300"/>
                                        <p:tgtEl>
                                          <p:spTgt spid="2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300"/>
                                        <p:tgtEl>
                                          <p:spTgt spid="2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3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3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300"/>
                                        <p:tgtEl>
                                          <p:spTgt spid="2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2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300"/>
                                        <p:tgtEl>
                                          <p:spTgt spid="2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300" fill="hold"/>
                                        <p:tgtEl>
                                          <p:spTgt spid="2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300" fill="hold"/>
                                        <p:tgtEl>
                                          <p:spTgt spid="2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 build="p" autoUpdateAnimBg="0" advAuto="0"/>
      <p:bldP spid="21526" grpId="0" build="p" autoUpdateAnimBg="0" advAuto="2000"/>
      <p:bldP spid="21527" grpId="0" animBg="1" autoUpdateAnimBg="0"/>
      <p:bldP spid="21528" grpId="0" build="p" autoUpdateAnimBg="0" rev="1"/>
      <p:bldP spid="21530" grpId="0" build="p" autoUpdateAnimBg="0" advAuto="0"/>
      <p:bldP spid="21531" grpId="0" build="p" autoUpdateAnimBg="0"/>
      <p:bldP spid="21537" grpId="0" build="p" autoUpdateAnimBg="0" advAuto="0"/>
      <p:bldP spid="21538" grpId="0" build="p" autoUpdateAnimBg="0" advAuto="0"/>
      <p:bldP spid="21539" grpId="0" animBg="1"/>
      <p:bldP spid="21540" grpId="0" animBg="1"/>
      <p:bldP spid="21541" grpId="0" build="p" autoUpdateAnimBg="0" rev="1"/>
      <p:bldP spid="21542" grpId="0" animBg="1"/>
      <p:bldP spid="21543" grpId="0" autoUpdateAnimBg="0"/>
      <p:bldP spid="21533" grpId="0" animBg="1" autoUpdateAnimBg="0"/>
      <p:bldP spid="21566" grpId="0" autoUpdateAnimBg="0"/>
      <p:bldP spid="21567" grpId="0" animBg="1"/>
      <p:bldP spid="21568" grpId="0" build="p" autoUpdateAnimBg="0" advAuto="0"/>
      <p:bldP spid="21610" grpId="0" animBg="1"/>
      <p:bldP spid="21609" grpId="0" build="p" autoUpdateAnimBg="0" advAuto="0"/>
      <p:bldP spid="216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1788" y="0"/>
            <a:ext cx="8510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fr-FR" altLang="fr-FR" sz="4400" u="sng">
                <a:solidFill>
                  <a:schemeClr val="tx2"/>
                </a:solidFill>
                <a:latin typeface="Arial Narrow" panose="020B0606020202030204" pitchFamily="34" charset="0"/>
              </a:rPr>
              <a:t>Etape 3 :LES LIAISONS MECANIQUES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685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u="sng">
                <a:solidFill>
                  <a:schemeClr val="bg2"/>
                </a:solidFill>
              </a:rPr>
              <a:t>Rappel</a:t>
            </a:r>
            <a:r>
              <a:rPr lang="fr-FR" altLang="fr-FR" sz="2000" b="0" u="sng">
                <a:solidFill>
                  <a:schemeClr val="bg2"/>
                </a:solidFill>
              </a:rPr>
              <a:t> :</a:t>
            </a: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" y="9906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Un objet libre dans l’espace (un avion) peut se déplacer dans un repère R (o,x,y,z) selon </a:t>
            </a:r>
            <a:r>
              <a:rPr lang="fr-FR" altLang="fr-FR" sz="1800" b="0">
                <a:solidFill>
                  <a:srgbClr val="FF0000"/>
                </a:solidFill>
              </a:rPr>
              <a:t>6 mouvements indépendants :</a:t>
            </a:r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5984875" y="1497013"/>
            <a:ext cx="3311525" cy="1779587"/>
            <a:chOff x="6034" y="5595"/>
            <a:chExt cx="5216" cy="2802"/>
          </a:xfrm>
        </p:grpSpPr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6034" y="5595"/>
              <a:ext cx="4606" cy="2802"/>
              <a:chOff x="6034" y="3252"/>
              <a:chExt cx="4606" cy="2802"/>
            </a:xfrm>
          </p:grpSpPr>
          <p:graphicFrame>
            <p:nvGraphicFramePr>
              <p:cNvPr id="28681" name="Object 9"/>
              <p:cNvGraphicFramePr>
                <a:graphicFrameLocks noChangeAspect="1"/>
              </p:cNvGraphicFramePr>
              <p:nvPr/>
            </p:nvGraphicFramePr>
            <p:xfrm>
              <a:off x="6497" y="3252"/>
              <a:ext cx="3337" cy="2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66" name="Clip" r:id="rId3" imgW="5317920" imgH="3085560" progId="MS_ClipArt_Gallery.5">
                      <p:embed/>
                    </p:oleObj>
                  </mc:Choice>
                  <mc:Fallback>
                    <p:oleObj name="Clip" r:id="rId3" imgW="5317920" imgH="3085560" progId="MS_ClipArt_Gallery.5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97" y="3252"/>
                            <a:ext cx="3337" cy="2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V="1">
                <a:off x="6494" y="3844"/>
                <a:ext cx="3871" cy="10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>
                <a:off x="6494" y="4935"/>
                <a:ext cx="549" cy="9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 flipV="1">
                <a:off x="6494" y="3411"/>
                <a:ext cx="0" cy="15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5" name="Text Box 13"/>
              <p:cNvSpPr txBox="1">
                <a:spLocks noChangeArrowheads="1"/>
              </p:cNvSpPr>
              <p:nvPr/>
            </p:nvSpPr>
            <p:spPr bwMode="auto">
              <a:xfrm>
                <a:off x="6530" y="5636"/>
                <a:ext cx="569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 altLang="fr-FR" sz="1200">
                    <a:latin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28686" name="Text Box 14"/>
              <p:cNvSpPr txBox="1">
                <a:spLocks noChangeArrowheads="1"/>
              </p:cNvSpPr>
              <p:nvPr/>
            </p:nvSpPr>
            <p:spPr bwMode="auto">
              <a:xfrm>
                <a:off x="6034" y="3293"/>
                <a:ext cx="569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 altLang="fr-FR" sz="12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28687" name="Text Box 15"/>
              <p:cNvSpPr txBox="1">
                <a:spLocks noChangeArrowheads="1"/>
              </p:cNvSpPr>
              <p:nvPr/>
            </p:nvSpPr>
            <p:spPr bwMode="auto">
              <a:xfrm>
                <a:off x="10071" y="3951"/>
                <a:ext cx="569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 altLang="fr-FR" sz="12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28688" name="Text Box 16"/>
              <p:cNvSpPr txBox="1">
                <a:spLocks noChangeArrowheads="1"/>
              </p:cNvSpPr>
              <p:nvPr/>
            </p:nvSpPr>
            <p:spPr bwMode="auto">
              <a:xfrm>
                <a:off x="6088" y="4752"/>
                <a:ext cx="569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 altLang="fr-FR" sz="1200">
                    <a:solidFill>
                      <a:schemeClr val="tx1"/>
                    </a:solidFill>
                    <a:latin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7290" y="7834"/>
              <a:ext cx="396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fr-FR" altLang="fr-FR" sz="1200" b="0">
                  <a:solidFill>
                    <a:schemeClr val="tx1"/>
                  </a:solidFill>
                  <a:latin typeface="Arial" panose="020B0604020202020204" pitchFamily="34" charset="0"/>
                </a:rPr>
                <a:t>(Exemple : Un avion volant dans les airs)</a:t>
              </a:r>
            </a:p>
          </p:txBody>
        </p:sp>
      </p:grp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76200" y="16002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76200" y="16002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>
                <a:solidFill>
                  <a:srgbClr val="008000"/>
                </a:solidFill>
              </a:rPr>
              <a:t>3 TRANSLATIONS :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-228600" y="19050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/>
              <a:t>	</a:t>
            </a:r>
            <a:r>
              <a:rPr lang="fr-FR" altLang="fr-FR" sz="1400" b="0">
                <a:solidFill>
                  <a:srgbClr val="008000"/>
                </a:solidFill>
              </a:rPr>
              <a:t>- </a:t>
            </a:r>
            <a:r>
              <a:rPr lang="fr-FR" altLang="fr-FR" sz="1400">
                <a:solidFill>
                  <a:srgbClr val="008000"/>
                </a:solidFill>
              </a:rPr>
              <a:t>Tx : Translation suivant l’axe X</a:t>
            </a:r>
          </a:p>
        </p:txBody>
      </p: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6096000" y="2667000"/>
            <a:ext cx="303213" cy="355600"/>
            <a:chOff x="3840" y="1692"/>
            <a:chExt cx="191" cy="224"/>
          </a:xfrm>
        </p:grpSpPr>
        <p:sp>
          <p:nvSpPr>
            <p:cNvPr id="28693" name="AutoShape 21"/>
            <p:cNvSpPr>
              <a:spLocks noChangeArrowheads="1"/>
            </p:cNvSpPr>
            <p:nvPr/>
          </p:nvSpPr>
          <p:spPr bwMode="auto">
            <a:xfrm rot="3600000">
              <a:off x="3904" y="1789"/>
              <a:ext cx="224" cy="30"/>
            </a:xfrm>
            <a:prstGeom prst="leftRightArrow">
              <a:avLst>
                <a:gd name="adj1" fmla="val 50000"/>
                <a:gd name="adj2" fmla="val 149333"/>
              </a:avLst>
            </a:prstGeom>
            <a:solidFill>
              <a:srgbClr val="008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3840" y="1776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008000"/>
                  </a:solidFill>
                  <a:latin typeface="Arial" panose="020B0604020202020204" pitchFamily="34" charset="0"/>
                </a:rPr>
                <a:t>Tz</a:t>
              </a:r>
            </a:p>
          </p:txBody>
        </p:sp>
      </p:grp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-228600" y="22098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400" b="0"/>
              <a:t>	</a:t>
            </a:r>
            <a:r>
              <a:rPr lang="fr-FR" altLang="fr-FR" sz="1400" b="0">
                <a:solidFill>
                  <a:srgbClr val="008000"/>
                </a:solidFill>
              </a:rPr>
              <a:t>- </a:t>
            </a:r>
            <a:r>
              <a:rPr lang="fr-FR" altLang="fr-FR" sz="1400">
                <a:solidFill>
                  <a:srgbClr val="008000"/>
                </a:solidFill>
              </a:rPr>
              <a:t>Ty : Translation suivant l’axe Y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-228600" y="25146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400" b="0"/>
              <a:t>	</a:t>
            </a:r>
            <a:r>
              <a:rPr lang="fr-FR" altLang="fr-FR" sz="1400" b="0">
                <a:solidFill>
                  <a:srgbClr val="008000"/>
                </a:solidFill>
              </a:rPr>
              <a:t>- </a:t>
            </a:r>
            <a:r>
              <a:rPr lang="fr-FR" altLang="fr-FR" sz="1400">
                <a:solidFill>
                  <a:srgbClr val="008000"/>
                </a:solidFill>
              </a:rPr>
              <a:t>Tz : Translation suivant l’axe Z</a:t>
            </a:r>
          </a:p>
        </p:txBody>
      </p:sp>
      <p:grpSp>
        <p:nvGrpSpPr>
          <p:cNvPr id="28703" name="Group 31"/>
          <p:cNvGrpSpPr>
            <a:grpSpLocks/>
          </p:cNvGrpSpPr>
          <p:nvPr/>
        </p:nvGrpSpPr>
        <p:grpSpPr bwMode="auto">
          <a:xfrm>
            <a:off x="5943600" y="2082800"/>
            <a:ext cx="312738" cy="355600"/>
            <a:chOff x="3744" y="1218"/>
            <a:chExt cx="197" cy="224"/>
          </a:xfrm>
        </p:grpSpPr>
        <p:sp>
          <p:nvSpPr>
            <p:cNvPr id="28698" name="AutoShape 26"/>
            <p:cNvSpPr>
              <a:spLocks noChangeArrowheads="1"/>
            </p:cNvSpPr>
            <p:nvPr/>
          </p:nvSpPr>
          <p:spPr bwMode="auto">
            <a:xfrm rot="5400000">
              <a:off x="3814" y="1315"/>
              <a:ext cx="224" cy="30"/>
            </a:xfrm>
            <a:prstGeom prst="leftRightArrow">
              <a:avLst>
                <a:gd name="adj1" fmla="val 50000"/>
                <a:gd name="adj2" fmla="val 149333"/>
              </a:avLst>
            </a:prstGeom>
            <a:solidFill>
              <a:srgbClr val="008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3744" y="1248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008000"/>
                  </a:solidFill>
                  <a:latin typeface="Arial" panose="020B0604020202020204" pitchFamily="34" charset="0"/>
                </a:rPr>
                <a:t>Ty</a:t>
              </a:r>
            </a:p>
          </p:txBody>
        </p:sp>
      </p:grpSp>
      <p:grpSp>
        <p:nvGrpSpPr>
          <p:cNvPr id="28702" name="Group 30"/>
          <p:cNvGrpSpPr>
            <a:grpSpLocks/>
          </p:cNvGrpSpPr>
          <p:nvPr/>
        </p:nvGrpSpPr>
        <p:grpSpPr bwMode="auto">
          <a:xfrm>
            <a:off x="8226425" y="1676400"/>
            <a:ext cx="355600" cy="241300"/>
            <a:chOff x="5182" y="1056"/>
            <a:chExt cx="224" cy="152"/>
          </a:xfrm>
        </p:grpSpPr>
        <p:sp>
          <p:nvSpPr>
            <p:cNvPr id="28700" name="AutoShape 28"/>
            <p:cNvSpPr>
              <a:spLocks noChangeArrowheads="1"/>
            </p:cNvSpPr>
            <p:nvPr/>
          </p:nvSpPr>
          <p:spPr bwMode="auto">
            <a:xfrm rot="20700000">
              <a:off x="5182" y="1177"/>
              <a:ext cx="224" cy="31"/>
            </a:xfrm>
            <a:prstGeom prst="leftRightArrow">
              <a:avLst>
                <a:gd name="adj1" fmla="val 50000"/>
                <a:gd name="adj2" fmla="val 144516"/>
              </a:avLst>
            </a:prstGeom>
            <a:solidFill>
              <a:srgbClr val="008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5184" y="1056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008000"/>
                  </a:solidFill>
                  <a:latin typeface="Arial" panose="020B0604020202020204" pitchFamily="34" charset="0"/>
                </a:rPr>
                <a:t>Tx</a:t>
              </a:r>
            </a:p>
          </p:txBody>
        </p:sp>
      </p:grp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3124200" y="16002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3124200" y="16002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2921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>
                <a:solidFill>
                  <a:srgbClr val="FF0000"/>
                </a:solidFill>
              </a:rPr>
              <a:t>3 ROTATIONS :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819400" y="19050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	</a:t>
            </a:r>
            <a:r>
              <a:rPr lang="fr-FR" altLang="fr-FR" sz="1400" b="0">
                <a:solidFill>
                  <a:srgbClr val="FF0000"/>
                </a:solidFill>
              </a:rPr>
              <a:t>- </a:t>
            </a:r>
            <a:r>
              <a:rPr lang="fr-FR" altLang="fr-FR" sz="1400">
                <a:solidFill>
                  <a:srgbClr val="FF0000"/>
                </a:solidFill>
              </a:rPr>
              <a:t>Rx : Rotation autour de l’axe X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2819400" y="22098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400" b="0">
                <a:solidFill>
                  <a:srgbClr val="FF0000"/>
                </a:solidFill>
              </a:rPr>
              <a:t>	- </a:t>
            </a:r>
            <a:r>
              <a:rPr lang="fr-FR" altLang="fr-FR" sz="1400">
                <a:solidFill>
                  <a:srgbClr val="FF0000"/>
                </a:solidFill>
              </a:rPr>
              <a:t>Ry : Rotation autour de l’axe Y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2819400" y="25146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92100" indent="-2921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tabLst>
                <a:tab pos="1905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88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tabLst>
                <a:tab pos="190500" algn="l"/>
              </a:tabLst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79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tabLst>
                <a:tab pos="1905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70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1615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3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0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7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tabLst>
                <a:tab pos="1905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400" b="0">
                <a:solidFill>
                  <a:srgbClr val="FF0000"/>
                </a:solidFill>
              </a:rPr>
              <a:t>	- </a:t>
            </a:r>
            <a:r>
              <a:rPr lang="fr-FR" altLang="fr-FR" sz="1400">
                <a:solidFill>
                  <a:srgbClr val="FF0000"/>
                </a:solidFill>
              </a:rPr>
              <a:t>Rz : Rotation autour de l’axe Z</a:t>
            </a:r>
          </a:p>
        </p:txBody>
      </p:sp>
      <p:grpSp>
        <p:nvGrpSpPr>
          <p:cNvPr id="28718" name="Group 46"/>
          <p:cNvGrpSpPr>
            <a:grpSpLocks/>
          </p:cNvGrpSpPr>
          <p:nvPr/>
        </p:nvGrpSpPr>
        <p:grpSpPr bwMode="auto">
          <a:xfrm>
            <a:off x="8696325" y="1547813"/>
            <a:ext cx="295275" cy="357187"/>
            <a:chOff x="5424" y="1008"/>
            <a:chExt cx="186" cy="225"/>
          </a:xfrm>
        </p:grpSpPr>
        <p:sp>
          <p:nvSpPr>
            <p:cNvPr id="28716" name="AutoShape 44"/>
            <p:cNvSpPr>
              <a:spLocks noChangeArrowheads="1"/>
            </p:cNvSpPr>
            <p:nvPr/>
          </p:nvSpPr>
          <p:spPr bwMode="auto">
            <a:xfrm rot="4200000">
              <a:off x="5455" y="1138"/>
              <a:ext cx="101" cy="90"/>
            </a:xfrm>
            <a:prstGeom prst="curvedRightArrow">
              <a:avLst>
                <a:gd name="adj1" fmla="val 20000"/>
                <a:gd name="adj2" fmla="val 40000"/>
                <a:gd name="adj3" fmla="val 37407"/>
              </a:avLst>
            </a:prstGeom>
            <a:solidFill>
              <a:srgbClr val="FF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17" name="Text Box 45"/>
            <p:cNvSpPr txBox="1">
              <a:spLocks noChangeArrowheads="1"/>
            </p:cNvSpPr>
            <p:nvPr/>
          </p:nvSpPr>
          <p:spPr bwMode="auto">
            <a:xfrm>
              <a:off x="5424" y="1008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FF0000"/>
                  </a:solidFill>
                  <a:latin typeface="Arial" panose="020B0604020202020204" pitchFamily="34" charset="0"/>
                </a:rPr>
                <a:t>Rx</a:t>
              </a:r>
            </a:p>
          </p:txBody>
        </p:sp>
      </p:grpSp>
      <p:grpSp>
        <p:nvGrpSpPr>
          <p:cNvPr id="28721" name="Group 49"/>
          <p:cNvGrpSpPr>
            <a:grpSpLocks/>
          </p:cNvGrpSpPr>
          <p:nvPr/>
        </p:nvGrpSpPr>
        <p:grpSpPr bwMode="auto">
          <a:xfrm>
            <a:off x="6172200" y="1781175"/>
            <a:ext cx="428625" cy="200025"/>
            <a:chOff x="2640" y="2814"/>
            <a:chExt cx="270" cy="126"/>
          </a:xfrm>
        </p:grpSpPr>
        <p:sp>
          <p:nvSpPr>
            <p:cNvPr id="28719" name="Text Box 47"/>
            <p:cNvSpPr txBox="1">
              <a:spLocks noChangeArrowheads="1"/>
            </p:cNvSpPr>
            <p:nvPr/>
          </p:nvSpPr>
          <p:spPr bwMode="auto">
            <a:xfrm>
              <a:off x="2724" y="2814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FF0000"/>
                  </a:solidFill>
                  <a:latin typeface="Arial" panose="020B0604020202020204" pitchFamily="34" charset="0"/>
                </a:rPr>
                <a:t>Ry</a:t>
              </a:r>
            </a:p>
          </p:txBody>
        </p:sp>
        <p:sp>
          <p:nvSpPr>
            <p:cNvPr id="28720" name="AutoShape 48"/>
            <p:cNvSpPr>
              <a:spLocks noChangeArrowheads="1"/>
            </p:cNvSpPr>
            <p:nvPr/>
          </p:nvSpPr>
          <p:spPr bwMode="auto">
            <a:xfrm>
              <a:off x="2640" y="2831"/>
              <a:ext cx="100" cy="89"/>
            </a:xfrm>
            <a:prstGeom prst="curvedRightArrow">
              <a:avLst>
                <a:gd name="adj1" fmla="val 20000"/>
                <a:gd name="adj2" fmla="val 40000"/>
                <a:gd name="adj3" fmla="val 37453"/>
              </a:avLst>
            </a:prstGeom>
            <a:solidFill>
              <a:srgbClr val="FF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8724" name="Group 52"/>
          <p:cNvGrpSpPr>
            <a:grpSpLocks/>
          </p:cNvGrpSpPr>
          <p:nvPr/>
        </p:nvGrpSpPr>
        <p:grpSpPr bwMode="auto">
          <a:xfrm>
            <a:off x="6483350" y="2667000"/>
            <a:ext cx="374650" cy="306388"/>
            <a:chOff x="2818" y="3372"/>
            <a:chExt cx="236" cy="193"/>
          </a:xfrm>
        </p:grpSpPr>
        <p:sp>
          <p:nvSpPr>
            <p:cNvPr id="28722" name="AutoShape 50"/>
            <p:cNvSpPr>
              <a:spLocks noChangeArrowheads="1"/>
            </p:cNvSpPr>
            <p:nvPr/>
          </p:nvSpPr>
          <p:spPr bwMode="auto">
            <a:xfrm rot="5400000">
              <a:off x="2812" y="3470"/>
              <a:ext cx="101" cy="90"/>
            </a:xfrm>
            <a:prstGeom prst="curvedRightArrow">
              <a:avLst>
                <a:gd name="adj1" fmla="val 20000"/>
                <a:gd name="adj2" fmla="val 40000"/>
                <a:gd name="adj3" fmla="val 37407"/>
              </a:avLst>
            </a:prstGeom>
            <a:solidFill>
              <a:srgbClr val="FF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23" name="Text Box 51"/>
            <p:cNvSpPr txBox="1">
              <a:spLocks noChangeArrowheads="1"/>
            </p:cNvSpPr>
            <p:nvPr/>
          </p:nvSpPr>
          <p:spPr bwMode="auto">
            <a:xfrm>
              <a:off x="2868" y="3372"/>
              <a:ext cx="186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fr-FR" altLang="fr-FR" sz="1200" i="1">
                  <a:solidFill>
                    <a:srgbClr val="FF0000"/>
                  </a:solidFill>
                  <a:latin typeface="Arial" panose="020B0604020202020204" pitchFamily="34" charset="0"/>
                </a:rPr>
                <a:t>Rz</a:t>
              </a:r>
            </a:p>
          </p:txBody>
        </p:sp>
      </p:grp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0" y="30480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Définition de </a:t>
            </a:r>
            <a:r>
              <a:rPr lang="fr-FR" altLang="fr-FR" sz="2000" u="sng">
                <a:solidFill>
                  <a:schemeClr val="bg2"/>
                </a:solidFill>
              </a:rPr>
              <a:t>DEGRE DE LIBERTE :</a:t>
            </a:r>
            <a:endParaRPr lang="fr-FR" altLang="fr-FR" sz="2000" b="0" u="sng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457200" y="3429000"/>
            <a:ext cx="8458200" cy="762000"/>
          </a:xfrm>
          <a:prstGeom prst="rect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Le nombre de </a:t>
            </a:r>
            <a:r>
              <a:rPr lang="fr-FR" altLang="fr-FR" sz="1800">
                <a:solidFill>
                  <a:schemeClr val="bg2"/>
                </a:solidFill>
              </a:rPr>
              <a:t>degrés de liberté</a:t>
            </a:r>
            <a:r>
              <a:rPr lang="fr-FR" altLang="fr-FR" sz="1800" b="0">
                <a:solidFill>
                  <a:schemeClr val="bg2"/>
                </a:solidFill>
              </a:rPr>
              <a:t> d’une liaison entre 2 solides est </a:t>
            </a:r>
            <a:r>
              <a:rPr lang="fr-FR" altLang="fr-FR" sz="1800">
                <a:solidFill>
                  <a:schemeClr val="bg2"/>
                </a:solidFill>
              </a:rPr>
              <a:t>égal</a:t>
            </a:r>
            <a:r>
              <a:rPr lang="fr-FR" altLang="fr-FR" sz="1800" b="0">
                <a:solidFill>
                  <a:schemeClr val="bg2"/>
                </a:solidFill>
              </a:rPr>
              <a:t> au nombre de </a:t>
            </a:r>
            <a:r>
              <a:rPr lang="fr-FR" altLang="fr-FR" sz="1800" b="0">
                <a:solidFill>
                  <a:srgbClr val="FF0000"/>
                </a:solidFill>
              </a:rPr>
              <a:t>mouvements</a:t>
            </a:r>
            <a:r>
              <a:rPr lang="fr-FR" altLang="fr-FR" sz="1800" b="0">
                <a:solidFill>
                  <a:schemeClr val="bg2"/>
                </a:solidFill>
              </a:rPr>
              <a:t> relatifs </a:t>
            </a:r>
            <a:r>
              <a:rPr lang="fr-FR" altLang="fr-FR" sz="1800">
                <a:solidFill>
                  <a:srgbClr val="FF0000"/>
                </a:solidFill>
              </a:rPr>
              <a:t>INDEPENDANTS</a:t>
            </a:r>
            <a:r>
              <a:rPr lang="fr-FR" altLang="fr-FR" sz="1800" b="0">
                <a:solidFill>
                  <a:schemeClr val="bg2"/>
                </a:solidFill>
              </a:rPr>
              <a:t> existants entre ces 2 solides.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0" y="41910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u="sng">
                <a:solidFill>
                  <a:schemeClr val="bg2"/>
                </a:solidFill>
              </a:rPr>
              <a:t>Définition d’une </a:t>
            </a:r>
            <a:r>
              <a:rPr lang="fr-FR" altLang="fr-FR" sz="2000" u="sng">
                <a:solidFill>
                  <a:schemeClr val="bg2"/>
                </a:solidFill>
              </a:rPr>
              <a:t>LIAISON :</a:t>
            </a:r>
            <a:endParaRPr lang="fr-FR" altLang="fr-FR" sz="2000" b="0" u="sng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altLang="fr-FR" sz="2000" b="0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457200" y="4572000"/>
            <a:ext cx="8458200" cy="762000"/>
          </a:xfrm>
          <a:prstGeom prst="rect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fr-FR" altLang="fr-FR" sz="1800" b="0">
                <a:solidFill>
                  <a:schemeClr val="bg2"/>
                </a:solidFill>
              </a:rPr>
              <a:t>Il existe une </a:t>
            </a:r>
            <a:r>
              <a:rPr lang="fr-FR" altLang="fr-FR" sz="1800">
                <a:solidFill>
                  <a:schemeClr val="bg2"/>
                </a:solidFill>
              </a:rPr>
              <a:t>liaison</a:t>
            </a:r>
            <a:r>
              <a:rPr lang="fr-FR" altLang="fr-FR" sz="1800" b="0">
                <a:solidFill>
                  <a:schemeClr val="bg2"/>
                </a:solidFill>
              </a:rPr>
              <a:t> entre 2 solides </a:t>
            </a:r>
            <a:r>
              <a:rPr lang="fr-FR" altLang="fr-FR" sz="1800" b="0">
                <a:solidFill>
                  <a:srgbClr val="FF0000"/>
                </a:solidFill>
              </a:rPr>
              <a:t>lorsqu‘un ou plusieurs  degrés de liberté sont </a:t>
            </a:r>
            <a:r>
              <a:rPr lang="fr-FR" altLang="fr-FR" sz="1800">
                <a:solidFill>
                  <a:srgbClr val="FF0000"/>
                </a:solidFill>
              </a:rPr>
              <a:t>supprimés</a:t>
            </a:r>
            <a:r>
              <a:rPr lang="fr-FR" altLang="fr-FR" sz="1800" b="0">
                <a:solidFill>
                  <a:srgbClr val="FF0000"/>
                </a:solidFill>
              </a:rPr>
              <a:t> </a:t>
            </a:r>
            <a:r>
              <a:rPr lang="fr-FR" altLang="fr-FR" sz="1800" b="0">
                <a:solidFill>
                  <a:schemeClr val="bg2"/>
                </a:solidFill>
              </a:rPr>
              <a:t>entre ces deux solides.</a:t>
            </a:r>
          </a:p>
        </p:txBody>
      </p:sp>
      <p:grpSp>
        <p:nvGrpSpPr>
          <p:cNvPr id="28735" name="Group 63"/>
          <p:cNvGrpSpPr>
            <a:grpSpLocks/>
          </p:cNvGrpSpPr>
          <p:nvPr/>
        </p:nvGrpSpPr>
        <p:grpSpPr bwMode="auto">
          <a:xfrm>
            <a:off x="152400" y="5410200"/>
            <a:ext cx="8686800" cy="990600"/>
            <a:chOff x="96" y="3408"/>
            <a:chExt cx="5472" cy="624"/>
          </a:xfrm>
        </p:grpSpPr>
        <p:pic>
          <p:nvPicPr>
            <p:cNvPr id="28730" name="Picture 58" descr="C:\Program Files\Microsoft Office\Clipart\SCRBEANS\DIRECT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600"/>
              <a:ext cx="315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731" name="AutoShape 59"/>
            <p:cNvSpPr>
              <a:spLocks noChangeArrowheads="1"/>
            </p:cNvSpPr>
            <p:nvPr/>
          </p:nvSpPr>
          <p:spPr bwMode="auto">
            <a:xfrm>
              <a:off x="480" y="3408"/>
              <a:ext cx="5088" cy="624"/>
            </a:xfrm>
            <a:prstGeom prst="wedgeRoundRectCallout">
              <a:avLst>
                <a:gd name="adj1" fmla="val -53657"/>
                <a:gd name="adj2" fmla="val -7532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pPr>
                <a:lnSpc>
                  <a:spcPct val="70000"/>
                </a:lnSpc>
              </a:pPr>
              <a:r>
                <a:rPr lang="fr-FR" altLang="fr-FR" u="sng">
                  <a:solidFill>
                    <a:srgbClr val="FF0000"/>
                  </a:solidFill>
                </a:rPr>
                <a:t>REMARQUE</a:t>
              </a:r>
            </a:p>
            <a:p>
              <a:pPr>
                <a:lnSpc>
                  <a:spcPct val="70000"/>
                </a:lnSpc>
              </a:pPr>
              <a:r>
                <a:rPr lang="fr-FR" altLang="fr-FR" sz="1800" b="0"/>
                <a:t>Quand le nombre de degrés de liberté de la liaison entre 2 solides S1 et S2 est égal à </a:t>
              </a:r>
              <a:r>
                <a:rPr lang="fr-FR" altLang="fr-FR" sz="1800" b="0">
                  <a:solidFill>
                    <a:srgbClr val="FF0000"/>
                  </a:solidFill>
                </a:rPr>
                <a:t>0</a:t>
              </a:r>
              <a:r>
                <a:rPr lang="fr-FR" altLang="fr-FR" sz="1800" b="0"/>
                <a:t>,</a:t>
              </a:r>
            </a:p>
            <a:p>
              <a:pPr>
                <a:lnSpc>
                  <a:spcPct val="70000"/>
                </a:lnSpc>
              </a:pPr>
              <a:r>
                <a:rPr lang="fr-FR" altLang="fr-FR" sz="1800" b="0"/>
                <a:t>(aucun mouvement relatif)</a:t>
              </a:r>
            </a:p>
            <a:p>
              <a:pPr>
                <a:lnSpc>
                  <a:spcPct val="70000"/>
                </a:lnSpc>
              </a:pPr>
              <a:r>
                <a:rPr lang="fr-FR" altLang="fr-FR" sz="1800" b="0"/>
                <a:t>les deux solides sont en liaison complète,</a:t>
              </a:r>
            </a:p>
            <a:p>
              <a:pPr>
                <a:lnSpc>
                  <a:spcPct val="70000"/>
                </a:lnSpc>
              </a:pPr>
              <a:r>
                <a:rPr lang="fr-FR" altLang="fr-FR" sz="1800" b="0"/>
                <a:t>appelée </a:t>
              </a:r>
              <a:r>
                <a:rPr lang="fr-FR" altLang="fr-FR" sz="1800" b="0">
                  <a:solidFill>
                    <a:srgbClr val="FF0000"/>
                  </a:solidFill>
                </a:rPr>
                <a:t>liaison fixe</a:t>
              </a:r>
              <a:r>
                <a:rPr lang="fr-FR" altLang="fr-FR" sz="1800" b="0"/>
                <a:t> ou liaison encastrement.</a:t>
              </a:r>
            </a:p>
          </p:txBody>
        </p:sp>
      </p:grp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6705600" y="6477000"/>
            <a:ext cx="1905000" cy="304800"/>
          </a:xfrm>
          <a:prstGeom prst="wedgeRoundRectCallout">
            <a:avLst>
              <a:gd name="adj1" fmla="val -74167"/>
              <a:gd name="adj2" fmla="val -5937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rIns="0" anchor="ctr"/>
          <a:lstStyle/>
          <a:p>
            <a:r>
              <a:rPr lang="fr-FR" altLang="fr-FR" sz="2000" b="0" dirty="0" smtClean="0"/>
              <a:t>Continuer</a:t>
            </a:r>
            <a:endParaRPr lang="fr-FR" altLang="fr-FR" sz="2400" dirty="0"/>
          </a:p>
        </p:txBody>
      </p:sp>
      <p:pic>
        <p:nvPicPr>
          <p:cNvPr id="28733" name="Picture 61" descr="C:\Program Files\Microsoft Office\Clipart\SCRBEANS\DECIDE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324600"/>
            <a:ext cx="3587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"/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1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65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165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26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415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75"/>
                                        <p:tgtEl>
                                          <p:spTgt spid="2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6975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7475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8975"/>
                            </p:stCondLst>
                            <p:childTnLst>
                              <p:par>
                                <p:cTn id="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9975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1475"/>
                            </p:stCondLst>
                            <p:childTnLst>
                              <p:par>
                                <p:cTn id="9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2475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2975"/>
                            </p:stCondLst>
                            <p:childTnLst>
                              <p:par>
                                <p:cTn id="10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3975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75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300"/>
                                        <p:tgtEl>
                                          <p:spTgt spid="287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300"/>
                                        <p:tgtEl>
                                          <p:spTgt spid="2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75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1525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300"/>
                                        <p:tgtEl>
                                          <p:spTgt spid="28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2825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300"/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9825"/>
                            </p:stCondLst>
                            <p:childTnLst>
                              <p:par>
                                <p:cTn id="137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3325"/>
                            </p:stCondLst>
                            <p:childTnLst>
                              <p:par>
                                <p:cTn id="142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7825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  <p:bldP spid="28690" grpId="0" animBg="1"/>
      <p:bldP spid="28691" grpId="0" build="p" autoUpdateAnimBg="0" rev="1" advAuto="3000"/>
      <p:bldP spid="28692" grpId="0" autoUpdateAnimBg="0"/>
      <p:bldP spid="28696" grpId="0" autoUpdateAnimBg="0"/>
      <p:bldP spid="28697" grpId="0" autoUpdateAnimBg="0"/>
      <p:bldP spid="28711" grpId="0" animBg="1"/>
      <p:bldP spid="28712" grpId="0" build="p" autoUpdateAnimBg="0" rev="1" advAuto="2000"/>
      <p:bldP spid="28713" grpId="0" autoUpdateAnimBg="0"/>
      <p:bldP spid="28714" grpId="0" autoUpdateAnimBg="0"/>
      <p:bldP spid="28715" grpId="0" autoUpdateAnimBg="0"/>
      <p:bldP spid="28725" grpId="0" autoUpdateAnimBg="0"/>
      <p:bldP spid="28726" grpId="0" build="p" animBg="1" autoUpdateAnimBg="0" advAuto="1000"/>
      <p:bldP spid="28727" grpId="0" autoUpdateAnimBg="0"/>
      <p:bldP spid="28728" grpId="0" build="p" animBg="1" autoUpdateAnimBg="0" advAuto="1000"/>
      <p:bldP spid="28732" grpId="0" animBg="1" autoUpdateAnimBg="0"/>
    </p:bldLst>
  </p:timing>
</p:sld>
</file>

<file path=ppt/theme/theme1.xml><?xml version="1.0" encoding="utf-8"?>
<a:theme xmlns:a="http://schemas.openxmlformats.org/drawingml/2006/main" name="Sujet d'ordre général (standard)">
  <a:themeElements>
    <a:clrScheme name="Sujet d'ordre général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Sujet d'ordre général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jet d'ordre général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jet d'ordre général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jet d'ordre général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Office\Modèles\Présentations\Sujet d'ordre général (standard).pot</Template>
  <TotalTime>2801</TotalTime>
  <Words>1414</Words>
  <Application>Microsoft Office PowerPoint</Application>
  <PresentationFormat>Affichage à l'écran (4:3)</PresentationFormat>
  <Paragraphs>391</Paragraphs>
  <Slides>16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Narrow</vt:lpstr>
      <vt:lpstr>Impact</vt:lpstr>
      <vt:lpstr>Monotype Sorts</vt:lpstr>
      <vt:lpstr>Times New Roman</vt:lpstr>
      <vt:lpstr>Sujet d'ordre général (standard)</vt:lpstr>
      <vt:lpstr>Clip</vt:lpstr>
      <vt:lpstr>Présentation PowerPoint</vt:lpstr>
      <vt:lpstr>Présentation PowerPoint</vt:lpstr>
      <vt:lpstr>I - Mise en situation</vt:lpstr>
      <vt:lpstr>II - Identification des pièces Reprendre la nomenclature sur le dessin d’ensemble</vt:lpstr>
      <vt:lpstr>III – Modélisation d’un mécanisme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personnnel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d'ordre général</dc:title>
  <dc:creator>LAPARRE</dc:creator>
  <cp:lastModifiedBy>Profil DEFAUT</cp:lastModifiedBy>
  <cp:revision>476</cp:revision>
  <dcterms:created xsi:type="dcterms:W3CDTF">2000-11-15T17:31:26Z</dcterms:created>
  <dcterms:modified xsi:type="dcterms:W3CDTF">2019-09-17T12:51:35Z</dcterms:modified>
</cp:coreProperties>
</file>