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81" r:id="rId2"/>
    <p:sldId id="258" r:id="rId3"/>
    <p:sldId id="286" r:id="rId4"/>
    <p:sldId id="287" r:id="rId5"/>
    <p:sldId id="290" r:id="rId6"/>
    <p:sldId id="291" r:id="rId7"/>
    <p:sldId id="292" r:id="rId8"/>
    <p:sldId id="293" r:id="rId9"/>
    <p:sldId id="294" r:id="rId10"/>
    <p:sldId id="296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7" r:id="rId27"/>
    <p:sldId id="318" r:id="rId28"/>
    <p:sldId id="319" r:id="rId29"/>
    <p:sldId id="320" r:id="rId30"/>
    <p:sldId id="322" r:id="rId31"/>
    <p:sldId id="323" r:id="rId32"/>
    <p:sldId id="324" r:id="rId33"/>
    <p:sldId id="325" r:id="rId34"/>
    <p:sldId id="326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2" r:id="rId49"/>
    <p:sldId id="343" r:id="rId50"/>
    <p:sldId id="344" r:id="rId51"/>
    <p:sldId id="345" r:id="rId52"/>
    <p:sldId id="346" r:id="rId53"/>
    <p:sldId id="347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0"/>
    <a:srgbClr val="FFCC00"/>
    <a:srgbClr val="FF99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13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46E5756-D0E6-40BA-B052-39BF11D1B9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6E75507-1A88-4136-B1DA-7263D81A97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5FF1B3ED-61C5-410E-BD07-5BDF38DCB9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>
            <a:extLst>
              <a:ext uri="{FF2B5EF4-FFF2-40B4-BE49-F238E27FC236}">
                <a16:creationId xmlns:a16="http://schemas.microsoft.com/office/drawing/2014/main" id="{1D38CDB3-A059-4B16-8826-2FF9BFB5F3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87046" name="Rectangle 6">
            <a:extLst>
              <a:ext uri="{FF2B5EF4-FFF2-40B4-BE49-F238E27FC236}">
                <a16:creationId xmlns:a16="http://schemas.microsoft.com/office/drawing/2014/main" id="{AD088652-C7DA-49FF-9DD4-8E123F63163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fr-FR" altLang="fr-FR"/>
          </a:p>
        </p:txBody>
      </p:sp>
      <p:sp>
        <p:nvSpPr>
          <p:cNvPr id="87047" name="Rectangle 7">
            <a:extLst>
              <a:ext uri="{FF2B5EF4-FFF2-40B4-BE49-F238E27FC236}">
                <a16:creationId xmlns:a16="http://schemas.microsoft.com/office/drawing/2014/main" id="{82557602-3821-4F37-8CB1-32B6D5777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BB309287-676A-4FD4-B026-BD5734E31C7A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C23D1C-DE0A-4101-AF23-ED289DA18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D664A-CC13-41CE-AA1D-01BB4593C599}" type="slidenum">
              <a:rPr lang="fr-FR" altLang="fr-FR"/>
              <a:pPr/>
              <a:t>32</a:t>
            </a:fld>
            <a:endParaRPr lang="fr-FR" altLang="fr-FR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0321358D-3BAA-4C8E-AB13-04E8D7F96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2395B6B-5326-4834-B117-D3CAE1D8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fr-FR"/>
              <a:t>L’opérateur travaille sur une meuleuse sans protection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E9C39F-314F-4BCF-B707-E6278BFC6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FA5F0E-4236-4B40-AFB7-7A812F18A30E}" type="slidenum">
              <a:rPr lang="fr-FR" altLang="fr-FR"/>
              <a:pPr/>
              <a:t>34</a:t>
            </a:fld>
            <a:endParaRPr lang="fr-FR" altLang="fr-FR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0CCAFB87-11F1-4705-A235-323C9B6C41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8114C40-A1C8-49E3-B64D-048A60755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fr-FR"/>
              <a:t>Mise en place d’un protecteur sur la machine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7C0FCC-9263-4871-A9E8-39A25B5BC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8B4F6-B757-4981-BCA4-7E242178116B}" type="slidenum">
              <a:rPr lang="fr-FR" altLang="fr-FR"/>
              <a:pPr/>
              <a:t>35</a:t>
            </a:fld>
            <a:endParaRPr lang="fr-FR" altLang="fr-FR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289D1D54-49D5-41B9-8996-BD1A93442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5565581E-428D-4889-9B62-169BB43C6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fr-FR" altLang="fr-FR"/>
              <a:t>Mise en place d’une protection individuelle : port de gants.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1FB251-B17C-4FAF-A818-899BC5A57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ACE204E-C6F1-4941-81ED-12E0D3BC6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D10CAA-1249-4B88-BA64-12D94D91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8275D0-A70B-4237-93BA-03B6B558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332B36-97E8-453D-B0F8-A6BE256A6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537FB-61D9-4D9A-B937-56122BAE8C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344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22DC3-026F-40FC-86AA-4C1A3DAAB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60AAC75-B726-47C3-9AF2-88190F67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BCF17-46A5-4486-89F7-2FE56CC9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A91B72-9D2F-4D2A-B80C-8CC06320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FA3D62-BD53-478F-BB21-80364824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91FB4-466A-40A2-9821-8D014DA3D9D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838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6EE6EEA-667F-4B0B-9DB4-AFC227651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48450" y="152400"/>
            <a:ext cx="2038350" cy="59436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A69AEC-31E1-41E3-BBC2-F5E5F38E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62650" cy="59436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6A5C3-7A2E-4D9B-8C55-C678FDBE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2A76DF-17C0-4790-A8EB-1FDD2A42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B222F4-4F41-4964-B964-83B3BFCF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C8293-CE68-45D3-A17C-B14998D1F62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229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5C655-00A9-4621-9DA9-C58F1A63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C0F44C-254C-4281-8D2C-8982A24E9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63D544-4A91-4CB8-B637-51FF1AA3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F13490-1FE8-4BE1-A0EF-9E7216A1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F40F49-78A9-437A-AB2C-82D3027E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8B6C9-21B7-42EA-BBD8-60C46CCC787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6366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3C99CE-ACE6-4D7F-95DD-394E5D47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9191D2-D094-4289-B633-8DA8D2222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FB6865-5E68-477A-B22B-BA0D75C37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A3F485-5144-493B-9D4C-61D76A11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069353-CB02-4301-9369-A008A2E0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C303B-46A0-43EF-B045-32A2FE6F00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786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A7A29-8D4A-4A40-A803-4A4C1CC1F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22630B-B4F8-489A-B934-57AA8627E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7B6D17-DE4B-43D7-AB4C-D4577E3CB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DA198F-F9ED-4EDB-BF3C-57E3194D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E35957-E0DB-4A96-A1F9-F30F9552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83A8670-0847-4F9B-9826-C60118C6D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4E325-8670-4B82-9B57-4534973F250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361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70DC3-F1EC-4FE0-9895-B32076D46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E698A6-D94F-411F-BE63-6D49FCD14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BB03AE-003C-421E-AC02-7849980A8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733B03-AC7E-4155-B9F8-2B63828E4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72BBB7-40F0-4FD7-9474-403731986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EA97CB-261D-4934-AD4D-A8007BC7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0D76F5-97D3-4C81-9BE2-E2C223419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DAD917-9A9F-455E-B149-539821BE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F8CE3-086C-4B11-A398-34EFC032AFF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467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3AB8C-D789-4A72-BF16-2A21A7CD9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0FDDDE-DB5C-46C3-90D0-63B7C204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413644-8867-4D0E-8F46-02DCDFD4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67D4C6-0958-44A5-B654-BFF41A56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30B1-4528-4A5B-8AB4-F4ACA4A0A2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8803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6940D7-BE88-4B0A-A085-78FB9289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AE6A6FA-2801-471B-8557-18A04F2E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893451-4DFB-4F11-9E1D-32B912E7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1826B-A660-47BB-8E94-07F5093EECC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767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A9C52-3980-4279-A1DC-3745D5F2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EFF8FD-C9A8-4340-B610-7E56CAAFD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315D61-5488-4C20-ACE7-0B2886E64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2EB1C2-8EEB-4F04-AF6F-06F8E9C1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DC6F12-1CEF-4647-A0E2-6D8F0DB1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C55C60-DEAA-4018-8208-B648690E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490E4-80E1-402E-8D73-E6B6457D77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634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5692DF-0BE6-4F03-90A9-4E81E9FC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50E962-3045-462C-B057-F488396D8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89A608-8AAA-4C00-87FF-58DB3C205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C0A1F6-CAF1-4572-AE4D-0121D522C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9450109-0F40-47B5-82A2-2BCFD52D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9F5BD6-235C-49EE-965A-07D5320A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5C761-7BCB-4D10-8F33-50B27D914D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5795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C8AC37C-F49E-45EF-B2E0-AF285419F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15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7177B0-6071-4230-B22A-A8C158C05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941C39-9D6B-4504-8E02-144230F44F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fr-FR" alt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970D2C-BFEF-42FC-9997-3E423B792E8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9E569C-FDDD-4B7A-8765-90596E16C2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1015DD49-14C1-4D14-BC45-19AF05E3C87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800" kern="1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VC-001F.JPG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1E84BC0-4170-4834-B242-B265B7C2D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04857FDF-73A0-4C3C-A5C5-8823F5D89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D16DF152-BD44-422D-9325-36DFD8E79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14400"/>
            <a:ext cx="60198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E6EEEE25-4B6A-4C82-97E8-A5EB4EE73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971800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b="0"/>
              <a:t>Photo JPEG 800x600</a:t>
            </a:r>
          </a:p>
          <a:p>
            <a:pPr algn="ctr"/>
            <a:r>
              <a:rPr lang="fr-FR" altLang="fr-FR" sz="1200" b="0"/>
              <a:t>ou description</a:t>
            </a:r>
          </a:p>
        </p:txBody>
      </p:sp>
      <p:pic>
        <p:nvPicPr>
          <p:cNvPr id="34830" name="Picture 14">
            <a:extLst>
              <a:ext uri="{FF2B5EF4-FFF2-40B4-BE49-F238E27FC236}">
                <a16:creationId xmlns:a16="http://schemas.microsoft.com/office/drawing/2014/main" id="{97E7238B-DFC9-4B61-9FE9-D772FB0813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052513"/>
            <a:ext cx="5761037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9FBF9B01-1321-45FF-BD2F-328CC2B5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 b="8696"/>
          <a:stretch>
            <a:fillRect/>
          </a:stretch>
        </p:blipFill>
        <p:spPr bwMode="auto">
          <a:xfrm>
            <a:off x="2590800" y="1219200"/>
            <a:ext cx="37338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AF7BE12A-8A78-4D2E-A58D-E31CE41AC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 Collective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45D2BE20-3423-4CA4-AC07-C5AEC571B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143000"/>
            <a:ext cx="60198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7349" name="Group 5">
            <a:extLst>
              <a:ext uri="{FF2B5EF4-FFF2-40B4-BE49-F238E27FC236}">
                <a16:creationId xmlns:a16="http://schemas.microsoft.com/office/drawing/2014/main" id="{F5702059-6484-4E08-AA58-8DC0746AF59A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57350" name="AutoShape 6">
              <a:extLst>
                <a:ext uri="{FF2B5EF4-FFF2-40B4-BE49-F238E27FC236}">
                  <a16:creationId xmlns:a16="http://schemas.microsoft.com/office/drawing/2014/main" id="{22766A5F-DA9E-4D63-9E66-E395894E31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351" name="Text Box 7">
              <a:extLst>
                <a:ext uri="{FF2B5EF4-FFF2-40B4-BE49-F238E27FC236}">
                  <a16:creationId xmlns:a16="http://schemas.microsoft.com/office/drawing/2014/main" id="{745401F4-8E6A-4179-89F5-27786D22F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776"/>
              <a:ext cx="960" cy="48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collective</a:t>
              </a:r>
            </a:p>
          </p:txBody>
        </p:sp>
      </p:grpSp>
      <p:sp>
        <p:nvSpPr>
          <p:cNvPr id="57352" name="Text Box 8">
            <a:extLst>
              <a:ext uri="{FF2B5EF4-FFF2-40B4-BE49-F238E27FC236}">
                <a16:creationId xmlns:a16="http://schemas.microsoft.com/office/drawing/2014/main" id="{2281E6EA-E803-4581-A618-271A3259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352800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b="0"/>
              <a:t>Photo JPEG 800x600</a:t>
            </a:r>
          </a:p>
          <a:p>
            <a:pPr algn="ctr"/>
            <a:r>
              <a:rPr lang="fr-FR" altLang="fr-FR" sz="1200" b="0"/>
              <a:t>ou description</a:t>
            </a:r>
          </a:p>
        </p:txBody>
      </p:sp>
      <p:pic>
        <p:nvPicPr>
          <p:cNvPr id="57353" name="Picture 9">
            <a:extLst>
              <a:ext uri="{FF2B5EF4-FFF2-40B4-BE49-F238E27FC236}">
                <a16:creationId xmlns:a16="http://schemas.microsoft.com/office/drawing/2014/main" id="{06BAFCE8-9FEB-4E98-B777-C89CB95B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0" b="16904"/>
          <a:stretch>
            <a:fillRect/>
          </a:stretch>
        </p:blipFill>
        <p:spPr bwMode="auto">
          <a:xfrm>
            <a:off x="2667000" y="3429000"/>
            <a:ext cx="56578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8993E13-BF64-483C-9493-927CB53F2E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A061D3FE-6D6C-465F-9864-5E76E4C4B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pic>
        <p:nvPicPr>
          <p:cNvPr id="60420" name="Picture 4">
            <a:extLst>
              <a:ext uri="{FF2B5EF4-FFF2-40B4-BE49-F238E27FC236}">
                <a16:creationId xmlns:a16="http://schemas.microsoft.com/office/drawing/2014/main" id="{BB27AE69-E603-47F9-9E03-AD282569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07300" cy="57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B8284AC-960A-411C-A96E-E2DDFD0B0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Identification du risque</a:t>
            </a:r>
          </a:p>
        </p:txBody>
      </p:sp>
      <p:sp useBgFill="1">
        <p:nvSpPr>
          <p:cNvPr id="61443" name="Rectangle 3">
            <a:extLst>
              <a:ext uri="{FF2B5EF4-FFF2-40B4-BE49-F238E27FC236}">
                <a16:creationId xmlns:a16="http://schemas.microsoft.com/office/drawing/2014/main" id="{6B8A205B-31B0-4DFD-8CFE-4B1402BA0A4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1363" y="1524000"/>
            <a:ext cx="2636837" cy="1984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1444" name="Group 4">
            <a:extLst>
              <a:ext uri="{FF2B5EF4-FFF2-40B4-BE49-F238E27FC236}">
                <a16:creationId xmlns:a16="http://schemas.microsoft.com/office/drawing/2014/main" id="{E95B561E-C552-491A-88E0-AFA30B3C161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667000"/>
            <a:ext cx="4954588" cy="1754188"/>
            <a:chOff x="144" y="1632"/>
            <a:chExt cx="3427" cy="1273"/>
          </a:xfrm>
        </p:grpSpPr>
        <p:sp>
          <p:nvSpPr>
            <p:cNvPr id="61445" name="Oval 5">
              <a:extLst>
                <a:ext uri="{FF2B5EF4-FFF2-40B4-BE49-F238E27FC236}">
                  <a16:creationId xmlns:a16="http://schemas.microsoft.com/office/drawing/2014/main" id="{C1FBF51C-2A69-4763-A477-BD077EEC5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32"/>
              <a:ext cx="3427" cy="1273"/>
            </a:xfrm>
            <a:prstGeom prst="ellipse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446" name="Text Box 6">
              <a:extLst>
                <a:ext uri="{FF2B5EF4-FFF2-40B4-BE49-F238E27FC236}">
                  <a16:creationId xmlns:a16="http://schemas.microsoft.com/office/drawing/2014/main" id="{E5E6F2AA-D515-4D4C-8974-2A76565DD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016"/>
              <a:ext cx="1344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Énergie de rotation</a:t>
              </a:r>
            </a:p>
          </p:txBody>
        </p:sp>
      </p:grpSp>
      <p:sp>
        <p:nvSpPr>
          <p:cNvPr id="61447" name="Oval 7">
            <a:extLst>
              <a:ext uri="{FF2B5EF4-FFF2-40B4-BE49-F238E27FC236}">
                <a16:creationId xmlns:a16="http://schemas.microsoft.com/office/drawing/2014/main" id="{93039FC1-44CB-45A5-BC5F-35B0AB1CE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2714625"/>
            <a:ext cx="4953000" cy="1752600"/>
          </a:xfrm>
          <a:prstGeom prst="ellipse">
            <a:avLst/>
          </a:prstGeom>
          <a:solidFill>
            <a:schemeClr val="hlink">
              <a:alpha val="50000"/>
            </a:schemeClr>
          </a:solidFill>
          <a:ln w="31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6208266D-ECCA-4A4F-8011-2CB8CBA5D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3311525"/>
            <a:ext cx="1527175" cy="396875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personne</a:t>
            </a:r>
          </a:p>
        </p:txBody>
      </p:sp>
      <p:sp>
        <p:nvSpPr>
          <p:cNvPr id="61449" name="Freeform 9">
            <a:extLst>
              <a:ext uri="{FF2B5EF4-FFF2-40B4-BE49-F238E27FC236}">
                <a16:creationId xmlns:a16="http://schemas.microsoft.com/office/drawing/2014/main" id="{0FF9DF96-10F6-4A56-9BAB-4195C2D68582}"/>
              </a:ext>
            </a:extLst>
          </p:cNvPr>
          <p:cNvSpPr>
            <a:spLocks/>
          </p:cNvSpPr>
          <p:nvPr/>
        </p:nvSpPr>
        <p:spPr bwMode="auto">
          <a:xfrm>
            <a:off x="3375025" y="2846388"/>
            <a:ext cx="2333625" cy="1520825"/>
          </a:xfrm>
          <a:custGeom>
            <a:avLst/>
            <a:gdLst>
              <a:gd name="T0" fmla="*/ 876 w 1614"/>
              <a:gd name="T1" fmla="*/ 0 h 1104"/>
              <a:gd name="T2" fmla="*/ 1044 w 1614"/>
              <a:gd name="T3" fmla="*/ 60 h 1104"/>
              <a:gd name="T4" fmla="*/ 1260 w 1614"/>
              <a:gd name="T5" fmla="*/ 144 h 1104"/>
              <a:gd name="T6" fmla="*/ 1440 w 1614"/>
              <a:gd name="T7" fmla="*/ 252 h 1104"/>
              <a:gd name="T8" fmla="*/ 1548 w 1614"/>
              <a:gd name="T9" fmla="*/ 366 h 1104"/>
              <a:gd name="T10" fmla="*/ 1614 w 1614"/>
              <a:gd name="T11" fmla="*/ 480 h 1104"/>
              <a:gd name="T12" fmla="*/ 1608 w 1614"/>
              <a:gd name="T13" fmla="*/ 564 h 1104"/>
              <a:gd name="T14" fmla="*/ 1584 w 1614"/>
              <a:gd name="T15" fmla="*/ 654 h 1104"/>
              <a:gd name="T16" fmla="*/ 1494 w 1614"/>
              <a:gd name="T17" fmla="*/ 792 h 1104"/>
              <a:gd name="T18" fmla="*/ 1332 w 1614"/>
              <a:gd name="T19" fmla="*/ 900 h 1104"/>
              <a:gd name="T20" fmla="*/ 1116 w 1614"/>
              <a:gd name="T21" fmla="*/ 1008 h 1104"/>
              <a:gd name="T22" fmla="*/ 780 w 1614"/>
              <a:gd name="T23" fmla="*/ 1104 h 1104"/>
              <a:gd name="T24" fmla="*/ 298 w 1614"/>
              <a:gd name="T25" fmla="*/ 914 h 1104"/>
              <a:gd name="T26" fmla="*/ 60 w 1614"/>
              <a:gd name="T27" fmla="*/ 720 h 1104"/>
              <a:gd name="T28" fmla="*/ 0 w 1614"/>
              <a:gd name="T29" fmla="*/ 564 h 1104"/>
              <a:gd name="T30" fmla="*/ 30 w 1614"/>
              <a:gd name="T31" fmla="*/ 402 h 1104"/>
              <a:gd name="T32" fmla="*/ 174 w 1614"/>
              <a:gd name="T33" fmla="*/ 246 h 1104"/>
              <a:gd name="T34" fmla="*/ 492 w 1614"/>
              <a:gd name="T35" fmla="*/ 96 h 1104"/>
              <a:gd name="T36" fmla="*/ 732 w 1614"/>
              <a:gd name="T37" fmla="*/ 0 h 1104"/>
              <a:gd name="T38" fmla="*/ 876 w 1614"/>
              <a:gd name="T39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4" h="1104">
                <a:moveTo>
                  <a:pt x="876" y="0"/>
                </a:moveTo>
                <a:lnTo>
                  <a:pt x="1044" y="60"/>
                </a:lnTo>
                <a:lnTo>
                  <a:pt x="1260" y="144"/>
                </a:lnTo>
                <a:lnTo>
                  <a:pt x="1440" y="252"/>
                </a:lnTo>
                <a:lnTo>
                  <a:pt x="1548" y="366"/>
                </a:lnTo>
                <a:lnTo>
                  <a:pt x="1614" y="480"/>
                </a:lnTo>
                <a:lnTo>
                  <a:pt x="1608" y="564"/>
                </a:lnTo>
                <a:lnTo>
                  <a:pt x="1584" y="654"/>
                </a:lnTo>
                <a:lnTo>
                  <a:pt x="1494" y="792"/>
                </a:lnTo>
                <a:lnTo>
                  <a:pt x="1332" y="900"/>
                </a:lnTo>
                <a:lnTo>
                  <a:pt x="1116" y="1008"/>
                </a:lnTo>
                <a:lnTo>
                  <a:pt x="780" y="1104"/>
                </a:lnTo>
                <a:lnTo>
                  <a:pt x="298" y="914"/>
                </a:lnTo>
                <a:lnTo>
                  <a:pt x="60" y="720"/>
                </a:lnTo>
                <a:lnTo>
                  <a:pt x="0" y="564"/>
                </a:lnTo>
                <a:lnTo>
                  <a:pt x="30" y="402"/>
                </a:lnTo>
                <a:lnTo>
                  <a:pt x="174" y="246"/>
                </a:lnTo>
                <a:lnTo>
                  <a:pt x="492" y="96"/>
                </a:lnTo>
                <a:lnTo>
                  <a:pt x="732" y="0"/>
                </a:lnTo>
                <a:lnTo>
                  <a:pt x="876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CC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61450" name="Line 10">
            <a:extLst>
              <a:ext uri="{FF2B5EF4-FFF2-40B4-BE49-F238E27FC236}">
                <a16:creationId xmlns:a16="http://schemas.microsoft.com/office/drawing/2014/main" id="{002706D4-CF81-4F89-9B79-F3671D8A809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4825" y="2384425"/>
            <a:ext cx="1111250" cy="7921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51" name="AutoShape 11">
            <a:extLst>
              <a:ext uri="{FF2B5EF4-FFF2-40B4-BE49-F238E27FC236}">
                <a16:creationId xmlns:a16="http://schemas.microsoft.com/office/drawing/2014/main" id="{1103F920-476A-4AB2-A212-9227D24E4078}"/>
              </a:ext>
            </a:extLst>
          </p:cNvPr>
          <p:cNvSpPr>
            <a:spLocks noChangeArrowheads="1"/>
          </p:cNvSpPr>
          <p:nvPr/>
        </p:nvSpPr>
        <p:spPr bwMode="auto">
          <a:xfrm rot="5783349">
            <a:off x="3921125" y="4413251"/>
            <a:ext cx="1152525" cy="266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52" name="AutoShape 12">
            <a:extLst>
              <a:ext uri="{FF2B5EF4-FFF2-40B4-BE49-F238E27FC236}">
                <a16:creationId xmlns:a16="http://schemas.microsoft.com/office/drawing/2014/main" id="{506AC3BE-9082-495D-BCA2-223A61B92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3" y="5094288"/>
            <a:ext cx="3260725" cy="925512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chemeClr val="hlink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coupure</a:t>
            </a:r>
          </a:p>
        </p:txBody>
      </p:sp>
      <p:sp>
        <p:nvSpPr>
          <p:cNvPr id="61453" name="AutoShape 13">
            <a:extLst>
              <a:ext uri="{FF2B5EF4-FFF2-40B4-BE49-F238E27FC236}">
                <a16:creationId xmlns:a16="http://schemas.microsoft.com/office/drawing/2014/main" id="{F29AC830-403F-4162-A95A-27F56DCBD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3243263"/>
            <a:ext cx="833437" cy="528637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54" name="Text Box 14">
            <a:extLst>
              <a:ext uri="{FF2B5EF4-FFF2-40B4-BE49-F238E27FC236}">
                <a16:creationId xmlns:a16="http://schemas.microsoft.com/office/drawing/2014/main" id="{5857F125-A805-455F-9ED3-C7ABBCE1D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590675"/>
            <a:ext cx="2681288" cy="854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La pièce tourne après blocage du forêt</a:t>
            </a:r>
          </a:p>
        </p:txBody>
      </p:sp>
      <p:sp>
        <p:nvSpPr>
          <p:cNvPr id="61455" name="Line 15">
            <a:extLst>
              <a:ext uri="{FF2B5EF4-FFF2-40B4-BE49-F238E27FC236}">
                <a16:creationId xmlns:a16="http://schemas.microsoft.com/office/drawing/2014/main" id="{A8C5EB2D-0415-4401-B08D-3265D77841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8075" y="2384425"/>
            <a:ext cx="1181100" cy="10572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9E348BC5-CCE8-43BA-AF28-82076EBEB22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23913" y="1590675"/>
            <a:ext cx="2757487" cy="85407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Percer en maintenant la pièce à la main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690E6A05-EBAB-41E4-8C0C-185A47713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78803ED-ACC4-4E94-AAAA-DC8F234A3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6019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2468" name="Group 4">
            <a:extLst>
              <a:ext uri="{FF2B5EF4-FFF2-40B4-BE49-F238E27FC236}">
                <a16:creationId xmlns:a16="http://schemas.microsoft.com/office/drawing/2014/main" id="{AF4B69A5-6C0D-4A2F-B825-538D3CFC765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62469" name="AutoShape 5">
              <a:extLst>
                <a:ext uri="{FF2B5EF4-FFF2-40B4-BE49-F238E27FC236}">
                  <a16:creationId xmlns:a16="http://schemas.microsoft.com/office/drawing/2014/main" id="{5421B549-568D-464D-B2B4-DFF1B8EC8F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470" name="Text Box 6">
              <a:extLst>
                <a:ext uri="{FF2B5EF4-FFF2-40B4-BE49-F238E27FC236}">
                  <a16:creationId xmlns:a16="http://schemas.microsoft.com/office/drawing/2014/main" id="{B6BBC9B4-8A5A-4F66-9978-282B0A949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960"/>
              <a:ext cx="960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Prévention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intrinsèque</a:t>
              </a:r>
            </a:p>
          </p:txBody>
        </p:sp>
      </p:grpSp>
      <p:sp>
        <p:nvSpPr>
          <p:cNvPr id="62471" name="Text Box 7">
            <a:extLst>
              <a:ext uri="{FF2B5EF4-FFF2-40B4-BE49-F238E27FC236}">
                <a16:creationId xmlns:a16="http://schemas.microsoft.com/office/drawing/2014/main" id="{B87828EE-A056-4F38-91B7-F1513892B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0"/>
            <a:ext cx="4800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Piste :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/>
              <a:t>Poinçonneuse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/>
              <a:t>Découpe au laser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74FD2A3-5CF8-448D-A6D1-8399FEE95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63491" name="Group 3">
            <a:extLst>
              <a:ext uri="{FF2B5EF4-FFF2-40B4-BE49-F238E27FC236}">
                <a16:creationId xmlns:a16="http://schemas.microsoft.com/office/drawing/2014/main" id="{4C3A92CB-4777-4FCF-9FA7-A3337D5565CD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63492" name="AutoShape 4">
              <a:extLst>
                <a:ext uri="{FF2B5EF4-FFF2-40B4-BE49-F238E27FC236}">
                  <a16:creationId xmlns:a16="http://schemas.microsoft.com/office/drawing/2014/main" id="{E138E9C9-CC01-40E2-B757-73821D4183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493" name="Text Box 5">
              <a:extLst>
                <a:ext uri="{FF2B5EF4-FFF2-40B4-BE49-F238E27FC236}">
                  <a16:creationId xmlns:a16="http://schemas.microsoft.com/office/drawing/2014/main" id="{1B0B620B-C35F-4DD4-8FD1-945B0F287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776"/>
              <a:ext cx="960" cy="48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collective</a:t>
              </a:r>
            </a:p>
          </p:txBody>
        </p:sp>
      </p:grpSp>
      <p:pic>
        <p:nvPicPr>
          <p:cNvPr id="63494" name="Picture 6">
            <a:extLst>
              <a:ext uri="{FF2B5EF4-FFF2-40B4-BE49-F238E27FC236}">
                <a16:creationId xmlns:a16="http://schemas.microsoft.com/office/drawing/2014/main" id="{C78F99D0-6464-44AA-B828-569A58EE4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58674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5" name="Text Box 7">
            <a:extLst>
              <a:ext uri="{FF2B5EF4-FFF2-40B4-BE49-F238E27FC236}">
                <a16:creationId xmlns:a16="http://schemas.microsoft.com/office/drawing/2014/main" id="{2232FB68-20B7-4E7F-9E27-3FBDF9753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00800"/>
            <a:ext cx="670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0"/>
              <a:t>L’utilisation d’un étau supprime la rotation de la pièce</a:t>
            </a:r>
          </a:p>
        </p:txBody>
      </p:sp>
      <p:sp>
        <p:nvSpPr>
          <p:cNvPr id="63496" name="Line 8">
            <a:extLst>
              <a:ext uri="{FF2B5EF4-FFF2-40B4-BE49-F238E27FC236}">
                <a16:creationId xmlns:a16="http://schemas.microsoft.com/office/drawing/2014/main" id="{548B0632-4231-476A-99DD-66E7C107C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276600"/>
            <a:ext cx="3886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5C282A5-5B59-4974-8FFA-3E6B13117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B1A2F86E-0B3C-4E77-B408-6C56310DF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6019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4516" name="Group 4">
            <a:extLst>
              <a:ext uri="{FF2B5EF4-FFF2-40B4-BE49-F238E27FC236}">
                <a16:creationId xmlns:a16="http://schemas.microsoft.com/office/drawing/2014/main" id="{81DD4169-6699-44BE-809C-5E9B03119A0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64517" name="AutoShape 5">
              <a:extLst>
                <a:ext uri="{FF2B5EF4-FFF2-40B4-BE49-F238E27FC236}">
                  <a16:creationId xmlns:a16="http://schemas.microsoft.com/office/drawing/2014/main" id="{0F3DAB52-7A0D-4C4B-951E-3EBF15496A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518" name="Text Box 6">
              <a:extLst>
                <a:ext uri="{FF2B5EF4-FFF2-40B4-BE49-F238E27FC236}">
                  <a16:creationId xmlns:a16="http://schemas.microsoft.com/office/drawing/2014/main" id="{5472A9E3-9989-4269-99FE-1220193A7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592"/>
              <a:ext cx="960" cy="4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individuelle</a:t>
              </a:r>
            </a:p>
          </p:txBody>
        </p:sp>
      </p:grpSp>
      <p:pic>
        <p:nvPicPr>
          <p:cNvPr id="64519" name="Picture 7">
            <a:extLst>
              <a:ext uri="{FF2B5EF4-FFF2-40B4-BE49-F238E27FC236}">
                <a16:creationId xmlns:a16="http://schemas.microsoft.com/office/drawing/2014/main" id="{A7D8770F-ADDE-4F7F-8A78-F2C170FC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58674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0" name="Line 8">
            <a:extLst>
              <a:ext uri="{FF2B5EF4-FFF2-40B4-BE49-F238E27FC236}">
                <a16:creationId xmlns:a16="http://schemas.microsoft.com/office/drawing/2014/main" id="{A50F3312-0535-4C0B-B27E-3C9BC9FF55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200400"/>
            <a:ext cx="2590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1" name="Line 9">
            <a:extLst>
              <a:ext uri="{FF2B5EF4-FFF2-40B4-BE49-F238E27FC236}">
                <a16:creationId xmlns:a16="http://schemas.microsoft.com/office/drawing/2014/main" id="{C2B16A93-A809-4B5E-943F-C403B213D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3810000"/>
            <a:ext cx="3810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7C4E3E34-7085-4F2D-AD51-54C0EBEE0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A9AB94D-02F7-4D21-BA4E-9B0241AF0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6019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65540" name="Group 4">
            <a:extLst>
              <a:ext uri="{FF2B5EF4-FFF2-40B4-BE49-F238E27FC236}">
                <a16:creationId xmlns:a16="http://schemas.microsoft.com/office/drawing/2014/main" id="{914819EE-EDC9-4F47-9A95-21FD2E9F0999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65541" name="AutoShape 5">
              <a:extLst>
                <a:ext uri="{FF2B5EF4-FFF2-40B4-BE49-F238E27FC236}">
                  <a16:creationId xmlns:a16="http://schemas.microsoft.com/office/drawing/2014/main" id="{DC773D72-20BD-4EE2-AF12-F3BA1EB394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542" name="Text Box 6">
              <a:extLst>
                <a:ext uri="{FF2B5EF4-FFF2-40B4-BE49-F238E27FC236}">
                  <a16:creationId xmlns:a16="http://schemas.microsoft.com/office/drawing/2014/main" id="{96A8F76C-F483-498C-B468-47F32085B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08"/>
              <a:ext cx="960" cy="4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Instructions</a:t>
              </a:r>
            </a:p>
          </p:txBody>
        </p:sp>
      </p:grpSp>
      <p:sp>
        <p:nvSpPr>
          <p:cNvPr id="65543" name="Text Box 7">
            <a:extLst>
              <a:ext uri="{FF2B5EF4-FFF2-40B4-BE49-F238E27FC236}">
                <a16:creationId xmlns:a16="http://schemas.microsoft.com/office/drawing/2014/main" id="{8A63F532-B300-4204-B46B-D64C51A75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057400"/>
            <a:ext cx="5867400" cy="3749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fr-FR" altLang="fr-FR" sz="2000" i="1" u="sng"/>
          </a:p>
          <a:p>
            <a:pPr algn="ctr"/>
            <a:r>
              <a:rPr lang="fr-FR" altLang="fr-FR" sz="4000" i="1" u="sng"/>
              <a:t>SECURITE:</a:t>
            </a:r>
          </a:p>
          <a:p>
            <a:pPr algn="ctr"/>
            <a:endParaRPr lang="fr-FR" altLang="fr-FR" sz="2000" i="1" u="sng"/>
          </a:p>
          <a:p>
            <a:pPr algn="ctr">
              <a:buFontTx/>
              <a:buChar char="•"/>
            </a:pPr>
            <a:r>
              <a:rPr lang="fr-FR" altLang="fr-FR" sz="2000" i="1"/>
              <a:t>Travailler toujours avec un étau ou des pinces étaux pour brider les pièces.</a:t>
            </a:r>
          </a:p>
          <a:p>
            <a:pPr algn="ctr">
              <a:buFontTx/>
              <a:buChar char="•"/>
            </a:pPr>
            <a:endParaRPr lang="fr-FR" altLang="fr-FR" sz="2000" i="1"/>
          </a:p>
          <a:p>
            <a:pPr algn="ctr">
              <a:buFontTx/>
              <a:buChar char="•"/>
            </a:pPr>
            <a:r>
              <a:rPr lang="fr-FR" altLang="fr-FR" sz="2000" i="1"/>
              <a:t>Travailler avec des gants pour éviter les coupures bénignes ou graves.</a:t>
            </a:r>
          </a:p>
          <a:p>
            <a:pPr algn="ctr">
              <a:buFontTx/>
              <a:buChar char="•"/>
            </a:pPr>
            <a:endParaRPr lang="fr-FR" altLang="fr-FR" sz="2000" i="1"/>
          </a:p>
          <a:p>
            <a:pPr algn="ctr">
              <a:buFontTx/>
              <a:buChar char="•"/>
            </a:pPr>
            <a:r>
              <a:rPr lang="fr-FR" altLang="fr-FR" sz="2000" i="1"/>
              <a:t>Travailler avec les manches boutonnées.</a:t>
            </a:r>
          </a:p>
          <a:p>
            <a:pPr algn="ctr"/>
            <a:endParaRPr lang="fr-FR" altLang="fr-FR" sz="2000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9165355-D011-467D-92FD-8130156DD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Présentation du poste de travail</a:t>
            </a: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52FB56A5-7C80-44E5-AFCC-43ED219A2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3724ED1C-058C-46A2-8885-E3C52202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14400"/>
            <a:ext cx="60198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60BC5C8F-851E-433B-9812-74DC6CA8A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971800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b="0"/>
              <a:t>Photo JPEG 800x600</a:t>
            </a:r>
          </a:p>
          <a:p>
            <a:pPr algn="ctr"/>
            <a:r>
              <a:rPr lang="fr-FR" altLang="fr-FR" sz="1200" b="0"/>
              <a:t>ou description</a:t>
            </a:r>
          </a:p>
        </p:txBody>
      </p:sp>
      <p:pic>
        <p:nvPicPr>
          <p:cNvPr id="66566" name="Picture 6">
            <a:extLst>
              <a:ext uri="{FF2B5EF4-FFF2-40B4-BE49-F238E27FC236}">
                <a16:creationId xmlns:a16="http://schemas.microsoft.com/office/drawing/2014/main" id="{8AD79D72-4624-4F62-99C6-1A7300EA9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181850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E2DA93-7782-4E86-93A7-B22398558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9769A323-71F1-4583-8325-5F4EFBBAD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F39197CB-8A0B-4966-AE04-BE3308D66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971800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b="0"/>
              <a:t>Photo JPEG 800x600</a:t>
            </a:r>
          </a:p>
          <a:p>
            <a:pPr algn="ctr"/>
            <a:r>
              <a:rPr lang="fr-FR" altLang="fr-FR" sz="1200" b="0"/>
              <a:t>ou description</a:t>
            </a:r>
          </a:p>
        </p:txBody>
      </p:sp>
      <p:pic>
        <p:nvPicPr>
          <p:cNvPr id="67589" name="Picture 5">
            <a:extLst>
              <a:ext uri="{FF2B5EF4-FFF2-40B4-BE49-F238E27FC236}">
                <a16:creationId xmlns:a16="http://schemas.microsoft.com/office/drawing/2014/main" id="{C28A9A6E-EE84-4ED9-AB0E-AC9D5C99B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56578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692BA0D-9B9D-438F-AE00-A2E3F28CC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Identification du risque</a:t>
            </a:r>
          </a:p>
        </p:txBody>
      </p:sp>
      <p:grpSp>
        <p:nvGrpSpPr>
          <p:cNvPr id="68611" name="Group 3">
            <a:extLst>
              <a:ext uri="{FF2B5EF4-FFF2-40B4-BE49-F238E27FC236}">
                <a16:creationId xmlns:a16="http://schemas.microsoft.com/office/drawing/2014/main" id="{9E2E11DA-C5CB-42F2-8279-21BF90F1C41D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24000"/>
            <a:ext cx="7696200" cy="4495800"/>
            <a:chOff x="528" y="1200"/>
            <a:chExt cx="4848" cy="2832"/>
          </a:xfrm>
        </p:grpSpPr>
        <p:sp useBgFill="1">
          <p:nvSpPr>
            <p:cNvPr id="68612" name="Rectangle 4">
              <a:extLst>
                <a:ext uri="{FF2B5EF4-FFF2-40B4-BE49-F238E27FC236}">
                  <a16:creationId xmlns:a16="http://schemas.microsoft.com/office/drawing/2014/main" id="{0D250AE5-FCEB-43EC-B444-A2C61F24200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5" y="1200"/>
              <a:ext cx="1661" cy="125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68613" name="Group 5">
              <a:extLst>
                <a:ext uri="{FF2B5EF4-FFF2-40B4-BE49-F238E27FC236}">
                  <a16:creationId xmlns:a16="http://schemas.microsoft.com/office/drawing/2014/main" id="{316DE701-C6E7-4A58-AC75-02DAD07E9C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920"/>
              <a:ext cx="3121" cy="1105"/>
              <a:chOff x="144" y="1632"/>
              <a:chExt cx="3427" cy="1273"/>
            </a:xfrm>
          </p:grpSpPr>
          <p:sp>
            <p:nvSpPr>
              <p:cNvPr id="68614" name="Oval 6">
                <a:extLst>
                  <a:ext uri="{FF2B5EF4-FFF2-40B4-BE49-F238E27FC236}">
                    <a16:creationId xmlns:a16="http://schemas.microsoft.com/office/drawing/2014/main" id="{FEBEFBCA-888A-4FD4-87A8-FE40A5A24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632"/>
                <a:ext cx="3427" cy="1273"/>
              </a:xfrm>
              <a:prstGeom prst="ellipse">
                <a:avLst/>
              </a:prstGeom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8615" name="Text Box 7">
                <a:extLst>
                  <a:ext uri="{FF2B5EF4-FFF2-40B4-BE49-F238E27FC236}">
                    <a16:creationId xmlns:a16="http://schemas.microsoft.com/office/drawing/2014/main" id="{83534C1A-0375-4CF8-B154-A8E71DEDC1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016"/>
                <a:ext cx="1344" cy="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fr-FR" altLang="fr-FR" sz="2000">
                    <a:latin typeface="Verdana" panose="020B0604030504040204" pitchFamily="34" charset="0"/>
                  </a:rPr>
                  <a:t>Énergie cinétique</a:t>
                </a:r>
              </a:p>
            </p:txBody>
          </p:sp>
        </p:grpSp>
        <p:sp>
          <p:nvSpPr>
            <p:cNvPr id="68616" name="Oval 8">
              <a:extLst>
                <a:ext uri="{FF2B5EF4-FFF2-40B4-BE49-F238E27FC236}">
                  <a16:creationId xmlns:a16="http://schemas.microsoft.com/office/drawing/2014/main" id="{A5F3CBE8-5426-4163-8E07-5B24E5D76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1950"/>
              <a:ext cx="3120" cy="110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31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17" name="Text Box 9">
              <a:extLst>
                <a:ext uri="{FF2B5EF4-FFF2-40B4-BE49-F238E27FC236}">
                  <a16:creationId xmlns:a16="http://schemas.microsoft.com/office/drawing/2014/main" id="{C834991B-25C0-4AED-9D43-4ADDD796D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5" y="2326"/>
              <a:ext cx="962" cy="250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personne</a:t>
              </a:r>
            </a:p>
          </p:txBody>
        </p:sp>
        <p:sp>
          <p:nvSpPr>
            <p:cNvPr id="68618" name="Freeform 10">
              <a:extLst>
                <a:ext uri="{FF2B5EF4-FFF2-40B4-BE49-F238E27FC236}">
                  <a16:creationId xmlns:a16="http://schemas.microsoft.com/office/drawing/2014/main" id="{50B88128-30A8-468F-8AEF-148EC2C7A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033"/>
              <a:ext cx="1470" cy="958"/>
            </a:xfrm>
            <a:custGeom>
              <a:avLst/>
              <a:gdLst>
                <a:gd name="T0" fmla="*/ 876 w 1614"/>
                <a:gd name="T1" fmla="*/ 0 h 1104"/>
                <a:gd name="T2" fmla="*/ 1044 w 1614"/>
                <a:gd name="T3" fmla="*/ 60 h 1104"/>
                <a:gd name="T4" fmla="*/ 1260 w 1614"/>
                <a:gd name="T5" fmla="*/ 144 h 1104"/>
                <a:gd name="T6" fmla="*/ 1440 w 1614"/>
                <a:gd name="T7" fmla="*/ 252 h 1104"/>
                <a:gd name="T8" fmla="*/ 1548 w 1614"/>
                <a:gd name="T9" fmla="*/ 366 h 1104"/>
                <a:gd name="T10" fmla="*/ 1614 w 1614"/>
                <a:gd name="T11" fmla="*/ 480 h 1104"/>
                <a:gd name="T12" fmla="*/ 1608 w 1614"/>
                <a:gd name="T13" fmla="*/ 564 h 1104"/>
                <a:gd name="T14" fmla="*/ 1584 w 1614"/>
                <a:gd name="T15" fmla="*/ 654 h 1104"/>
                <a:gd name="T16" fmla="*/ 1494 w 1614"/>
                <a:gd name="T17" fmla="*/ 792 h 1104"/>
                <a:gd name="T18" fmla="*/ 1332 w 1614"/>
                <a:gd name="T19" fmla="*/ 900 h 1104"/>
                <a:gd name="T20" fmla="*/ 1116 w 1614"/>
                <a:gd name="T21" fmla="*/ 1008 h 1104"/>
                <a:gd name="T22" fmla="*/ 780 w 1614"/>
                <a:gd name="T23" fmla="*/ 1104 h 1104"/>
                <a:gd name="T24" fmla="*/ 298 w 1614"/>
                <a:gd name="T25" fmla="*/ 914 h 1104"/>
                <a:gd name="T26" fmla="*/ 60 w 1614"/>
                <a:gd name="T27" fmla="*/ 720 h 1104"/>
                <a:gd name="T28" fmla="*/ 0 w 1614"/>
                <a:gd name="T29" fmla="*/ 564 h 1104"/>
                <a:gd name="T30" fmla="*/ 30 w 1614"/>
                <a:gd name="T31" fmla="*/ 402 h 1104"/>
                <a:gd name="T32" fmla="*/ 174 w 1614"/>
                <a:gd name="T33" fmla="*/ 246 h 1104"/>
                <a:gd name="T34" fmla="*/ 492 w 1614"/>
                <a:gd name="T35" fmla="*/ 96 h 1104"/>
                <a:gd name="T36" fmla="*/ 732 w 1614"/>
                <a:gd name="T37" fmla="*/ 0 h 1104"/>
                <a:gd name="T38" fmla="*/ 876 w 1614"/>
                <a:gd name="T3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4" h="1104">
                  <a:moveTo>
                    <a:pt x="876" y="0"/>
                  </a:moveTo>
                  <a:lnTo>
                    <a:pt x="1044" y="60"/>
                  </a:lnTo>
                  <a:lnTo>
                    <a:pt x="1260" y="144"/>
                  </a:lnTo>
                  <a:lnTo>
                    <a:pt x="1440" y="252"/>
                  </a:lnTo>
                  <a:lnTo>
                    <a:pt x="1548" y="366"/>
                  </a:lnTo>
                  <a:lnTo>
                    <a:pt x="1614" y="480"/>
                  </a:lnTo>
                  <a:lnTo>
                    <a:pt x="1608" y="564"/>
                  </a:lnTo>
                  <a:lnTo>
                    <a:pt x="1584" y="654"/>
                  </a:lnTo>
                  <a:lnTo>
                    <a:pt x="1494" y="792"/>
                  </a:lnTo>
                  <a:lnTo>
                    <a:pt x="1332" y="900"/>
                  </a:lnTo>
                  <a:lnTo>
                    <a:pt x="1116" y="1008"/>
                  </a:lnTo>
                  <a:lnTo>
                    <a:pt x="780" y="1104"/>
                  </a:lnTo>
                  <a:lnTo>
                    <a:pt x="298" y="914"/>
                  </a:lnTo>
                  <a:lnTo>
                    <a:pt x="60" y="720"/>
                  </a:lnTo>
                  <a:lnTo>
                    <a:pt x="0" y="564"/>
                  </a:lnTo>
                  <a:lnTo>
                    <a:pt x="30" y="402"/>
                  </a:lnTo>
                  <a:lnTo>
                    <a:pt x="174" y="246"/>
                  </a:lnTo>
                  <a:lnTo>
                    <a:pt x="492" y="96"/>
                  </a:lnTo>
                  <a:lnTo>
                    <a:pt x="732" y="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CC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68619" name="Line 11">
              <a:extLst>
                <a:ext uri="{FF2B5EF4-FFF2-40B4-BE49-F238E27FC236}">
                  <a16:creationId xmlns:a16="http://schemas.microsoft.com/office/drawing/2014/main" id="{44198918-AFCC-4A25-B618-A8A90C2FD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6" y="1742"/>
              <a:ext cx="700" cy="49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0" name="AutoShape 12">
              <a:extLst>
                <a:ext uri="{FF2B5EF4-FFF2-40B4-BE49-F238E27FC236}">
                  <a16:creationId xmlns:a16="http://schemas.microsoft.com/office/drawing/2014/main" id="{F26148CC-BF90-40E0-A417-41993BF0EE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83349">
              <a:off x="2518" y="3020"/>
              <a:ext cx="726" cy="16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1" name="AutoShape 13">
              <a:extLst>
                <a:ext uri="{FF2B5EF4-FFF2-40B4-BE49-F238E27FC236}">
                  <a16:creationId xmlns:a16="http://schemas.microsoft.com/office/drawing/2014/main" id="{A1C0524B-E520-4F25-ADEC-37887DAAC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3449"/>
              <a:ext cx="2054" cy="583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Lésions du poignet</a:t>
              </a:r>
            </a:p>
          </p:txBody>
        </p:sp>
        <p:sp>
          <p:nvSpPr>
            <p:cNvPr id="68622" name="AutoShape 14">
              <a:extLst>
                <a:ext uri="{FF2B5EF4-FFF2-40B4-BE49-F238E27FC236}">
                  <a16:creationId xmlns:a16="http://schemas.microsoft.com/office/drawing/2014/main" id="{465B8D7E-FCC0-4BB1-874D-CBE71CFC0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283"/>
              <a:ext cx="525" cy="333"/>
            </a:xfrm>
            <a:prstGeom prst="irregularSeal1">
              <a:avLst/>
            </a:prstGeom>
            <a:solidFill>
              <a:srgbClr val="FFFF00"/>
            </a:solidFill>
            <a:ln w="12700">
              <a:solidFill>
                <a:srgbClr val="FF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3" name="Text Box 15">
              <a:extLst>
                <a:ext uri="{FF2B5EF4-FFF2-40B4-BE49-F238E27FC236}">
                  <a16:creationId xmlns:a16="http://schemas.microsoft.com/office/drawing/2014/main" id="{7700539F-82E6-49D3-B64F-A5A89D212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1242"/>
              <a:ext cx="1491" cy="5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1600">
                  <a:latin typeface="Verdana" panose="020B0604030504040204" pitchFamily="34" charset="0"/>
                </a:rPr>
                <a:t>Prise du vêtement de travail dans la pièce en mouvement</a:t>
              </a:r>
            </a:p>
          </p:txBody>
        </p:sp>
        <p:sp>
          <p:nvSpPr>
            <p:cNvPr id="68624" name="Line 16">
              <a:extLst>
                <a:ext uri="{FF2B5EF4-FFF2-40B4-BE49-F238E27FC236}">
                  <a16:creationId xmlns:a16="http://schemas.microsoft.com/office/drawing/2014/main" id="{54174696-22D7-4649-9216-9376CC207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6" y="1742"/>
              <a:ext cx="744" cy="66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625" name="Text Box 17">
              <a:extLst>
                <a:ext uri="{FF2B5EF4-FFF2-40B4-BE49-F238E27FC236}">
                  <a16:creationId xmlns:a16="http://schemas.microsoft.com/office/drawing/2014/main" id="{67608424-EBA6-4DD7-AD6F-632EDF27E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67" y="1242"/>
              <a:ext cx="1443" cy="53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1600">
                  <a:latin typeface="Verdana" panose="020B0604030504040204" pitchFamily="34" charset="0"/>
                </a:rPr>
                <a:t>Travailler à proximité de pièces en mouvement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5077F1C-60A8-4684-A099-9AACA2B52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Identification du risque</a:t>
            </a:r>
          </a:p>
        </p:txBody>
      </p:sp>
      <p:sp useBgFill="1">
        <p:nvSpPr>
          <p:cNvPr id="9750" name="Rectangle 534">
            <a:extLst>
              <a:ext uri="{FF2B5EF4-FFF2-40B4-BE49-F238E27FC236}">
                <a16:creationId xmlns:a16="http://schemas.microsoft.com/office/drawing/2014/main" id="{668B9FCC-8E45-40F8-8714-E9B43CEA4C3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15013" y="1520825"/>
            <a:ext cx="2636837" cy="1984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752" name="Group 536">
            <a:extLst>
              <a:ext uri="{FF2B5EF4-FFF2-40B4-BE49-F238E27FC236}">
                <a16:creationId xmlns:a16="http://schemas.microsoft.com/office/drawing/2014/main" id="{2D72772F-0B4D-4DF1-99A9-9B3D99F241C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663825"/>
            <a:ext cx="4954588" cy="1754188"/>
            <a:chOff x="144" y="1632"/>
            <a:chExt cx="3427" cy="1273"/>
          </a:xfrm>
        </p:grpSpPr>
        <p:sp>
          <p:nvSpPr>
            <p:cNvPr id="9753" name="Oval 537">
              <a:extLst>
                <a:ext uri="{FF2B5EF4-FFF2-40B4-BE49-F238E27FC236}">
                  <a16:creationId xmlns:a16="http://schemas.microsoft.com/office/drawing/2014/main" id="{FB58D904-DB1A-47A9-93E9-4B61C22F9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32"/>
              <a:ext cx="3427" cy="1273"/>
            </a:xfrm>
            <a:prstGeom prst="ellipse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754" name="Text Box 538">
              <a:extLst>
                <a:ext uri="{FF2B5EF4-FFF2-40B4-BE49-F238E27FC236}">
                  <a16:creationId xmlns:a16="http://schemas.microsoft.com/office/drawing/2014/main" id="{05459729-1D38-40C7-86BE-C1009E5F86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016"/>
              <a:ext cx="1344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Energie mécanique</a:t>
              </a:r>
            </a:p>
          </p:txBody>
        </p:sp>
      </p:grpSp>
      <p:sp>
        <p:nvSpPr>
          <p:cNvPr id="9756" name="Oval 540">
            <a:extLst>
              <a:ext uri="{FF2B5EF4-FFF2-40B4-BE49-F238E27FC236}">
                <a16:creationId xmlns:a16="http://schemas.microsoft.com/office/drawing/2014/main" id="{13A3FCE3-DE61-42E4-8A3F-12A219D0C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38" y="2711450"/>
            <a:ext cx="4953000" cy="1752600"/>
          </a:xfrm>
          <a:prstGeom prst="ellipse">
            <a:avLst/>
          </a:prstGeom>
          <a:solidFill>
            <a:schemeClr val="hlink">
              <a:alpha val="50000"/>
            </a:schemeClr>
          </a:solidFill>
          <a:ln w="31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57" name="Text Box 541">
            <a:extLst>
              <a:ext uri="{FF2B5EF4-FFF2-40B4-BE49-F238E27FC236}">
                <a16:creationId xmlns:a16="http://schemas.microsoft.com/office/drawing/2014/main" id="{E1ED0928-CE08-4DC1-8E06-08C8D7A6B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3308350"/>
            <a:ext cx="1527175" cy="396875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personne</a:t>
            </a:r>
          </a:p>
        </p:txBody>
      </p:sp>
      <p:sp>
        <p:nvSpPr>
          <p:cNvPr id="9759" name="Freeform 543">
            <a:extLst>
              <a:ext uri="{FF2B5EF4-FFF2-40B4-BE49-F238E27FC236}">
                <a16:creationId xmlns:a16="http://schemas.microsoft.com/office/drawing/2014/main" id="{485471E0-0205-44B2-A62C-1AAAB6303A26}"/>
              </a:ext>
            </a:extLst>
          </p:cNvPr>
          <p:cNvSpPr>
            <a:spLocks/>
          </p:cNvSpPr>
          <p:nvPr/>
        </p:nvSpPr>
        <p:spPr bwMode="auto">
          <a:xfrm>
            <a:off x="3368675" y="2843213"/>
            <a:ext cx="2333625" cy="1520825"/>
          </a:xfrm>
          <a:custGeom>
            <a:avLst/>
            <a:gdLst>
              <a:gd name="T0" fmla="*/ 876 w 1614"/>
              <a:gd name="T1" fmla="*/ 0 h 1104"/>
              <a:gd name="T2" fmla="*/ 1044 w 1614"/>
              <a:gd name="T3" fmla="*/ 60 h 1104"/>
              <a:gd name="T4" fmla="*/ 1260 w 1614"/>
              <a:gd name="T5" fmla="*/ 144 h 1104"/>
              <a:gd name="T6" fmla="*/ 1440 w 1614"/>
              <a:gd name="T7" fmla="*/ 252 h 1104"/>
              <a:gd name="T8" fmla="*/ 1548 w 1614"/>
              <a:gd name="T9" fmla="*/ 366 h 1104"/>
              <a:gd name="T10" fmla="*/ 1614 w 1614"/>
              <a:gd name="T11" fmla="*/ 480 h 1104"/>
              <a:gd name="T12" fmla="*/ 1608 w 1614"/>
              <a:gd name="T13" fmla="*/ 564 h 1104"/>
              <a:gd name="T14" fmla="*/ 1584 w 1614"/>
              <a:gd name="T15" fmla="*/ 654 h 1104"/>
              <a:gd name="T16" fmla="*/ 1494 w 1614"/>
              <a:gd name="T17" fmla="*/ 792 h 1104"/>
              <a:gd name="T18" fmla="*/ 1332 w 1614"/>
              <a:gd name="T19" fmla="*/ 900 h 1104"/>
              <a:gd name="T20" fmla="*/ 1116 w 1614"/>
              <a:gd name="T21" fmla="*/ 1008 h 1104"/>
              <a:gd name="T22" fmla="*/ 780 w 1614"/>
              <a:gd name="T23" fmla="*/ 1104 h 1104"/>
              <a:gd name="T24" fmla="*/ 298 w 1614"/>
              <a:gd name="T25" fmla="*/ 914 h 1104"/>
              <a:gd name="T26" fmla="*/ 60 w 1614"/>
              <a:gd name="T27" fmla="*/ 720 h 1104"/>
              <a:gd name="T28" fmla="*/ 0 w 1614"/>
              <a:gd name="T29" fmla="*/ 564 h 1104"/>
              <a:gd name="T30" fmla="*/ 30 w 1614"/>
              <a:gd name="T31" fmla="*/ 402 h 1104"/>
              <a:gd name="T32" fmla="*/ 174 w 1614"/>
              <a:gd name="T33" fmla="*/ 246 h 1104"/>
              <a:gd name="T34" fmla="*/ 492 w 1614"/>
              <a:gd name="T35" fmla="*/ 96 h 1104"/>
              <a:gd name="T36" fmla="*/ 732 w 1614"/>
              <a:gd name="T37" fmla="*/ 0 h 1104"/>
              <a:gd name="T38" fmla="*/ 876 w 1614"/>
              <a:gd name="T39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4" h="1104">
                <a:moveTo>
                  <a:pt x="876" y="0"/>
                </a:moveTo>
                <a:lnTo>
                  <a:pt x="1044" y="60"/>
                </a:lnTo>
                <a:lnTo>
                  <a:pt x="1260" y="144"/>
                </a:lnTo>
                <a:lnTo>
                  <a:pt x="1440" y="252"/>
                </a:lnTo>
                <a:lnTo>
                  <a:pt x="1548" y="366"/>
                </a:lnTo>
                <a:lnTo>
                  <a:pt x="1614" y="480"/>
                </a:lnTo>
                <a:lnTo>
                  <a:pt x="1608" y="564"/>
                </a:lnTo>
                <a:lnTo>
                  <a:pt x="1584" y="654"/>
                </a:lnTo>
                <a:lnTo>
                  <a:pt x="1494" y="792"/>
                </a:lnTo>
                <a:lnTo>
                  <a:pt x="1332" y="900"/>
                </a:lnTo>
                <a:lnTo>
                  <a:pt x="1116" y="1008"/>
                </a:lnTo>
                <a:lnTo>
                  <a:pt x="780" y="1104"/>
                </a:lnTo>
                <a:lnTo>
                  <a:pt x="298" y="914"/>
                </a:lnTo>
                <a:lnTo>
                  <a:pt x="60" y="720"/>
                </a:lnTo>
                <a:lnTo>
                  <a:pt x="0" y="564"/>
                </a:lnTo>
                <a:lnTo>
                  <a:pt x="30" y="402"/>
                </a:lnTo>
                <a:lnTo>
                  <a:pt x="174" y="246"/>
                </a:lnTo>
                <a:lnTo>
                  <a:pt x="492" y="96"/>
                </a:lnTo>
                <a:lnTo>
                  <a:pt x="732" y="0"/>
                </a:lnTo>
                <a:lnTo>
                  <a:pt x="876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CC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9761" name="Line 545">
            <a:extLst>
              <a:ext uri="{FF2B5EF4-FFF2-40B4-BE49-F238E27FC236}">
                <a16:creationId xmlns:a16="http://schemas.microsoft.com/office/drawing/2014/main" id="{1E1AB030-6F57-4F4B-A7C8-F41B6BF507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38475" y="2381250"/>
            <a:ext cx="1111250" cy="7921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62" name="AutoShape 546">
            <a:extLst>
              <a:ext uri="{FF2B5EF4-FFF2-40B4-BE49-F238E27FC236}">
                <a16:creationId xmlns:a16="http://schemas.microsoft.com/office/drawing/2014/main" id="{D10C3C97-CA18-4B3C-8E79-F8D1B0919DF1}"/>
              </a:ext>
            </a:extLst>
          </p:cNvPr>
          <p:cNvSpPr>
            <a:spLocks noChangeArrowheads="1"/>
          </p:cNvSpPr>
          <p:nvPr/>
        </p:nvSpPr>
        <p:spPr bwMode="auto">
          <a:xfrm rot="5783349">
            <a:off x="3914775" y="4410076"/>
            <a:ext cx="1152525" cy="266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63" name="AutoShape 547">
            <a:extLst>
              <a:ext uri="{FF2B5EF4-FFF2-40B4-BE49-F238E27FC236}">
                <a16:creationId xmlns:a16="http://schemas.microsoft.com/office/drawing/2014/main" id="{8D86607B-9463-4DEE-9182-74C5AA97C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5091113"/>
            <a:ext cx="3260725" cy="925512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chemeClr val="hlink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Blessure</a:t>
            </a:r>
          </a:p>
        </p:txBody>
      </p:sp>
      <p:sp>
        <p:nvSpPr>
          <p:cNvPr id="9765" name="AutoShape 549">
            <a:extLst>
              <a:ext uri="{FF2B5EF4-FFF2-40B4-BE49-F238E27FC236}">
                <a16:creationId xmlns:a16="http://schemas.microsoft.com/office/drawing/2014/main" id="{AFFD93CA-F6AE-451B-9515-7DF42A157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240088"/>
            <a:ext cx="833437" cy="528637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66" name="Text Box 550">
            <a:extLst>
              <a:ext uri="{FF2B5EF4-FFF2-40B4-BE49-F238E27FC236}">
                <a16:creationId xmlns:a16="http://schemas.microsoft.com/office/drawing/2014/main" id="{0D9C39DB-BBD8-4B0B-9D65-758D5A747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1587500"/>
            <a:ext cx="2366963" cy="854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Entraînement et coincement de la main</a:t>
            </a:r>
          </a:p>
        </p:txBody>
      </p:sp>
      <p:sp>
        <p:nvSpPr>
          <p:cNvPr id="9767" name="Line 551">
            <a:extLst>
              <a:ext uri="{FF2B5EF4-FFF2-40B4-BE49-F238E27FC236}">
                <a16:creationId xmlns:a16="http://schemas.microsoft.com/office/drawing/2014/main" id="{A16E63C5-90D0-4F5F-ADC2-66CDEFDD57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1725" y="2381250"/>
            <a:ext cx="1181100" cy="10572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60" name="Text Box 544">
            <a:extLst>
              <a:ext uri="{FF2B5EF4-FFF2-40B4-BE49-F238E27FC236}">
                <a16:creationId xmlns:a16="http://schemas.microsoft.com/office/drawing/2014/main" id="{E631A236-80DA-4A48-97AA-BD96710749F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17563" y="1587500"/>
            <a:ext cx="2763837" cy="85407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Intervenir avec la main en bout de tapis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8C948A73-DAC0-4452-A804-1436ED5C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3028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>
            <a:extLst>
              <a:ext uri="{FF2B5EF4-FFF2-40B4-BE49-F238E27FC236}">
                <a16:creationId xmlns:a16="http://schemas.microsoft.com/office/drawing/2014/main" id="{14C816DB-A8A4-42C3-AD4E-5EA17C29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28495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Rectangle 4">
            <a:extLst>
              <a:ext uri="{FF2B5EF4-FFF2-40B4-BE49-F238E27FC236}">
                <a16:creationId xmlns:a16="http://schemas.microsoft.com/office/drawing/2014/main" id="{69C55D0E-6387-48AF-8142-8C52EB4E41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69637" name="Group 5">
            <a:extLst>
              <a:ext uri="{FF2B5EF4-FFF2-40B4-BE49-F238E27FC236}">
                <a16:creationId xmlns:a16="http://schemas.microsoft.com/office/drawing/2014/main" id="{732CADAF-9585-4751-941D-5F92BA0E3A6F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69638" name="AutoShape 6">
              <a:extLst>
                <a:ext uri="{FF2B5EF4-FFF2-40B4-BE49-F238E27FC236}">
                  <a16:creationId xmlns:a16="http://schemas.microsoft.com/office/drawing/2014/main" id="{7C22D4A6-D9FE-4B8C-BDBB-C66A5A0B1E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9639" name="Text Box 7">
              <a:extLst>
                <a:ext uri="{FF2B5EF4-FFF2-40B4-BE49-F238E27FC236}">
                  <a16:creationId xmlns:a16="http://schemas.microsoft.com/office/drawing/2014/main" id="{0A0F2FC5-7B49-402E-9416-7D14D1C3E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960"/>
              <a:ext cx="960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Prévention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intrinsèque</a:t>
              </a:r>
            </a:p>
          </p:txBody>
        </p:sp>
      </p:grpSp>
      <p:sp>
        <p:nvSpPr>
          <p:cNvPr id="69640" name="Line 8">
            <a:extLst>
              <a:ext uri="{FF2B5EF4-FFF2-40B4-BE49-F238E27FC236}">
                <a16:creationId xmlns:a16="http://schemas.microsoft.com/office/drawing/2014/main" id="{C0A683D8-5EB6-42C1-9B6C-147B109E3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124200"/>
            <a:ext cx="2438400" cy="1600200"/>
          </a:xfrm>
          <a:prstGeom prst="line">
            <a:avLst/>
          </a:prstGeom>
          <a:noFill/>
          <a:ln w="3810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641" name="Text Box 9">
            <a:extLst>
              <a:ext uri="{FF2B5EF4-FFF2-40B4-BE49-F238E27FC236}">
                <a16:creationId xmlns:a16="http://schemas.microsoft.com/office/drawing/2014/main" id="{9E961CCA-0621-4167-AF27-7A86E4850EE0}"/>
              </a:ext>
            </a:extLst>
          </p:cNvPr>
          <p:cNvSpPr txBox="1">
            <a:spLocks noChangeArrowheads="1"/>
          </p:cNvSpPr>
          <p:nvPr/>
        </p:nvSpPr>
        <p:spPr bwMode="auto">
          <a:xfrm rot="2100000">
            <a:off x="4267200" y="28194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>
                <a:solidFill>
                  <a:schemeClr val="accent2"/>
                </a:solidFill>
              </a:rPr>
              <a:t>Manette débrayable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7F6333C-97A1-4D82-B4C5-D1F7641FB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86C23FA-83CA-4727-99E0-4FEE7C7A5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6019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0660" name="Group 4">
            <a:extLst>
              <a:ext uri="{FF2B5EF4-FFF2-40B4-BE49-F238E27FC236}">
                <a16:creationId xmlns:a16="http://schemas.microsoft.com/office/drawing/2014/main" id="{2762F778-45D8-460B-9680-D7E2BD044C2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70661" name="AutoShape 5">
              <a:extLst>
                <a:ext uri="{FF2B5EF4-FFF2-40B4-BE49-F238E27FC236}">
                  <a16:creationId xmlns:a16="http://schemas.microsoft.com/office/drawing/2014/main" id="{15845C36-CE37-44D0-A9F4-6424AE9B1B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0662" name="Text Box 6">
              <a:extLst>
                <a:ext uri="{FF2B5EF4-FFF2-40B4-BE49-F238E27FC236}">
                  <a16:creationId xmlns:a16="http://schemas.microsoft.com/office/drawing/2014/main" id="{19864171-0B41-412A-87AA-92BA1DBF4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776"/>
              <a:ext cx="960" cy="48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collective</a:t>
              </a:r>
            </a:p>
          </p:txBody>
        </p:sp>
      </p:grpSp>
      <p:sp>
        <p:nvSpPr>
          <p:cNvPr id="70663" name="Text Box 7">
            <a:extLst>
              <a:ext uri="{FF2B5EF4-FFF2-40B4-BE49-F238E27FC236}">
                <a16:creationId xmlns:a16="http://schemas.microsoft.com/office/drawing/2014/main" id="{D8025433-6F0C-4DBC-B3BB-36CA9836D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048000"/>
            <a:ext cx="5791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4000" b="0"/>
              <a:t>Mise en place de carters coulissants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C40EF72-6BA2-4011-929B-707947678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CB1BA1D-BBF5-4127-981B-3708FF004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6019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1684" name="Group 4">
            <a:extLst>
              <a:ext uri="{FF2B5EF4-FFF2-40B4-BE49-F238E27FC236}">
                <a16:creationId xmlns:a16="http://schemas.microsoft.com/office/drawing/2014/main" id="{651DF9DA-5D53-4F9B-A317-BD4736EC0160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71685" name="AutoShape 5">
              <a:extLst>
                <a:ext uri="{FF2B5EF4-FFF2-40B4-BE49-F238E27FC236}">
                  <a16:creationId xmlns:a16="http://schemas.microsoft.com/office/drawing/2014/main" id="{980170E7-1052-47CE-9901-EBE91C329A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686" name="Text Box 6">
              <a:extLst>
                <a:ext uri="{FF2B5EF4-FFF2-40B4-BE49-F238E27FC236}">
                  <a16:creationId xmlns:a16="http://schemas.microsoft.com/office/drawing/2014/main" id="{81A2373A-989E-4E72-B199-5CC8CBF27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592"/>
              <a:ext cx="960" cy="4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individuelle</a:t>
              </a:r>
            </a:p>
          </p:txBody>
        </p:sp>
      </p:grpSp>
      <p:sp>
        <p:nvSpPr>
          <p:cNvPr id="71687" name="Text Box 7">
            <a:extLst>
              <a:ext uri="{FF2B5EF4-FFF2-40B4-BE49-F238E27FC236}">
                <a16:creationId xmlns:a16="http://schemas.microsoft.com/office/drawing/2014/main" id="{B168A843-A205-4455-B344-ACD6B193B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895600"/>
            <a:ext cx="55626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altLang="fr-FR" sz="3600" b="0"/>
              <a:t>Utilisation d’un vêtement de travail avec poignets élastiques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4DFFAEA-2593-4498-84C4-3D33DA59C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0F74889-3274-4FB2-BEC4-66875AB8A3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6019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2708" name="Group 4">
            <a:extLst>
              <a:ext uri="{FF2B5EF4-FFF2-40B4-BE49-F238E27FC236}">
                <a16:creationId xmlns:a16="http://schemas.microsoft.com/office/drawing/2014/main" id="{08028487-27BF-44C0-BFB7-636631848CC6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72709" name="AutoShape 5">
              <a:extLst>
                <a:ext uri="{FF2B5EF4-FFF2-40B4-BE49-F238E27FC236}">
                  <a16:creationId xmlns:a16="http://schemas.microsoft.com/office/drawing/2014/main" id="{92EE5B90-584B-4262-8652-0B1ABFEFEB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2710" name="Text Box 6">
              <a:extLst>
                <a:ext uri="{FF2B5EF4-FFF2-40B4-BE49-F238E27FC236}">
                  <a16:creationId xmlns:a16="http://schemas.microsoft.com/office/drawing/2014/main" id="{4F0330B6-177A-49ED-9F05-8C0A1497AC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08"/>
              <a:ext cx="960" cy="4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Instructions</a:t>
              </a:r>
            </a:p>
          </p:txBody>
        </p:sp>
      </p:grpSp>
      <p:sp>
        <p:nvSpPr>
          <p:cNvPr id="72711" name="Text Box 7">
            <a:extLst>
              <a:ext uri="{FF2B5EF4-FFF2-40B4-BE49-F238E27FC236}">
                <a16:creationId xmlns:a16="http://schemas.microsoft.com/office/drawing/2014/main" id="{57015F16-45F7-4487-B083-E0E5B7C09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76400"/>
            <a:ext cx="57912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altLang="fr-FR" sz="2800"/>
              <a:t>Accoler sur le système une affiche signalant de faire attention à ne pas prendre ses vêtements dans les manettes (non débrayables signalées d’un point rouge).</a:t>
            </a:r>
          </a:p>
          <a:p>
            <a:endParaRPr lang="fr-FR" altLang="fr-FR" sz="2800"/>
          </a:p>
          <a:p>
            <a:pPr>
              <a:buFontTx/>
              <a:buChar char="•"/>
            </a:pPr>
            <a:r>
              <a:rPr lang="fr-FR" altLang="fr-FR" sz="2800"/>
              <a:t>Informer les utilisateurs du système du risque qu’ils encourent.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8152D28-E8C3-497A-A90A-FB5C8B1F5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425D857B-E3D8-4D8D-9AC2-2299A7C8B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A68090BA-E015-477C-BFF2-AD9ADFF61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14400"/>
            <a:ext cx="60198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3733" name="Text Box 5">
            <a:extLst>
              <a:ext uri="{FF2B5EF4-FFF2-40B4-BE49-F238E27FC236}">
                <a16:creationId xmlns:a16="http://schemas.microsoft.com/office/drawing/2014/main" id="{E22C7F80-51C9-4F09-9B50-3259E86DB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971800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b="0"/>
              <a:t>Photo JPEG 800x600</a:t>
            </a:r>
          </a:p>
          <a:p>
            <a:pPr algn="ctr"/>
            <a:r>
              <a:rPr lang="fr-FR" altLang="fr-FR" sz="1200" b="0"/>
              <a:t>ou description</a:t>
            </a:r>
          </a:p>
        </p:txBody>
      </p:sp>
      <p:pic>
        <p:nvPicPr>
          <p:cNvPr id="73734" name="Picture 6">
            <a:extLst>
              <a:ext uri="{FF2B5EF4-FFF2-40B4-BE49-F238E27FC236}">
                <a16:creationId xmlns:a16="http://schemas.microsoft.com/office/drawing/2014/main" id="{DFBE41BB-5ED9-47C2-A75A-919FF08B76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/>
          <a:stretch>
            <a:fillRect/>
          </a:stretch>
        </p:blipFill>
        <p:spPr>
          <a:xfrm>
            <a:off x="1692275" y="908050"/>
            <a:ext cx="5975350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3BC25E2-9710-4F6D-A54B-691E3A519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Identification du risque</a:t>
            </a:r>
          </a:p>
        </p:txBody>
      </p:sp>
      <p:grpSp>
        <p:nvGrpSpPr>
          <p:cNvPr id="74755" name="Group 3">
            <a:extLst>
              <a:ext uri="{FF2B5EF4-FFF2-40B4-BE49-F238E27FC236}">
                <a16:creationId xmlns:a16="http://schemas.microsoft.com/office/drawing/2014/main" id="{41B9E1E3-D95A-41D8-9BB0-1B027D3D43A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557338"/>
            <a:ext cx="7696200" cy="4495800"/>
            <a:chOff x="528" y="1200"/>
            <a:chExt cx="4848" cy="2832"/>
          </a:xfrm>
        </p:grpSpPr>
        <p:sp useBgFill="1">
          <p:nvSpPr>
            <p:cNvPr id="74756" name="Rectangle 4">
              <a:extLst>
                <a:ext uri="{FF2B5EF4-FFF2-40B4-BE49-F238E27FC236}">
                  <a16:creationId xmlns:a16="http://schemas.microsoft.com/office/drawing/2014/main" id="{7BB063FD-C566-49CC-9C23-390AE795FA3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5" y="1200"/>
              <a:ext cx="1661" cy="125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74757" name="Group 5">
              <a:extLst>
                <a:ext uri="{FF2B5EF4-FFF2-40B4-BE49-F238E27FC236}">
                  <a16:creationId xmlns:a16="http://schemas.microsoft.com/office/drawing/2014/main" id="{771EF67C-123E-4909-B19F-1BC8F014E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920"/>
              <a:ext cx="3121" cy="1105"/>
              <a:chOff x="144" y="1632"/>
              <a:chExt cx="3427" cy="1273"/>
            </a:xfrm>
          </p:grpSpPr>
          <p:sp>
            <p:nvSpPr>
              <p:cNvPr id="74758" name="Oval 6">
                <a:extLst>
                  <a:ext uri="{FF2B5EF4-FFF2-40B4-BE49-F238E27FC236}">
                    <a16:creationId xmlns:a16="http://schemas.microsoft.com/office/drawing/2014/main" id="{B09F8EA8-7863-4667-85E4-4582E5F9F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632"/>
                <a:ext cx="3427" cy="1273"/>
              </a:xfrm>
              <a:prstGeom prst="ellipse">
                <a:avLst/>
              </a:prstGeom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759" name="Text Box 7">
                <a:extLst>
                  <a:ext uri="{FF2B5EF4-FFF2-40B4-BE49-F238E27FC236}">
                    <a16:creationId xmlns:a16="http://schemas.microsoft.com/office/drawing/2014/main" id="{084942D4-33C1-4E4E-8966-19D60D269D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016"/>
                <a:ext cx="1344" cy="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fr-FR" altLang="fr-FR" sz="1400">
                    <a:latin typeface="Verdana" panose="020B0604030504040204" pitchFamily="34" charset="0"/>
                  </a:rPr>
                  <a:t>OUTIL TRES COUPANT</a:t>
                </a:r>
              </a:p>
            </p:txBody>
          </p:sp>
        </p:grpSp>
        <p:sp>
          <p:nvSpPr>
            <p:cNvPr id="74760" name="Oval 8">
              <a:extLst>
                <a:ext uri="{FF2B5EF4-FFF2-40B4-BE49-F238E27FC236}">
                  <a16:creationId xmlns:a16="http://schemas.microsoft.com/office/drawing/2014/main" id="{D7CB2EC3-3A93-44F6-B4CF-A6CAC01A7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1950"/>
              <a:ext cx="3120" cy="110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31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61" name="Text Box 9">
              <a:extLst>
                <a:ext uri="{FF2B5EF4-FFF2-40B4-BE49-F238E27FC236}">
                  <a16:creationId xmlns:a16="http://schemas.microsoft.com/office/drawing/2014/main" id="{19326C85-2F42-496E-B9AB-30B4C5FCE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5" y="2326"/>
              <a:ext cx="962" cy="19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altLang="fr-FR" sz="1400">
                  <a:latin typeface="Verdana" panose="020B0604030504040204" pitchFamily="34" charset="0"/>
                </a:rPr>
                <a:t>MENUISIER</a:t>
              </a:r>
            </a:p>
          </p:txBody>
        </p:sp>
        <p:sp>
          <p:nvSpPr>
            <p:cNvPr id="74762" name="Freeform 10">
              <a:extLst>
                <a:ext uri="{FF2B5EF4-FFF2-40B4-BE49-F238E27FC236}">
                  <a16:creationId xmlns:a16="http://schemas.microsoft.com/office/drawing/2014/main" id="{53358D08-778C-447E-862E-AC34FACC9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033"/>
              <a:ext cx="1470" cy="958"/>
            </a:xfrm>
            <a:custGeom>
              <a:avLst/>
              <a:gdLst>
                <a:gd name="T0" fmla="*/ 876 w 1614"/>
                <a:gd name="T1" fmla="*/ 0 h 1104"/>
                <a:gd name="T2" fmla="*/ 1044 w 1614"/>
                <a:gd name="T3" fmla="*/ 60 h 1104"/>
                <a:gd name="T4" fmla="*/ 1260 w 1614"/>
                <a:gd name="T5" fmla="*/ 144 h 1104"/>
                <a:gd name="T6" fmla="*/ 1440 w 1614"/>
                <a:gd name="T7" fmla="*/ 252 h 1104"/>
                <a:gd name="T8" fmla="*/ 1548 w 1614"/>
                <a:gd name="T9" fmla="*/ 366 h 1104"/>
                <a:gd name="T10" fmla="*/ 1614 w 1614"/>
                <a:gd name="T11" fmla="*/ 480 h 1104"/>
                <a:gd name="T12" fmla="*/ 1608 w 1614"/>
                <a:gd name="T13" fmla="*/ 564 h 1104"/>
                <a:gd name="T14" fmla="*/ 1584 w 1614"/>
                <a:gd name="T15" fmla="*/ 654 h 1104"/>
                <a:gd name="T16" fmla="*/ 1494 w 1614"/>
                <a:gd name="T17" fmla="*/ 792 h 1104"/>
                <a:gd name="T18" fmla="*/ 1332 w 1614"/>
                <a:gd name="T19" fmla="*/ 900 h 1104"/>
                <a:gd name="T20" fmla="*/ 1116 w 1614"/>
                <a:gd name="T21" fmla="*/ 1008 h 1104"/>
                <a:gd name="T22" fmla="*/ 780 w 1614"/>
                <a:gd name="T23" fmla="*/ 1104 h 1104"/>
                <a:gd name="T24" fmla="*/ 298 w 1614"/>
                <a:gd name="T25" fmla="*/ 914 h 1104"/>
                <a:gd name="T26" fmla="*/ 60 w 1614"/>
                <a:gd name="T27" fmla="*/ 720 h 1104"/>
                <a:gd name="T28" fmla="*/ 0 w 1614"/>
                <a:gd name="T29" fmla="*/ 564 h 1104"/>
                <a:gd name="T30" fmla="*/ 30 w 1614"/>
                <a:gd name="T31" fmla="*/ 402 h 1104"/>
                <a:gd name="T32" fmla="*/ 174 w 1614"/>
                <a:gd name="T33" fmla="*/ 246 h 1104"/>
                <a:gd name="T34" fmla="*/ 492 w 1614"/>
                <a:gd name="T35" fmla="*/ 96 h 1104"/>
                <a:gd name="T36" fmla="*/ 732 w 1614"/>
                <a:gd name="T37" fmla="*/ 0 h 1104"/>
                <a:gd name="T38" fmla="*/ 876 w 1614"/>
                <a:gd name="T3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4" h="1104">
                  <a:moveTo>
                    <a:pt x="876" y="0"/>
                  </a:moveTo>
                  <a:lnTo>
                    <a:pt x="1044" y="60"/>
                  </a:lnTo>
                  <a:lnTo>
                    <a:pt x="1260" y="144"/>
                  </a:lnTo>
                  <a:lnTo>
                    <a:pt x="1440" y="252"/>
                  </a:lnTo>
                  <a:lnTo>
                    <a:pt x="1548" y="366"/>
                  </a:lnTo>
                  <a:lnTo>
                    <a:pt x="1614" y="480"/>
                  </a:lnTo>
                  <a:lnTo>
                    <a:pt x="1608" y="564"/>
                  </a:lnTo>
                  <a:lnTo>
                    <a:pt x="1584" y="654"/>
                  </a:lnTo>
                  <a:lnTo>
                    <a:pt x="1494" y="792"/>
                  </a:lnTo>
                  <a:lnTo>
                    <a:pt x="1332" y="900"/>
                  </a:lnTo>
                  <a:lnTo>
                    <a:pt x="1116" y="1008"/>
                  </a:lnTo>
                  <a:lnTo>
                    <a:pt x="780" y="1104"/>
                  </a:lnTo>
                  <a:lnTo>
                    <a:pt x="298" y="914"/>
                  </a:lnTo>
                  <a:lnTo>
                    <a:pt x="60" y="720"/>
                  </a:lnTo>
                  <a:lnTo>
                    <a:pt x="0" y="564"/>
                  </a:lnTo>
                  <a:lnTo>
                    <a:pt x="30" y="402"/>
                  </a:lnTo>
                  <a:lnTo>
                    <a:pt x="174" y="246"/>
                  </a:lnTo>
                  <a:lnTo>
                    <a:pt x="492" y="96"/>
                  </a:lnTo>
                  <a:lnTo>
                    <a:pt x="732" y="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CC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74763" name="Line 11">
              <a:extLst>
                <a:ext uri="{FF2B5EF4-FFF2-40B4-BE49-F238E27FC236}">
                  <a16:creationId xmlns:a16="http://schemas.microsoft.com/office/drawing/2014/main" id="{D1028158-BD58-4346-BBEC-68D9E8D53B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6" y="1742"/>
              <a:ext cx="700" cy="49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64" name="AutoShape 12">
              <a:extLst>
                <a:ext uri="{FF2B5EF4-FFF2-40B4-BE49-F238E27FC236}">
                  <a16:creationId xmlns:a16="http://schemas.microsoft.com/office/drawing/2014/main" id="{D0B853BD-FCC5-41A7-A8A7-97ACFEFDDB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83349">
              <a:off x="2518" y="3020"/>
              <a:ext cx="726" cy="16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65" name="AutoShape 13">
              <a:extLst>
                <a:ext uri="{FF2B5EF4-FFF2-40B4-BE49-F238E27FC236}">
                  <a16:creationId xmlns:a16="http://schemas.microsoft.com/office/drawing/2014/main" id="{F47FFD4B-0832-4135-9481-7FFFBF116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3449"/>
              <a:ext cx="2054" cy="583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1400">
                  <a:latin typeface="Verdana" panose="020B0604030504040204" pitchFamily="34" charset="0"/>
                </a:rPr>
                <a:t>ENTAILLE PROFONDE </a:t>
              </a:r>
            </a:p>
          </p:txBody>
        </p:sp>
        <p:sp>
          <p:nvSpPr>
            <p:cNvPr id="74766" name="AutoShape 14">
              <a:extLst>
                <a:ext uri="{FF2B5EF4-FFF2-40B4-BE49-F238E27FC236}">
                  <a16:creationId xmlns:a16="http://schemas.microsoft.com/office/drawing/2014/main" id="{8264271D-23DA-4B42-BDAA-5D2380D88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283"/>
              <a:ext cx="525" cy="333"/>
            </a:xfrm>
            <a:prstGeom prst="irregularSeal1">
              <a:avLst/>
            </a:prstGeom>
            <a:solidFill>
              <a:srgbClr val="FFFF00"/>
            </a:solidFill>
            <a:ln w="12700">
              <a:solidFill>
                <a:srgbClr val="FF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67" name="Text Box 15">
              <a:extLst>
                <a:ext uri="{FF2B5EF4-FFF2-40B4-BE49-F238E27FC236}">
                  <a16:creationId xmlns:a16="http://schemas.microsoft.com/office/drawing/2014/main" id="{AF82210A-451C-4560-9D15-3C1877B27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1242"/>
              <a:ext cx="1491" cy="5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1400">
                  <a:latin typeface="Verdana" panose="020B0604030504040204" pitchFamily="34" charset="0"/>
                </a:rPr>
                <a:t>CISEAU QUI DÉRAPE</a:t>
              </a:r>
            </a:p>
          </p:txBody>
        </p:sp>
        <p:sp>
          <p:nvSpPr>
            <p:cNvPr id="74768" name="Line 16">
              <a:extLst>
                <a:ext uri="{FF2B5EF4-FFF2-40B4-BE49-F238E27FC236}">
                  <a16:creationId xmlns:a16="http://schemas.microsoft.com/office/drawing/2014/main" id="{21154CB2-3D8F-4D7B-B64C-107A75CD44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6" y="1742"/>
              <a:ext cx="744" cy="66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4769" name="Text Box 17">
              <a:extLst>
                <a:ext uri="{FF2B5EF4-FFF2-40B4-BE49-F238E27FC236}">
                  <a16:creationId xmlns:a16="http://schemas.microsoft.com/office/drawing/2014/main" id="{157E56F9-744B-4744-A40A-405A5BF32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67" y="1242"/>
              <a:ext cx="1443" cy="53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1400">
                  <a:latin typeface="Verdana" panose="020B0604030504040204" pitchFamily="34" charset="0"/>
                </a:rPr>
                <a:t>ÉBAVURER AVEC UN CISEAU A BOIS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77A8E4E-C7AD-4D32-8261-48B4630E00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54B8EC55-474F-419B-945A-D91653E9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6019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8852" name="Group 4">
            <a:extLst>
              <a:ext uri="{FF2B5EF4-FFF2-40B4-BE49-F238E27FC236}">
                <a16:creationId xmlns:a16="http://schemas.microsoft.com/office/drawing/2014/main" id="{B0C7739F-71E8-416A-99DD-4B069F5910A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78853" name="AutoShape 5">
              <a:extLst>
                <a:ext uri="{FF2B5EF4-FFF2-40B4-BE49-F238E27FC236}">
                  <a16:creationId xmlns:a16="http://schemas.microsoft.com/office/drawing/2014/main" id="{50CDA750-62FA-449C-8381-5F4682F743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8854" name="Text Box 6">
              <a:extLst>
                <a:ext uri="{FF2B5EF4-FFF2-40B4-BE49-F238E27FC236}">
                  <a16:creationId xmlns:a16="http://schemas.microsoft.com/office/drawing/2014/main" id="{A12DC2E6-31F4-4D3A-8D00-FF524BCE1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08"/>
              <a:ext cx="960" cy="4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Instructions</a:t>
              </a:r>
            </a:p>
          </p:txBody>
        </p:sp>
      </p:grpSp>
      <p:sp>
        <p:nvSpPr>
          <p:cNvPr id="78855" name="Text Box 7">
            <a:extLst>
              <a:ext uri="{FF2B5EF4-FFF2-40B4-BE49-F238E27FC236}">
                <a16:creationId xmlns:a16="http://schemas.microsoft.com/office/drawing/2014/main" id="{60C96BD3-7DDE-46AE-AEA3-50998BC7D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4781550"/>
            <a:ext cx="554355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2000">
                <a:latin typeface="Arial Black" panose="020B0A04020102020204" pitchFamily="34" charset="0"/>
              </a:rPr>
              <a:t>UTILISER SYSTÉMATIQUEMENT </a:t>
            </a:r>
          </a:p>
          <a:p>
            <a:pPr algn="ctr">
              <a:spcBef>
                <a:spcPct val="50000"/>
              </a:spcBef>
            </a:pPr>
            <a:r>
              <a:rPr lang="fr-FR" altLang="fr-FR" sz="2000">
                <a:latin typeface="Arial Black" panose="020B0A04020102020204" pitchFamily="34" charset="0"/>
              </a:rPr>
              <a:t>LA PRESSE POUR TOUT TRAVAIL </a:t>
            </a:r>
          </a:p>
          <a:p>
            <a:pPr algn="ctr">
              <a:spcBef>
                <a:spcPct val="50000"/>
              </a:spcBef>
            </a:pPr>
            <a:r>
              <a:rPr lang="fr-FR" altLang="fr-FR" sz="2000">
                <a:latin typeface="Arial Black" panose="020B0A04020102020204" pitchFamily="34" charset="0"/>
              </a:rPr>
              <a:t>AVEC DES OUTILS TRANCHANTS</a:t>
            </a:r>
          </a:p>
        </p:txBody>
      </p:sp>
      <p:pic>
        <p:nvPicPr>
          <p:cNvPr id="78856" name="Picture 8">
            <a:extLst>
              <a:ext uri="{FF2B5EF4-FFF2-40B4-BE49-F238E27FC236}">
                <a16:creationId xmlns:a16="http://schemas.microsoft.com/office/drawing/2014/main" id="{9509D4FF-3972-48CA-B5BA-4574DCD42B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557338"/>
            <a:ext cx="4294188" cy="321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645B4EE-9FE4-4918-B61C-14B84FDFA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F7955C76-1956-4395-BC7B-AE26C2B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8DF9969D-FEA7-4526-B6DB-153C1B56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85800"/>
            <a:ext cx="42195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1BDD112A-567C-4FA1-B828-904E82457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Identification du risque</a:t>
            </a:r>
          </a:p>
        </p:txBody>
      </p:sp>
      <p:sp useBgFill="1">
        <p:nvSpPr>
          <p:cNvPr id="80899" name="Rectangle 3">
            <a:extLst>
              <a:ext uri="{FF2B5EF4-FFF2-40B4-BE49-F238E27FC236}">
                <a16:creationId xmlns:a16="http://schemas.microsoft.com/office/drawing/2014/main" id="{A16FC981-64F5-4D16-AD6C-C1362A10637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1363" y="1524000"/>
            <a:ext cx="2636837" cy="1984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80900" name="Group 4">
            <a:extLst>
              <a:ext uri="{FF2B5EF4-FFF2-40B4-BE49-F238E27FC236}">
                <a16:creationId xmlns:a16="http://schemas.microsoft.com/office/drawing/2014/main" id="{010C41CF-7761-421A-824A-6C2380CEFA8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667000"/>
            <a:ext cx="4954588" cy="1754188"/>
            <a:chOff x="144" y="1632"/>
            <a:chExt cx="3427" cy="1273"/>
          </a:xfrm>
        </p:grpSpPr>
        <p:sp>
          <p:nvSpPr>
            <p:cNvPr id="80901" name="Oval 5">
              <a:extLst>
                <a:ext uri="{FF2B5EF4-FFF2-40B4-BE49-F238E27FC236}">
                  <a16:creationId xmlns:a16="http://schemas.microsoft.com/office/drawing/2014/main" id="{3D91EC67-38AE-4CC4-9C2E-87BC0108B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32"/>
              <a:ext cx="3427" cy="1273"/>
            </a:xfrm>
            <a:prstGeom prst="ellipse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902" name="Text Box 6">
              <a:extLst>
                <a:ext uri="{FF2B5EF4-FFF2-40B4-BE49-F238E27FC236}">
                  <a16:creationId xmlns:a16="http://schemas.microsoft.com/office/drawing/2014/main" id="{0E390679-2BDA-417D-9A00-CB6C40707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016"/>
              <a:ext cx="1344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Etincelles et particules</a:t>
              </a:r>
            </a:p>
          </p:txBody>
        </p:sp>
      </p:grpSp>
      <p:sp>
        <p:nvSpPr>
          <p:cNvPr id="80903" name="Oval 7">
            <a:extLst>
              <a:ext uri="{FF2B5EF4-FFF2-40B4-BE49-F238E27FC236}">
                <a16:creationId xmlns:a16="http://schemas.microsoft.com/office/drawing/2014/main" id="{8A8E29FE-27F0-4F02-96D3-D7D7B6ADF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2714625"/>
            <a:ext cx="4953000" cy="1752600"/>
          </a:xfrm>
          <a:prstGeom prst="ellipse">
            <a:avLst/>
          </a:prstGeom>
          <a:solidFill>
            <a:schemeClr val="hlink">
              <a:alpha val="50000"/>
            </a:schemeClr>
          </a:solidFill>
          <a:ln w="31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6CB12E0A-6633-4B87-BB35-2E90CB08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76600"/>
            <a:ext cx="2438400" cy="549275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altLang="fr-FR" sz="1800">
                <a:latin typeface="Verdana" panose="020B0604030504040204" pitchFamily="34" charset="0"/>
              </a:rPr>
              <a:t>Opérateur </a:t>
            </a:r>
            <a:r>
              <a:rPr lang="fr-FR" altLang="fr-FR" sz="1200">
                <a:latin typeface="Verdana" panose="020B0604030504040204" pitchFamily="34" charset="0"/>
              </a:rPr>
              <a:t>(environnement)</a:t>
            </a:r>
          </a:p>
        </p:txBody>
      </p:sp>
      <p:sp>
        <p:nvSpPr>
          <p:cNvPr id="80905" name="Freeform 9">
            <a:extLst>
              <a:ext uri="{FF2B5EF4-FFF2-40B4-BE49-F238E27FC236}">
                <a16:creationId xmlns:a16="http://schemas.microsoft.com/office/drawing/2014/main" id="{56B95F0A-D3FF-4E52-B85C-0E9265ABDDE9}"/>
              </a:ext>
            </a:extLst>
          </p:cNvPr>
          <p:cNvSpPr>
            <a:spLocks/>
          </p:cNvSpPr>
          <p:nvPr/>
        </p:nvSpPr>
        <p:spPr bwMode="auto">
          <a:xfrm>
            <a:off x="3375025" y="2846388"/>
            <a:ext cx="2333625" cy="1520825"/>
          </a:xfrm>
          <a:custGeom>
            <a:avLst/>
            <a:gdLst>
              <a:gd name="T0" fmla="*/ 876 w 1614"/>
              <a:gd name="T1" fmla="*/ 0 h 1104"/>
              <a:gd name="T2" fmla="*/ 1044 w 1614"/>
              <a:gd name="T3" fmla="*/ 60 h 1104"/>
              <a:gd name="T4" fmla="*/ 1260 w 1614"/>
              <a:gd name="T5" fmla="*/ 144 h 1104"/>
              <a:gd name="T6" fmla="*/ 1440 w 1614"/>
              <a:gd name="T7" fmla="*/ 252 h 1104"/>
              <a:gd name="T8" fmla="*/ 1548 w 1614"/>
              <a:gd name="T9" fmla="*/ 366 h 1104"/>
              <a:gd name="T10" fmla="*/ 1614 w 1614"/>
              <a:gd name="T11" fmla="*/ 480 h 1104"/>
              <a:gd name="T12" fmla="*/ 1608 w 1614"/>
              <a:gd name="T13" fmla="*/ 564 h 1104"/>
              <a:gd name="T14" fmla="*/ 1584 w 1614"/>
              <a:gd name="T15" fmla="*/ 654 h 1104"/>
              <a:gd name="T16" fmla="*/ 1494 w 1614"/>
              <a:gd name="T17" fmla="*/ 792 h 1104"/>
              <a:gd name="T18" fmla="*/ 1332 w 1614"/>
              <a:gd name="T19" fmla="*/ 900 h 1104"/>
              <a:gd name="T20" fmla="*/ 1116 w 1614"/>
              <a:gd name="T21" fmla="*/ 1008 h 1104"/>
              <a:gd name="T22" fmla="*/ 780 w 1614"/>
              <a:gd name="T23" fmla="*/ 1104 h 1104"/>
              <a:gd name="T24" fmla="*/ 298 w 1614"/>
              <a:gd name="T25" fmla="*/ 914 h 1104"/>
              <a:gd name="T26" fmla="*/ 60 w 1614"/>
              <a:gd name="T27" fmla="*/ 720 h 1104"/>
              <a:gd name="T28" fmla="*/ 0 w 1614"/>
              <a:gd name="T29" fmla="*/ 564 h 1104"/>
              <a:gd name="T30" fmla="*/ 30 w 1614"/>
              <a:gd name="T31" fmla="*/ 402 h 1104"/>
              <a:gd name="T32" fmla="*/ 174 w 1614"/>
              <a:gd name="T33" fmla="*/ 246 h 1104"/>
              <a:gd name="T34" fmla="*/ 492 w 1614"/>
              <a:gd name="T35" fmla="*/ 96 h 1104"/>
              <a:gd name="T36" fmla="*/ 732 w 1614"/>
              <a:gd name="T37" fmla="*/ 0 h 1104"/>
              <a:gd name="T38" fmla="*/ 876 w 1614"/>
              <a:gd name="T39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4" h="1104">
                <a:moveTo>
                  <a:pt x="876" y="0"/>
                </a:moveTo>
                <a:lnTo>
                  <a:pt x="1044" y="60"/>
                </a:lnTo>
                <a:lnTo>
                  <a:pt x="1260" y="144"/>
                </a:lnTo>
                <a:lnTo>
                  <a:pt x="1440" y="252"/>
                </a:lnTo>
                <a:lnTo>
                  <a:pt x="1548" y="366"/>
                </a:lnTo>
                <a:lnTo>
                  <a:pt x="1614" y="480"/>
                </a:lnTo>
                <a:lnTo>
                  <a:pt x="1608" y="564"/>
                </a:lnTo>
                <a:lnTo>
                  <a:pt x="1584" y="654"/>
                </a:lnTo>
                <a:lnTo>
                  <a:pt x="1494" y="792"/>
                </a:lnTo>
                <a:lnTo>
                  <a:pt x="1332" y="900"/>
                </a:lnTo>
                <a:lnTo>
                  <a:pt x="1116" y="1008"/>
                </a:lnTo>
                <a:lnTo>
                  <a:pt x="780" y="1104"/>
                </a:lnTo>
                <a:lnTo>
                  <a:pt x="298" y="914"/>
                </a:lnTo>
                <a:lnTo>
                  <a:pt x="60" y="720"/>
                </a:lnTo>
                <a:lnTo>
                  <a:pt x="0" y="564"/>
                </a:lnTo>
                <a:lnTo>
                  <a:pt x="30" y="402"/>
                </a:lnTo>
                <a:lnTo>
                  <a:pt x="174" y="246"/>
                </a:lnTo>
                <a:lnTo>
                  <a:pt x="492" y="96"/>
                </a:lnTo>
                <a:lnTo>
                  <a:pt x="732" y="0"/>
                </a:lnTo>
                <a:lnTo>
                  <a:pt x="876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CC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80906" name="Line 10">
            <a:extLst>
              <a:ext uri="{FF2B5EF4-FFF2-40B4-BE49-F238E27FC236}">
                <a16:creationId xmlns:a16="http://schemas.microsoft.com/office/drawing/2014/main" id="{2C0A5BBE-1205-4C81-901F-3886768B3D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4825" y="2384425"/>
            <a:ext cx="1111250" cy="7921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907" name="AutoShape 11">
            <a:extLst>
              <a:ext uri="{FF2B5EF4-FFF2-40B4-BE49-F238E27FC236}">
                <a16:creationId xmlns:a16="http://schemas.microsoft.com/office/drawing/2014/main" id="{B0EADC5F-1CF4-4D98-8010-7A0CB36D314B}"/>
              </a:ext>
            </a:extLst>
          </p:cNvPr>
          <p:cNvSpPr>
            <a:spLocks noChangeArrowheads="1"/>
          </p:cNvSpPr>
          <p:nvPr/>
        </p:nvSpPr>
        <p:spPr bwMode="auto">
          <a:xfrm rot="5783349">
            <a:off x="3921125" y="4413251"/>
            <a:ext cx="1152525" cy="266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908" name="AutoShape 12">
            <a:extLst>
              <a:ext uri="{FF2B5EF4-FFF2-40B4-BE49-F238E27FC236}">
                <a16:creationId xmlns:a16="http://schemas.microsoft.com/office/drawing/2014/main" id="{50B7E75B-C7B3-4436-9F41-ADF6931E2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81600"/>
            <a:ext cx="3500438" cy="1077913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chemeClr val="hlink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1800">
                <a:latin typeface="Verdana" panose="020B0604030504040204" pitchFamily="34" charset="0"/>
              </a:rPr>
              <a:t>Brûlures, piqures aux yeux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altLang="fr-FR" sz="1400">
                <a:latin typeface="Verdana" panose="020B0604030504040204" pitchFamily="34" charset="0"/>
              </a:rPr>
              <a:t>(incendie)</a:t>
            </a:r>
          </a:p>
        </p:txBody>
      </p:sp>
      <p:sp>
        <p:nvSpPr>
          <p:cNvPr id="80909" name="AutoShape 13">
            <a:extLst>
              <a:ext uri="{FF2B5EF4-FFF2-40B4-BE49-F238E27FC236}">
                <a16:creationId xmlns:a16="http://schemas.microsoft.com/office/drawing/2014/main" id="{0780296B-35D9-42CC-8A21-EC265A04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3243263"/>
            <a:ext cx="833437" cy="528637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910" name="Text Box 14">
            <a:extLst>
              <a:ext uri="{FF2B5EF4-FFF2-40B4-BE49-F238E27FC236}">
                <a16:creationId xmlns:a16="http://schemas.microsoft.com/office/drawing/2014/main" id="{77A1F3F2-892A-4B5F-A0B8-9AA59C448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1590675"/>
            <a:ext cx="2366963" cy="8540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Contact avec les étincelles et particules</a:t>
            </a:r>
          </a:p>
        </p:txBody>
      </p:sp>
      <p:sp>
        <p:nvSpPr>
          <p:cNvPr id="80911" name="Line 15">
            <a:extLst>
              <a:ext uri="{FF2B5EF4-FFF2-40B4-BE49-F238E27FC236}">
                <a16:creationId xmlns:a16="http://schemas.microsoft.com/office/drawing/2014/main" id="{EF1FA37D-D7F2-43A0-B6F2-9DBD53FA26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8075" y="2384425"/>
            <a:ext cx="1181100" cy="10572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0912" name="Text Box 16">
            <a:extLst>
              <a:ext uri="{FF2B5EF4-FFF2-40B4-BE49-F238E27FC236}">
                <a16:creationId xmlns:a16="http://schemas.microsoft.com/office/drawing/2014/main" id="{31266E54-DE5C-478D-B30B-5268E407B5E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23913" y="1590675"/>
            <a:ext cx="2290762" cy="85407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Meuler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1AB5D65-3A09-4725-9F47-0A05B49F3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81923" name="Group 3">
            <a:extLst>
              <a:ext uri="{FF2B5EF4-FFF2-40B4-BE49-F238E27FC236}">
                <a16:creationId xmlns:a16="http://schemas.microsoft.com/office/drawing/2014/main" id="{DD7A5048-1B29-4EB2-AD42-D33B7ED0CEE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81924" name="AutoShape 4">
              <a:extLst>
                <a:ext uri="{FF2B5EF4-FFF2-40B4-BE49-F238E27FC236}">
                  <a16:creationId xmlns:a16="http://schemas.microsoft.com/office/drawing/2014/main" id="{50B62FEC-74D0-42CF-A10D-0FDE4C7C28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1925" name="Text Box 5">
              <a:extLst>
                <a:ext uri="{FF2B5EF4-FFF2-40B4-BE49-F238E27FC236}">
                  <a16:creationId xmlns:a16="http://schemas.microsoft.com/office/drawing/2014/main" id="{3CB185CB-25DC-4D9F-B71A-19096AB1C0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960"/>
              <a:ext cx="960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Prévention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intrinsèque</a:t>
              </a:r>
            </a:p>
          </p:txBody>
        </p:sp>
      </p:grpSp>
      <p:sp>
        <p:nvSpPr>
          <p:cNvPr id="81926" name="Text Box 6">
            <a:extLst>
              <a:ext uri="{FF2B5EF4-FFF2-40B4-BE49-F238E27FC236}">
                <a16:creationId xmlns:a16="http://schemas.microsoft.com/office/drawing/2014/main" id="{B581C4AC-D6D9-4AD6-B74C-B5260AC8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95600"/>
            <a:ext cx="22098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0"/>
              <a:t>Grenaillage:</a:t>
            </a:r>
          </a:p>
          <a:p>
            <a:pPr>
              <a:spcBef>
                <a:spcPct val="50000"/>
              </a:spcBef>
            </a:pPr>
            <a:r>
              <a:rPr lang="fr-FR" altLang="fr-FR" sz="2000" b="0"/>
              <a:t>Le phénomène dangereux est remplacé par un phénomène moins dangereux.</a:t>
            </a:r>
          </a:p>
        </p:txBody>
      </p:sp>
      <p:pic>
        <p:nvPicPr>
          <p:cNvPr id="81927" name="Picture 7">
            <a:extLst>
              <a:ext uri="{FF2B5EF4-FFF2-40B4-BE49-F238E27FC236}">
                <a16:creationId xmlns:a16="http://schemas.microsoft.com/office/drawing/2014/main" id="{5BDBB7FB-F62B-4CC8-B7D4-648B3BEF2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42005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22D5917-ABEA-452F-BBF9-7B995F739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44042" name="Group 10">
            <a:extLst>
              <a:ext uri="{FF2B5EF4-FFF2-40B4-BE49-F238E27FC236}">
                <a16:creationId xmlns:a16="http://schemas.microsoft.com/office/drawing/2014/main" id="{28EF2139-CBD1-4C8F-93BF-A4CF431C1CDF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44037" name="AutoShape 5">
              <a:extLst>
                <a:ext uri="{FF2B5EF4-FFF2-40B4-BE49-F238E27FC236}">
                  <a16:creationId xmlns:a16="http://schemas.microsoft.com/office/drawing/2014/main" id="{D151C566-E4C6-4914-8CF0-AC3C5CD43F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038" name="Text Box 6">
              <a:extLst>
                <a:ext uri="{FF2B5EF4-FFF2-40B4-BE49-F238E27FC236}">
                  <a16:creationId xmlns:a16="http://schemas.microsoft.com/office/drawing/2014/main" id="{4C70A29D-E8ED-47CE-BFA2-C9FCE421F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960"/>
              <a:ext cx="960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Prévention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intrinsèque</a:t>
              </a:r>
            </a:p>
          </p:txBody>
        </p:sp>
      </p:grpSp>
      <p:sp>
        <p:nvSpPr>
          <p:cNvPr id="44060" name="Text Box 28">
            <a:extLst>
              <a:ext uri="{FF2B5EF4-FFF2-40B4-BE49-F238E27FC236}">
                <a16:creationId xmlns:a16="http://schemas.microsoft.com/office/drawing/2014/main" id="{302005B2-486F-4231-8A64-6899FF151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362200"/>
            <a:ext cx="624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0"/>
              <a:t>Piste : supprimer la translation / rotation du tapis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 sz="2000" b="0"/>
              <a:t>Déplacement par gravité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 sz="2000" b="0"/>
              <a:t>Déplacement par vibration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0476185-FBF9-4C13-B74A-B1F265E87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83971" name="Group 3">
            <a:extLst>
              <a:ext uri="{FF2B5EF4-FFF2-40B4-BE49-F238E27FC236}">
                <a16:creationId xmlns:a16="http://schemas.microsoft.com/office/drawing/2014/main" id="{91855CF8-FB34-49A5-9326-7E877AD5CBD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83972" name="AutoShape 4">
              <a:extLst>
                <a:ext uri="{FF2B5EF4-FFF2-40B4-BE49-F238E27FC236}">
                  <a16:creationId xmlns:a16="http://schemas.microsoft.com/office/drawing/2014/main" id="{EF5036ED-7237-4103-9E3B-3AFFE30679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3973" name="Text Box 5">
              <a:extLst>
                <a:ext uri="{FF2B5EF4-FFF2-40B4-BE49-F238E27FC236}">
                  <a16:creationId xmlns:a16="http://schemas.microsoft.com/office/drawing/2014/main" id="{66CDD231-FEFF-4E33-AC9D-93943CC89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592"/>
              <a:ext cx="960" cy="4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individuelle</a:t>
              </a:r>
            </a:p>
          </p:txBody>
        </p:sp>
      </p:grpSp>
      <p:pic>
        <p:nvPicPr>
          <p:cNvPr id="83974" name="Picture 6">
            <a:extLst>
              <a:ext uri="{FF2B5EF4-FFF2-40B4-BE49-F238E27FC236}">
                <a16:creationId xmlns:a16="http://schemas.microsoft.com/office/drawing/2014/main" id="{86CC1828-D45A-4B58-AB68-1E913BFD5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0"/>
            <a:ext cx="401002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4576D87-1BD2-42B4-A9FD-2D0D2F103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84995" name="Group 3">
            <a:extLst>
              <a:ext uri="{FF2B5EF4-FFF2-40B4-BE49-F238E27FC236}">
                <a16:creationId xmlns:a16="http://schemas.microsoft.com/office/drawing/2014/main" id="{021C1B26-3207-4A5A-B09E-38641A5A6A6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84996" name="AutoShape 4">
              <a:extLst>
                <a:ext uri="{FF2B5EF4-FFF2-40B4-BE49-F238E27FC236}">
                  <a16:creationId xmlns:a16="http://schemas.microsoft.com/office/drawing/2014/main" id="{398DF3BF-EE7E-4C29-AE07-98A18100DC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4997" name="Text Box 5">
              <a:extLst>
                <a:ext uri="{FF2B5EF4-FFF2-40B4-BE49-F238E27FC236}">
                  <a16:creationId xmlns:a16="http://schemas.microsoft.com/office/drawing/2014/main" id="{A58DCB6E-9E5E-4AD7-98EC-10C18F2FAC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08"/>
              <a:ext cx="960" cy="4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Instructions</a:t>
              </a:r>
            </a:p>
          </p:txBody>
        </p:sp>
      </p:grpSp>
      <p:pic>
        <p:nvPicPr>
          <p:cNvPr id="84998" name="Picture 6">
            <a:extLst>
              <a:ext uri="{FF2B5EF4-FFF2-40B4-BE49-F238E27FC236}">
                <a16:creationId xmlns:a16="http://schemas.microsoft.com/office/drawing/2014/main" id="{34D7CADD-2C09-4283-92F0-A7373AD2B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>
            <a:extLst>
              <a:ext uri="{FF2B5EF4-FFF2-40B4-BE49-F238E27FC236}">
                <a16:creationId xmlns:a16="http://schemas.microsoft.com/office/drawing/2014/main" id="{5FD9BB53-4148-437C-8623-2AF6D2EC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8">
            <a:extLst>
              <a:ext uri="{FF2B5EF4-FFF2-40B4-BE49-F238E27FC236}">
                <a16:creationId xmlns:a16="http://schemas.microsoft.com/office/drawing/2014/main" id="{F4DCD793-9396-4935-BED2-A1A5C3739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>
            <a:extLst>
              <a:ext uri="{FF2B5EF4-FFF2-40B4-BE49-F238E27FC236}">
                <a16:creationId xmlns:a16="http://schemas.microsoft.com/office/drawing/2014/main" id="{9AE65D1C-482F-4D07-93CA-233E7E5F3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>
            <a:extLst>
              <a:ext uri="{FF2B5EF4-FFF2-40B4-BE49-F238E27FC236}">
                <a16:creationId xmlns:a16="http://schemas.microsoft.com/office/drawing/2014/main" id="{B041BC24-DE20-4097-ABAE-7D40AABCE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6088BD4-5941-459D-9EBD-3F47902EB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7A29C609-3871-490E-A718-E1399D7A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pic>
        <p:nvPicPr>
          <p:cNvPr id="86020" name="Picture 4">
            <a:extLst>
              <a:ext uri="{FF2B5EF4-FFF2-40B4-BE49-F238E27FC236}">
                <a16:creationId xmlns:a16="http://schemas.microsoft.com/office/drawing/2014/main" id="{306173AD-B149-4FDF-BDEE-ACD6EF977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685800"/>
            <a:ext cx="451008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3A8188D-3CC9-404B-A9B3-17F8DE020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Identification du risque</a:t>
            </a:r>
          </a:p>
        </p:txBody>
      </p:sp>
      <p:grpSp>
        <p:nvGrpSpPr>
          <p:cNvPr id="89091" name="Group 3">
            <a:extLst>
              <a:ext uri="{FF2B5EF4-FFF2-40B4-BE49-F238E27FC236}">
                <a16:creationId xmlns:a16="http://schemas.microsoft.com/office/drawing/2014/main" id="{A2C433F4-9DFA-48E2-9AE6-02C917E5092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371600"/>
            <a:ext cx="7696200" cy="4638675"/>
            <a:chOff x="476" y="845"/>
            <a:chExt cx="4848" cy="2922"/>
          </a:xfrm>
        </p:grpSpPr>
        <p:sp useBgFill="1">
          <p:nvSpPr>
            <p:cNvPr id="89092" name="Rectangle 4">
              <a:extLst>
                <a:ext uri="{FF2B5EF4-FFF2-40B4-BE49-F238E27FC236}">
                  <a16:creationId xmlns:a16="http://schemas.microsoft.com/office/drawing/2014/main" id="{6ACF285C-E383-4F03-A926-AB240C65098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63" y="935"/>
              <a:ext cx="1661" cy="125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9093" name="Group 5">
              <a:extLst>
                <a:ext uri="{FF2B5EF4-FFF2-40B4-BE49-F238E27FC236}">
                  <a16:creationId xmlns:a16="http://schemas.microsoft.com/office/drawing/2014/main" id="{1A576EC7-95D1-4E2F-B6AA-A30560B4B1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655"/>
              <a:ext cx="3121" cy="1105"/>
              <a:chOff x="144" y="1632"/>
              <a:chExt cx="3427" cy="1273"/>
            </a:xfrm>
          </p:grpSpPr>
          <p:sp>
            <p:nvSpPr>
              <p:cNvPr id="89094" name="Oval 6">
                <a:extLst>
                  <a:ext uri="{FF2B5EF4-FFF2-40B4-BE49-F238E27FC236}">
                    <a16:creationId xmlns:a16="http://schemas.microsoft.com/office/drawing/2014/main" id="{88F01326-C704-44B1-B940-D65046795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632"/>
                <a:ext cx="3427" cy="1273"/>
              </a:xfrm>
              <a:prstGeom prst="ellipse">
                <a:avLst/>
              </a:prstGeom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9095" name="Text Box 7">
                <a:extLst>
                  <a:ext uri="{FF2B5EF4-FFF2-40B4-BE49-F238E27FC236}">
                    <a16:creationId xmlns:a16="http://schemas.microsoft.com/office/drawing/2014/main" id="{D95C5CFC-56E6-45DD-95E4-647797FDD5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016"/>
                <a:ext cx="1344" cy="7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fr-FR" altLang="fr-FR" sz="2000">
                    <a:latin typeface="Verdana" panose="020B0604030504040204" pitchFamily="34" charset="0"/>
                  </a:rPr>
                  <a:t>Meule abrasive en rotation </a:t>
                </a:r>
              </a:p>
            </p:txBody>
          </p:sp>
        </p:grpSp>
        <p:sp>
          <p:nvSpPr>
            <p:cNvPr id="89096" name="Oval 8">
              <a:extLst>
                <a:ext uri="{FF2B5EF4-FFF2-40B4-BE49-F238E27FC236}">
                  <a16:creationId xmlns:a16="http://schemas.microsoft.com/office/drawing/2014/main" id="{1A8034BD-C904-4131-B5E2-8EEF300A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3" y="1685"/>
              <a:ext cx="3120" cy="110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31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097" name="Text Box 9">
              <a:extLst>
                <a:ext uri="{FF2B5EF4-FFF2-40B4-BE49-F238E27FC236}">
                  <a16:creationId xmlns:a16="http://schemas.microsoft.com/office/drawing/2014/main" id="{C4128E1B-10FD-4CE2-991A-048175285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061"/>
              <a:ext cx="962" cy="250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personne</a:t>
              </a:r>
            </a:p>
          </p:txBody>
        </p:sp>
        <p:sp>
          <p:nvSpPr>
            <p:cNvPr id="89098" name="Freeform 10">
              <a:extLst>
                <a:ext uri="{FF2B5EF4-FFF2-40B4-BE49-F238E27FC236}">
                  <a16:creationId xmlns:a16="http://schemas.microsoft.com/office/drawing/2014/main" id="{CED66518-7704-4347-9612-04B78AA1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1768"/>
              <a:ext cx="1470" cy="958"/>
            </a:xfrm>
            <a:custGeom>
              <a:avLst/>
              <a:gdLst>
                <a:gd name="T0" fmla="*/ 876 w 1614"/>
                <a:gd name="T1" fmla="*/ 0 h 1104"/>
                <a:gd name="T2" fmla="*/ 1044 w 1614"/>
                <a:gd name="T3" fmla="*/ 60 h 1104"/>
                <a:gd name="T4" fmla="*/ 1260 w 1614"/>
                <a:gd name="T5" fmla="*/ 144 h 1104"/>
                <a:gd name="T6" fmla="*/ 1440 w 1614"/>
                <a:gd name="T7" fmla="*/ 252 h 1104"/>
                <a:gd name="T8" fmla="*/ 1548 w 1614"/>
                <a:gd name="T9" fmla="*/ 366 h 1104"/>
                <a:gd name="T10" fmla="*/ 1614 w 1614"/>
                <a:gd name="T11" fmla="*/ 480 h 1104"/>
                <a:gd name="T12" fmla="*/ 1608 w 1614"/>
                <a:gd name="T13" fmla="*/ 564 h 1104"/>
                <a:gd name="T14" fmla="*/ 1584 w 1614"/>
                <a:gd name="T15" fmla="*/ 654 h 1104"/>
                <a:gd name="T16" fmla="*/ 1494 w 1614"/>
                <a:gd name="T17" fmla="*/ 792 h 1104"/>
                <a:gd name="T18" fmla="*/ 1332 w 1614"/>
                <a:gd name="T19" fmla="*/ 900 h 1104"/>
                <a:gd name="T20" fmla="*/ 1116 w 1614"/>
                <a:gd name="T21" fmla="*/ 1008 h 1104"/>
                <a:gd name="T22" fmla="*/ 780 w 1614"/>
                <a:gd name="T23" fmla="*/ 1104 h 1104"/>
                <a:gd name="T24" fmla="*/ 298 w 1614"/>
                <a:gd name="T25" fmla="*/ 914 h 1104"/>
                <a:gd name="T26" fmla="*/ 60 w 1614"/>
                <a:gd name="T27" fmla="*/ 720 h 1104"/>
                <a:gd name="T28" fmla="*/ 0 w 1614"/>
                <a:gd name="T29" fmla="*/ 564 h 1104"/>
                <a:gd name="T30" fmla="*/ 30 w 1614"/>
                <a:gd name="T31" fmla="*/ 402 h 1104"/>
                <a:gd name="T32" fmla="*/ 174 w 1614"/>
                <a:gd name="T33" fmla="*/ 246 h 1104"/>
                <a:gd name="T34" fmla="*/ 492 w 1614"/>
                <a:gd name="T35" fmla="*/ 96 h 1104"/>
                <a:gd name="T36" fmla="*/ 732 w 1614"/>
                <a:gd name="T37" fmla="*/ 0 h 1104"/>
                <a:gd name="T38" fmla="*/ 876 w 1614"/>
                <a:gd name="T3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4" h="1104">
                  <a:moveTo>
                    <a:pt x="876" y="0"/>
                  </a:moveTo>
                  <a:lnTo>
                    <a:pt x="1044" y="60"/>
                  </a:lnTo>
                  <a:lnTo>
                    <a:pt x="1260" y="144"/>
                  </a:lnTo>
                  <a:lnTo>
                    <a:pt x="1440" y="252"/>
                  </a:lnTo>
                  <a:lnTo>
                    <a:pt x="1548" y="366"/>
                  </a:lnTo>
                  <a:lnTo>
                    <a:pt x="1614" y="480"/>
                  </a:lnTo>
                  <a:lnTo>
                    <a:pt x="1608" y="564"/>
                  </a:lnTo>
                  <a:lnTo>
                    <a:pt x="1584" y="654"/>
                  </a:lnTo>
                  <a:lnTo>
                    <a:pt x="1494" y="792"/>
                  </a:lnTo>
                  <a:lnTo>
                    <a:pt x="1332" y="900"/>
                  </a:lnTo>
                  <a:lnTo>
                    <a:pt x="1116" y="1008"/>
                  </a:lnTo>
                  <a:lnTo>
                    <a:pt x="780" y="1104"/>
                  </a:lnTo>
                  <a:lnTo>
                    <a:pt x="298" y="914"/>
                  </a:lnTo>
                  <a:lnTo>
                    <a:pt x="60" y="720"/>
                  </a:lnTo>
                  <a:lnTo>
                    <a:pt x="0" y="564"/>
                  </a:lnTo>
                  <a:lnTo>
                    <a:pt x="30" y="402"/>
                  </a:lnTo>
                  <a:lnTo>
                    <a:pt x="174" y="246"/>
                  </a:lnTo>
                  <a:lnTo>
                    <a:pt x="492" y="96"/>
                  </a:lnTo>
                  <a:lnTo>
                    <a:pt x="732" y="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CC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89099" name="Line 11">
              <a:extLst>
                <a:ext uri="{FF2B5EF4-FFF2-40B4-BE49-F238E27FC236}">
                  <a16:creationId xmlns:a16="http://schemas.microsoft.com/office/drawing/2014/main" id="{10C11DCE-A8AB-46CF-B8DA-559E0EC6C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14" y="1477"/>
              <a:ext cx="700" cy="49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00" name="AutoShape 12">
              <a:extLst>
                <a:ext uri="{FF2B5EF4-FFF2-40B4-BE49-F238E27FC236}">
                  <a16:creationId xmlns:a16="http://schemas.microsoft.com/office/drawing/2014/main" id="{841D23A1-D1D6-43C5-B89C-6D240EEEE6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83349">
              <a:off x="2466" y="2755"/>
              <a:ext cx="726" cy="16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01" name="AutoShape 13">
              <a:extLst>
                <a:ext uri="{FF2B5EF4-FFF2-40B4-BE49-F238E27FC236}">
                  <a16:creationId xmlns:a16="http://schemas.microsoft.com/office/drawing/2014/main" id="{C0CA765B-2EE8-4654-9262-D670DF2E1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3184"/>
              <a:ext cx="2054" cy="583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Abrasion de la main</a:t>
              </a:r>
            </a:p>
          </p:txBody>
        </p:sp>
        <p:sp>
          <p:nvSpPr>
            <p:cNvPr id="89102" name="AutoShape 14">
              <a:extLst>
                <a:ext uri="{FF2B5EF4-FFF2-40B4-BE49-F238E27FC236}">
                  <a16:creationId xmlns:a16="http://schemas.microsoft.com/office/drawing/2014/main" id="{CBF7B331-BE38-485F-B8AA-19FB9A6C6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1" y="2018"/>
              <a:ext cx="525" cy="333"/>
            </a:xfrm>
            <a:prstGeom prst="irregularSeal1">
              <a:avLst/>
            </a:prstGeom>
            <a:solidFill>
              <a:srgbClr val="FFFF00"/>
            </a:solidFill>
            <a:ln w="12700">
              <a:solidFill>
                <a:srgbClr val="FF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03" name="Text Box 15">
              <a:extLst>
                <a:ext uri="{FF2B5EF4-FFF2-40B4-BE49-F238E27FC236}">
                  <a16:creationId xmlns:a16="http://schemas.microsoft.com/office/drawing/2014/main" id="{38EDEC2E-D0B3-4425-956A-64820ECD1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845"/>
              <a:ext cx="1491" cy="77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Contact de la main avec la meule en rotation</a:t>
              </a:r>
            </a:p>
          </p:txBody>
        </p:sp>
        <p:sp>
          <p:nvSpPr>
            <p:cNvPr id="89104" name="Line 16">
              <a:extLst>
                <a:ext uri="{FF2B5EF4-FFF2-40B4-BE49-F238E27FC236}">
                  <a16:creationId xmlns:a16="http://schemas.microsoft.com/office/drawing/2014/main" id="{5B694427-0397-4970-B486-9211B8DECC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4" y="1477"/>
              <a:ext cx="744" cy="66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9105" name="Text Box 17">
              <a:extLst>
                <a:ext uri="{FF2B5EF4-FFF2-40B4-BE49-F238E27FC236}">
                  <a16:creationId xmlns:a16="http://schemas.microsoft.com/office/drawing/2014/main" id="{F4679B42-086C-4328-9158-4C0FB073CD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15" y="977"/>
              <a:ext cx="1443" cy="53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Meuler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F46EE82-9332-4BD6-9117-4D02B4858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90115" name="Group 3">
            <a:extLst>
              <a:ext uri="{FF2B5EF4-FFF2-40B4-BE49-F238E27FC236}">
                <a16:creationId xmlns:a16="http://schemas.microsoft.com/office/drawing/2014/main" id="{4EDC0290-FD5E-411F-917A-3EF01B85BDE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90116" name="AutoShape 4">
              <a:extLst>
                <a:ext uri="{FF2B5EF4-FFF2-40B4-BE49-F238E27FC236}">
                  <a16:creationId xmlns:a16="http://schemas.microsoft.com/office/drawing/2014/main" id="{027D5E8F-7C02-4759-8C78-2507254D05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0117" name="Text Box 5">
              <a:extLst>
                <a:ext uri="{FF2B5EF4-FFF2-40B4-BE49-F238E27FC236}">
                  <a16:creationId xmlns:a16="http://schemas.microsoft.com/office/drawing/2014/main" id="{5BBA0B2F-9972-4F34-A8B8-58CC0F093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960"/>
              <a:ext cx="960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Prévention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intrinsèque</a:t>
              </a:r>
            </a:p>
          </p:txBody>
        </p:sp>
      </p:grpSp>
      <p:sp>
        <p:nvSpPr>
          <p:cNvPr id="90118" name="Text Box 6">
            <a:extLst>
              <a:ext uri="{FF2B5EF4-FFF2-40B4-BE49-F238E27FC236}">
                <a16:creationId xmlns:a16="http://schemas.microsoft.com/office/drawing/2014/main" id="{3331592F-7DA7-4580-82FC-878EDFC0A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1412875"/>
            <a:ext cx="60198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endParaRPr lang="fr-FR" altLang="fr-FR" b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b="0">
                <a:latin typeface="Times New Roman" panose="02020603050405020304" pitchFamily="18" charset="0"/>
              </a:rPr>
              <a:t>Remplacer par une machine moins dangereuse effectuant le même travail tout en intégrant de nouvelles techniques de sécurité internes et  de nouveaux matériaux non (ou moins) abrasifs.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fr-FR" altLang="fr-FR" b="0">
                <a:latin typeface="Times New Roman" panose="02020603050405020304" pitchFamily="18" charset="0"/>
              </a:rPr>
              <a:t>Organiser le travail de telle manière à ce que l’opérateur soit le moins possible au contact  du risque d’abrasion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fr-FR" altLang="fr-FR" b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fr-FR" altLang="fr-FR" b="0">
                <a:latin typeface="Times New Roman" panose="02020603050405020304" pitchFamily="18" charset="0"/>
              </a:rPr>
              <a:t> </a:t>
            </a:r>
            <a:endParaRPr lang="fr-FR" altLang="fr-FR" sz="1400" b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CCC127A4-A7F7-497C-91CE-25A4B3E7D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94211" name="Group 3">
            <a:extLst>
              <a:ext uri="{FF2B5EF4-FFF2-40B4-BE49-F238E27FC236}">
                <a16:creationId xmlns:a16="http://schemas.microsoft.com/office/drawing/2014/main" id="{1DDBC27E-B4D7-4263-B35E-8BB1515D2C81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94212" name="AutoShape 4">
              <a:extLst>
                <a:ext uri="{FF2B5EF4-FFF2-40B4-BE49-F238E27FC236}">
                  <a16:creationId xmlns:a16="http://schemas.microsoft.com/office/drawing/2014/main" id="{302C6F86-8603-43CA-80E1-95F172417C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4213" name="Text Box 5">
              <a:extLst>
                <a:ext uri="{FF2B5EF4-FFF2-40B4-BE49-F238E27FC236}">
                  <a16:creationId xmlns:a16="http://schemas.microsoft.com/office/drawing/2014/main" id="{F7B413CD-BA4D-47C3-A287-D27B363AD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592"/>
              <a:ext cx="960" cy="4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individuelle</a:t>
              </a:r>
            </a:p>
          </p:txBody>
        </p:sp>
      </p:grpSp>
      <p:sp>
        <p:nvSpPr>
          <p:cNvPr id="94214" name="Text Box 6">
            <a:extLst>
              <a:ext uri="{FF2B5EF4-FFF2-40B4-BE49-F238E27FC236}">
                <a16:creationId xmlns:a16="http://schemas.microsoft.com/office/drawing/2014/main" id="{FE9618AA-2F3C-4F8F-8D0C-8923C46F9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b="0"/>
              <a:t>Photo JPEG 800x600</a:t>
            </a:r>
          </a:p>
          <a:p>
            <a:pPr algn="ctr"/>
            <a:r>
              <a:rPr lang="fr-FR" altLang="fr-FR" sz="1200" b="0"/>
              <a:t>ou description</a:t>
            </a:r>
          </a:p>
        </p:txBody>
      </p:sp>
      <p:pic>
        <p:nvPicPr>
          <p:cNvPr id="94215" name="Picture 7">
            <a:extLst>
              <a:ext uri="{FF2B5EF4-FFF2-40B4-BE49-F238E27FC236}">
                <a16:creationId xmlns:a16="http://schemas.microsoft.com/office/drawing/2014/main" id="{C41798F8-3F3A-4450-B805-2011F998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411162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DE0B0D0-4F7D-41F5-9F5E-BDF035033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96259" name="Group 3">
            <a:extLst>
              <a:ext uri="{FF2B5EF4-FFF2-40B4-BE49-F238E27FC236}">
                <a16:creationId xmlns:a16="http://schemas.microsoft.com/office/drawing/2014/main" id="{B21CC0B2-4A5A-42FC-ADE5-2ADDADE1075F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96260" name="AutoShape 4">
              <a:extLst>
                <a:ext uri="{FF2B5EF4-FFF2-40B4-BE49-F238E27FC236}">
                  <a16:creationId xmlns:a16="http://schemas.microsoft.com/office/drawing/2014/main" id="{3729B9F2-667D-40E6-AB73-49CB76CF91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6261" name="Text Box 5">
              <a:extLst>
                <a:ext uri="{FF2B5EF4-FFF2-40B4-BE49-F238E27FC236}">
                  <a16:creationId xmlns:a16="http://schemas.microsoft.com/office/drawing/2014/main" id="{71CA0B21-DC8D-45BF-B613-EE49C4CA5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08"/>
              <a:ext cx="960" cy="4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Instructions</a:t>
              </a:r>
            </a:p>
          </p:txBody>
        </p:sp>
      </p:grpSp>
      <p:sp>
        <p:nvSpPr>
          <p:cNvPr id="96262" name="Text Box 6">
            <a:extLst>
              <a:ext uri="{FF2B5EF4-FFF2-40B4-BE49-F238E27FC236}">
                <a16:creationId xmlns:a16="http://schemas.microsoft.com/office/drawing/2014/main" id="{87E42A3B-644A-4712-B34B-CE04EA8C6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2800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b="0"/>
              <a:t>Photo JPEG 800x600</a:t>
            </a:r>
          </a:p>
          <a:p>
            <a:pPr algn="ctr"/>
            <a:r>
              <a:rPr lang="fr-FR" altLang="fr-FR" sz="1200" b="0"/>
              <a:t>ou description</a:t>
            </a:r>
          </a:p>
        </p:txBody>
      </p:sp>
      <p:pic>
        <p:nvPicPr>
          <p:cNvPr id="96263" name="Picture 7">
            <a:extLst>
              <a:ext uri="{FF2B5EF4-FFF2-40B4-BE49-F238E27FC236}">
                <a16:creationId xmlns:a16="http://schemas.microsoft.com/office/drawing/2014/main" id="{ABD0D6D3-4896-4DB5-8DBF-E6412FC8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38830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A1FD0F49-FCAE-4031-BA56-EB18AAEB9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97283" name="Text Box 3">
            <a:extLst>
              <a:ext uri="{FF2B5EF4-FFF2-40B4-BE49-F238E27FC236}">
                <a16:creationId xmlns:a16="http://schemas.microsoft.com/office/drawing/2014/main" id="{5B3F3AE5-F50D-41DE-82B4-9B5A87F1A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B93EF7AC-7336-4969-AF23-0314C2F7C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14400"/>
            <a:ext cx="60198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7285" name="Text Box 5">
            <a:extLst>
              <a:ext uri="{FF2B5EF4-FFF2-40B4-BE49-F238E27FC236}">
                <a16:creationId xmlns:a16="http://schemas.microsoft.com/office/drawing/2014/main" id="{8B829815-A71D-41A0-A03D-4701D6916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971800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b="0"/>
              <a:t>Photo JPEG 800x600</a:t>
            </a:r>
          </a:p>
          <a:p>
            <a:pPr algn="ctr"/>
            <a:r>
              <a:rPr lang="fr-FR" altLang="fr-FR" sz="1200" b="0"/>
              <a:t>ou description</a:t>
            </a:r>
          </a:p>
        </p:txBody>
      </p:sp>
      <p:pic>
        <p:nvPicPr>
          <p:cNvPr id="97286" name="Picture 6">
            <a:extLst>
              <a:ext uri="{FF2B5EF4-FFF2-40B4-BE49-F238E27FC236}">
                <a16:creationId xmlns:a16="http://schemas.microsoft.com/office/drawing/2014/main" id="{E1794F1F-EA39-4EED-9D7E-F1A148475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287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82F064E2-8D34-4F86-B794-9D3FBAC03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Identification du risque</a:t>
            </a:r>
          </a:p>
        </p:txBody>
      </p:sp>
      <p:sp useBgFill="1">
        <p:nvSpPr>
          <p:cNvPr id="98307" name="Rectangle 3">
            <a:extLst>
              <a:ext uri="{FF2B5EF4-FFF2-40B4-BE49-F238E27FC236}">
                <a16:creationId xmlns:a16="http://schemas.microsoft.com/office/drawing/2014/main" id="{F4614E27-15AB-45E0-94E7-F1369FF90F6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1363" y="1524000"/>
            <a:ext cx="2636837" cy="1984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8308" name="Group 4">
            <a:extLst>
              <a:ext uri="{FF2B5EF4-FFF2-40B4-BE49-F238E27FC236}">
                <a16:creationId xmlns:a16="http://schemas.microsoft.com/office/drawing/2014/main" id="{128D69B7-AFF3-4F35-9C57-7BE59F0799C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667000"/>
            <a:ext cx="4954588" cy="1754188"/>
            <a:chOff x="144" y="1632"/>
            <a:chExt cx="3427" cy="1273"/>
          </a:xfrm>
        </p:grpSpPr>
        <p:sp>
          <p:nvSpPr>
            <p:cNvPr id="98309" name="Oval 5">
              <a:extLst>
                <a:ext uri="{FF2B5EF4-FFF2-40B4-BE49-F238E27FC236}">
                  <a16:creationId xmlns:a16="http://schemas.microsoft.com/office/drawing/2014/main" id="{4431FEB2-59E6-48C4-A0A9-5C4465652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32"/>
              <a:ext cx="3427" cy="1273"/>
            </a:xfrm>
            <a:prstGeom prst="ellipse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8310" name="Text Box 6">
              <a:extLst>
                <a:ext uri="{FF2B5EF4-FFF2-40B4-BE49-F238E27FC236}">
                  <a16:creationId xmlns:a16="http://schemas.microsoft.com/office/drawing/2014/main" id="{B1EC8E16-42AF-4CD8-BE90-F3D9E5B93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016"/>
              <a:ext cx="1344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Arc électrique</a:t>
              </a:r>
            </a:p>
          </p:txBody>
        </p:sp>
      </p:grpSp>
      <p:sp>
        <p:nvSpPr>
          <p:cNvPr id="98311" name="Oval 7">
            <a:extLst>
              <a:ext uri="{FF2B5EF4-FFF2-40B4-BE49-F238E27FC236}">
                <a16:creationId xmlns:a16="http://schemas.microsoft.com/office/drawing/2014/main" id="{4D71A888-A015-461B-90DC-C8B0778E5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2714625"/>
            <a:ext cx="4953000" cy="1752600"/>
          </a:xfrm>
          <a:prstGeom prst="ellipse">
            <a:avLst/>
          </a:prstGeom>
          <a:solidFill>
            <a:schemeClr val="hlink">
              <a:alpha val="50000"/>
            </a:schemeClr>
          </a:solidFill>
          <a:ln w="31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12" name="Text Box 8">
            <a:extLst>
              <a:ext uri="{FF2B5EF4-FFF2-40B4-BE49-F238E27FC236}">
                <a16:creationId xmlns:a16="http://schemas.microsoft.com/office/drawing/2014/main" id="{3B3296EE-3CE5-40BE-ABA6-BE6667CC7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3311525"/>
            <a:ext cx="1527175" cy="396875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personne</a:t>
            </a:r>
          </a:p>
        </p:txBody>
      </p:sp>
      <p:sp>
        <p:nvSpPr>
          <p:cNvPr id="98313" name="Freeform 9">
            <a:extLst>
              <a:ext uri="{FF2B5EF4-FFF2-40B4-BE49-F238E27FC236}">
                <a16:creationId xmlns:a16="http://schemas.microsoft.com/office/drawing/2014/main" id="{881A12D4-908F-4362-82E9-24117CDB8275}"/>
              </a:ext>
            </a:extLst>
          </p:cNvPr>
          <p:cNvSpPr>
            <a:spLocks/>
          </p:cNvSpPr>
          <p:nvPr/>
        </p:nvSpPr>
        <p:spPr bwMode="auto">
          <a:xfrm>
            <a:off x="3375025" y="2846388"/>
            <a:ext cx="2333625" cy="1520825"/>
          </a:xfrm>
          <a:custGeom>
            <a:avLst/>
            <a:gdLst>
              <a:gd name="T0" fmla="*/ 876 w 1614"/>
              <a:gd name="T1" fmla="*/ 0 h 1104"/>
              <a:gd name="T2" fmla="*/ 1044 w 1614"/>
              <a:gd name="T3" fmla="*/ 60 h 1104"/>
              <a:gd name="T4" fmla="*/ 1260 w 1614"/>
              <a:gd name="T5" fmla="*/ 144 h 1104"/>
              <a:gd name="T6" fmla="*/ 1440 w 1614"/>
              <a:gd name="T7" fmla="*/ 252 h 1104"/>
              <a:gd name="T8" fmla="*/ 1548 w 1614"/>
              <a:gd name="T9" fmla="*/ 366 h 1104"/>
              <a:gd name="T10" fmla="*/ 1614 w 1614"/>
              <a:gd name="T11" fmla="*/ 480 h 1104"/>
              <a:gd name="T12" fmla="*/ 1608 w 1614"/>
              <a:gd name="T13" fmla="*/ 564 h 1104"/>
              <a:gd name="T14" fmla="*/ 1584 w 1614"/>
              <a:gd name="T15" fmla="*/ 654 h 1104"/>
              <a:gd name="T16" fmla="*/ 1494 w 1614"/>
              <a:gd name="T17" fmla="*/ 792 h 1104"/>
              <a:gd name="T18" fmla="*/ 1332 w 1614"/>
              <a:gd name="T19" fmla="*/ 900 h 1104"/>
              <a:gd name="T20" fmla="*/ 1116 w 1614"/>
              <a:gd name="T21" fmla="*/ 1008 h 1104"/>
              <a:gd name="T22" fmla="*/ 780 w 1614"/>
              <a:gd name="T23" fmla="*/ 1104 h 1104"/>
              <a:gd name="T24" fmla="*/ 298 w 1614"/>
              <a:gd name="T25" fmla="*/ 914 h 1104"/>
              <a:gd name="T26" fmla="*/ 60 w 1614"/>
              <a:gd name="T27" fmla="*/ 720 h 1104"/>
              <a:gd name="T28" fmla="*/ 0 w 1614"/>
              <a:gd name="T29" fmla="*/ 564 h 1104"/>
              <a:gd name="T30" fmla="*/ 30 w 1614"/>
              <a:gd name="T31" fmla="*/ 402 h 1104"/>
              <a:gd name="T32" fmla="*/ 174 w 1614"/>
              <a:gd name="T33" fmla="*/ 246 h 1104"/>
              <a:gd name="T34" fmla="*/ 492 w 1614"/>
              <a:gd name="T35" fmla="*/ 96 h 1104"/>
              <a:gd name="T36" fmla="*/ 732 w 1614"/>
              <a:gd name="T37" fmla="*/ 0 h 1104"/>
              <a:gd name="T38" fmla="*/ 876 w 1614"/>
              <a:gd name="T39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4" h="1104">
                <a:moveTo>
                  <a:pt x="876" y="0"/>
                </a:moveTo>
                <a:lnTo>
                  <a:pt x="1044" y="60"/>
                </a:lnTo>
                <a:lnTo>
                  <a:pt x="1260" y="144"/>
                </a:lnTo>
                <a:lnTo>
                  <a:pt x="1440" y="252"/>
                </a:lnTo>
                <a:lnTo>
                  <a:pt x="1548" y="366"/>
                </a:lnTo>
                <a:lnTo>
                  <a:pt x="1614" y="480"/>
                </a:lnTo>
                <a:lnTo>
                  <a:pt x="1608" y="564"/>
                </a:lnTo>
                <a:lnTo>
                  <a:pt x="1584" y="654"/>
                </a:lnTo>
                <a:lnTo>
                  <a:pt x="1494" y="792"/>
                </a:lnTo>
                <a:lnTo>
                  <a:pt x="1332" y="900"/>
                </a:lnTo>
                <a:lnTo>
                  <a:pt x="1116" y="1008"/>
                </a:lnTo>
                <a:lnTo>
                  <a:pt x="780" y="1104"/>
                </a:lnTo>
                <a:lnTo>
                  <a:pt x="298" y="914"/>
                </a:lnTo>
                <a:lnTo>
                  <a:pt x="60" y="720"/>
                </a:lnTo>
                <a:lnTo>
                  <a:pt x="0" y="564"/>
                </a:lnTo>
                <a:lnTo>
                  <a:pt x="30" y="402"/>
                </a:lnTo>
                <a:lnTo>
                  <a:pt x="174" y="246"/>
                </a:lnTo>
                <a:lnTo>
                  <a:pt x="492" y="96"/>
                </a:lnTo>
                <a:lnTo>
                  <a:pt x="732" y="0"/>
                </a:lnTo>
                <a:lnTo>
                  <a:pt x="876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CC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98314" name="Line 10">
            <a:extLst>
              <a:ext uri="{FF2B5EF4-FFF2-40B4-BE49-F238E27FC236}">
                <a16:creationId xmlns:a16="http://schemas.microsoft.com/office/drawing/2014/main" id="{011A1E2D-7B11-4C19-AFBE-384F903F83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4825" y="2384425"/>
            <a:ext cx="1111250" cy="792163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15" name="AutoShape 11">
            <a:extLst>
              <a:ext uri="{FF2B5EF4-FFF2-40B4-BE49-F238E27FC236}">
                <a16:creationId xmlns:a16="http://schemas.microsoft.com/office/drawing/2014/main" id="{91E38BCE-4AEB-4116-B2E1-5D8900E2BB4F}"/>
              </a:ext>
            </a:extLst>
          </p:cNvPr>
          <p:cNvSpPr>
            <a:spLocks noChangeArrowheads="1"/>
          </p:cNvSpPr>
          <p:nvPr/>
        </p:nvSpPr>
        <p:spPr bwMode="auto">
          <a:xfrm rot="5783349">
            <a:off x="3921125" y="4413251"/>
            <a:ext cx="1152525" cy="266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16" name="AutoShape 12">
            <a:extLst>
              <a:ext uri="{FF2B5EF4-FFF2-40B4-BE49-F238E27FC236}">
                <a16:creationId xmlns:a16="http://schemas.microsoft.com/office/drawing/2014/main" id="{7E59CCFC-3ED9-4BF9-A9CC-5FE8B1B9C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3" y="5094288"/>
            <a:ext cx="3260725" cy="925512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chemeClr val="hlink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brûlures</a:t>
            </a:r>
          </a:p>
        </p:txBody>
      </p:sp>
      <p:sp>
        <p:nvSpPr>
          <p:cNvPr id="98317" name="AutoShape 13">
            <a:extLst>
              <a:ext uri="{FF2B5EF4-FFF2-40B4-BE49-F238E27FC236}">
                <a16:creationId xmlns:a16="http://schemas.microsoft.com/office/drawing/2014/main" id="{8DA8C517-1D21-4E73-BFCC-977CEE3F7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3243263"/>
            <a:ext cx="833437" cy="528637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18" name="Text Box 14">
            <a:extLst>
              <a:ext uri="{FF2B5EF4-FFF2-40B4-BE49-F238E27FC236}">
                <a16:creationId xmlns:a16="http://schemas.microsoft.com/office/drawing/2014/main" id="{5039A393-3EDB-4789-B06B-FE8047D7F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1295400"/>
            <a:ext cx="2428875" cy="1149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Contact de la peau et des yeux avec l’arc électrique</a:t>
            </a:r>
          </a:p>
        </p:txBody>
      </p:sp>
      <p:sp>
        <p:nvSpPr>
          <p:cNvPr id="98319" name="Line 15">
            <a:extLst>
              <a:ext uri="{FF2B5EF4-FFF2-40B4-BE49-F238E27FC236}">
                <a16:creationId xmlns:a16="http://schemas.microsoft.com/office/drawing/2014/main" id="{7A467CA2-F35D-452C-AB73-42AC1D36BD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8075" y="2384425"/>
            <a:ext cx="1181100" cy="10572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8320" name="Text Box 16">
            <a:extLst>
              <a:ext uri="{FF2B5EF4-FFF2-40B4-BE49-F238E27FC236}">
                <a16:creationId xmlns:a16="http://schemas.microsoft.com/office/drawing/2014/main" id="{9DE668EE-2665-4F4B-ABA5-227E1132307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23913" y="1590675"/>
            <a:ext cx="2290762" cy="854075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Souder à l’arc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6A6A98D2-97F4-4F6C-8EC5-2E421EE9C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4D430C6D-B836-4326-AA68-3C9251D0C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6019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99332" name="Group 4">
            <a:extLst>
              <a:ext uri="{FF2B5EF4-FFF2-40B4-BE49-F238E27FC236}">
                <a16:creationId xmlns:a16="http://schemas.microsoft.com/office/drawing/2014/main" id="{41F30DFD-482C-4CBF-A0A3-B4EDC2B1D46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99333" name="AutoShape 5">
              <a:extLst>
                <a:ext uri="{FF2B5EF4-FFF2-40B4-BE49-F238E27FC236}">
                  <a16:creationId xmlns:a16="http://schemas.microsoft.com/office/drawing/2014/main" id="{30B11732-CFC4-4116-8705-443D4BDA38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9334" name="Text Box 6">
              <a:extLst>
                <a:ext uri="{FF2B5EF4-FFF2-40B4-BE49-F238E27FC236}">
                  <a16:creationId xmlns:a16="http://schemas.microsoft.com/office/drawing/2014/main" id="{D0994023-7DC7-4AEE-82DB-C536332CE4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960"/>
              <a:ext cx="960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Prévention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intrinsèque</a:t>
              </a:r>
            </a:p>
          </p:txBody>
        </p:sp>
      </p:grpSp>
      <p:sp>
        <p:nvSpPr>
          <p:cNvPr id="99335" name="Text Box 7">
            <a:extLst>
              <a:ext uri="{FF2B5EF4-FFF2-40B4-BE49-F238E27FC236}">
                <a16:creationId xmlns:a16="http://schemas.microsoft.com/office/drawing/2014/main" id="{9E35CA59-D7A1-4FDA-9456-D6C6ACFE3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828800"/>
            <a:ext cx="56388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0"/>
              <a:t>Pistes : supprimer l’arc électrique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 sz="2000" b="0"/>
              <a:t>Collage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 sz="2000" b="0"/>
              <a:t>Boulonnage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fr-FR" altLang="fr-FR" sz="2000" b="0"/>
              <a:t>Moulage</a:t>
            </a:r>
          </a:p>
          <a:p>
            <a:pPr>
              <a:spcBef>
                <a:spcPct val="50000"/>
              </a:spcBef>
            </a:pPr>
            <a:endParaRPr lang="fr-FR" altLang="fr-FR" sz="2000" b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1B499C45-5A65-49A9-80F1-7F33830DE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45066" name="Group 10">
            <a:extLst>
              <a:ext uri="{FF2B5EF4-FFF2-40B4-BE49-F238E27FC236}">
                <a16:creationId xmlns:a16="http://schemas.microsoft.com/office/drawing/2014/main" id="{F7680A3D-A9E3-4B00-83E6-E316E522251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45061" name="AutoShape 5">
              <a:extLst>
                <a:ext uri="{FF2B5EF4-FFF2-40B4-BE49-F238E27FC236}">
                  <a16:creationId xmlns:a16="http://schemas.microsoft.com/office/drawing/2014/main" id="{FFD94D3A-FC91-4139-A40D-152062300A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063" name="Text Box 7">
              <a:extLst>
                <a:ext uri="{FF2B5EF4-FFF2-40B4-BE49-F238E27FC236}">
                  <a16:creationId xmlns:a16="http://schemas.microsoft.com/office/drawing/2014/main" id="{8C82FC5E-5F1A-442A-9336-FD22B7376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776"/>
              <a:ext cx="960" cy="48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collective</a:t>
              </a:r>
            </a:p>
          </p:txBody>
        </p:sp>
      </p:grpSp>
      <p:grpSp>
        <p:nvGrpSpPr>
          <p:cNvPr id="45078" name="Group 22">
            <a:extLst>
              <a:ext uri="{FF2B5EF4-FFF2-40B4-BE49-F238E27FC236}">
                <a16:creationId xmlns:a16="http://schemas.microsoft.com/office/drawing/2014/main" id="{9DAEE2F4-C9D1-403F-B513-3BDF9AB0E6C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838200"/>
            <a:ext cx="5715000" cy="4191000"/>
            <a:chOff x="1584" y="1234"/>
            <a:chExt cx="3643" cy="2462"/>
          </a:xfrm>
        </p:grpSpPr>
        <p:pic>
          <p:nvPicPr>
            <p:cNvPr id="45068" name="Picture 12">
              <a:extLst>
                <a:ext uri="{FF2B5EF4-FFF2-40B4-BE49-F238E27FC236}">
                  <a16:creationId xmlns:a16="http://schemas.microsoft.com/office/drawing/2014/main" id="{94ABAF7D-E94D-48E6-863E-35026050C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8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34"/>
              <a:ext cx="3643" cy="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9" name="Line 13">
              <a:extLst>
                <a:ext uri="{FF2B5EF4-FFF2-40B4-BE49-F238E27FC236}">
                  <a16:creationId xmlns:a16="http://schemas.microsoft.com/office/drawing/2014/main" id="{0AB2CAE2-B5E2-4990-BDB8-270C4C25E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" y="1684"/>
              <a:ext cx="22" cy="1156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0" name="Line 14">
              <a:extLst>
                <a:ext uri="{FF2B5EF4-FFF2-40B4-BE49-F238E27FC236}">
                  <a16:creationId xmlns:a16="http://schemas.microsoft.com/office/drawing/2014/main" id="{E03F4435-F793-46A9-97BA-930F6AF11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75" y="2636"/>
              <a:ext cx="1815" cy="205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1" name="Line 15">
              <a:extLst>
                <a:ext uri="{FF2B5EF4-FFF2-40B4-BE49-F238E27FC236}">
                  <a16:creationId xmlns:a16="http://schemas.microsoft.com/office/drawing/2014/main" id="{1F0F8ACC-F7A0-465D-8AD9-54989697DA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8" y="2024"/>
              <a:ext cx="0" cy="612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2" name="Line 16">
              <a:extLst>
                <a:ext uri="{FF2B5EF4-FFF2-40B4-BE49-F238E27FC236}">
                  <a16:creationId xmlns:a16="http://schemas.microsoft.com/office/drawing/2014/main" id="{E8D923B5-793D-4CCE-9E6E-5582D72E1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5" y="1706"/>
              <a:ext cx="1814" cy="31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3" name="Line 17">
              <a:extLst>
                <a:ext uri="{FF2B5EF4-FFF2-40B4-BE49-F238E27FC236}">
                  <a16:creationId xmlns:a16="http://schemas.microsoft.com/office/drawing/2014/main" id="{4964A676-8F31-4FEF-8F7B-BDEB8A341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0" y="1797"/>
              <a:ext cx="22" cy="997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4" name="Line 18">
              <a:extLst>
                <a:ext uri="{FF2B5EF4-FFF2-40B4-BE49-F238E27FC236}">
                  <a16:creationId xmlns:a16="http://schemas.microsoft.com/office/drawing/2014/main" id="{DE8128E7-7CE2-466E-854C-C670388A12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" y="1911"/>
              <a:ext cx="22" cy="793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075" name="Line 19">
              <a:extLst>
                <a:ext uri="{FF2B5EF4-FFF2-40B4-BE49-F238E27FC236}">
                  <a16:creationId xmlns:a16="http://schemas.microsoft.com/office/drawing/2014/main" id="{E6F596E7-FC50-467D-8370-A92E2B5F8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5" y="2273"/>
              <a:ext cx="1792" cy="68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5079" name="Text Box 23">
            <a:extLst>
              <a:ext uri="{FF2B5EF4-FFF2-40B4-BE49-F238E27FC236}">
                <a16:creationId xmlns:a16="http://schemas.microsoft.com/office/drawing/2014/main" id="{73FDD9E9-1F5F-4CC8-BA7B-A3637ABCB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118100"/>
            <a:ext cx="45354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800" b="0"/>
              <a:t>MISE EN PLACE D’UNE CARTERISATION INTERDISANT L’ACCES A LA ZONE DANGEREUSE</a:t>
            </a:r>
          </a:p>
          <a:p>
            <a:pPr algn="ctr"/>
            <a:endParaRPr lang="fr-FR" altLang="fr-FR" sz="1800" b="0"/>
          </a:p>
          <a:p>
            <a:pPr algn="ctr"/>
            <a:r>
              <a:rPr lang="fr-FR" altLang="fr-FR" sz="1800" b="0"/>
              <a:t>Seul le bâti est visible sur la photo, le grillage ayant été fixé ultérieurement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948B2F25-B5A3-4DAC-95F7-BE26CA3AE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100355" name="Group 3">
            <a:extLst>
              <a:ext uri="{FF2B5EF4-FFF2-40B4-BE49-F238E27FC236}">
                <a16:creationId xmlns:a16="http://schemas.microsoft.com/office/drawing/2014/main" id="{1909F3A3-8C90-4EE9-B87B-45150FBEAB2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100356" name="AutoShape 4">
              <a:extLst>
                <a:ext uri="{FF2B5EF4-FFF2-40B4-BE49-F238E27FC236}">
                  <a16:creationId xmlns:a16="http://schemas.microsoft.com/office/drawing/2014/main" id="{04E3533C-87EE-4F41-B529-BDD9D0C952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0357" name="Text Box 5">
              <a:extLst>
                <a:ext uri="{FF2B5EF4-FFF2-40B4-BE49-F238E27FC236}">
                  <a16:creationId xmlns:a16="http://schemas.microsoft.com/office/drawing/2014/main" id="{4E07906D-8E49-4353-9B04-9D555E95C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776"/>
              <a:ext cx="960" cy="48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collective</a:t>
              </a:r>
            </a:p>
          </p:txBody>
        </p:sp>
      </p:grpSp>
      <p:sp>
        <p:nvSpPr>
          <p:cNvPr id="100358" name="Text Box 6">
            <a:extLst>
              <a:ext uri="{FF2B5EF4-FFF2-40B4-BE49-F238E27FC236}">
                <a16:creationId xmlns:a16="http://schemas.microsoft.com/office/drawing/2014/main" id="{D7ED57EC-5133-4452-86E2-AF6DF6D5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048000"/>
            <a:ext cx="5562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0"/>
              <a:t>Piste :</a:t>
            </a:r>
          </a:p>
          <a:p>
            <a:pPr>
              <a:spcBef>
                <a:spcPct val="50000"/>
              </a:spcBef>
            </a:pPr>
            <a:r>
              <a:rPr lang="fr-FR" altLang="fr-FR" sz="2000" b="0"/>
              <a:t>Utiliser une cabine « TIG » : L’opérateur est à l’extérieur de la cabine.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36391A0F-977C-4B30-811F-8DA2B3AA1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60FD1F94-6200-42BF-A0DF-615BEA947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6019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1380" name="Group 4">
            <a:extLst>
              <a:ext uri="{FF2B5EF4-FFF2-40B4-BE49-F238E27FC236}">
                <a16:creationId xmlns:a16="http://schemas.microsoft.com/office/drawing/2014/main" id="{72825CB7-6309-4F1C-BFCB-1582D38743A3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101381" name="AutoShape 5">
              <a:extLst>
                <a:ext uri="{FF2B5EF4-FFF2-40B4-BE49-F238E27FC236}">
                  <a16:creationId xmlns:a16="http://schemas.microsoft.com/office/drawing/2014/main" id="{1F90AB26-D375-48CA-B277-796592B932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1382" name="Text Box 6">
              <a:extLst>
                <a:ext uri="{FF2B5EF4-FFF2-40B4-BE49-F238E27FC236}">
                  <a16:creationId xmlns:a16="http://schemas.microsoft.com/office/drawing/2014/main" id="{980F367B-91ED-49B3-9447-9DCAAC624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592"/>
              <a:ext cx="960" cy="4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individuelle</a:t>
              </a:r>
            </a:p>
          </p:txBody>
        </p:sp>
      </p:grpSp>
      <p:sp>
        <p:nvSpPr>
          <p:cNvPr id="101383" name="Text Box 7">
            <a:extLst>
              <a:ext uri="{FF2B5EF4-FFF2-40B4-BE49-F238E27FC236}">
                <a16:creationId xmlns:a16="http://schemas.microsoft.com/office/drawing/2014/main" id="{5CA637EF-F140-4E1C-A77E-0DA988BFD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b="0"/>
              <a:t>Photo JPEG 800x600</a:t>
            </a:r>
          </a:p>
          <a:p>
            <a:pPr algn="ctr"/>
            <a:r>
              <a:rPr lang="fr-FR" altLang="fr-FR" sz="1200" b="0"/>
              <a:t>ou description</a:t>
            </a:r>
          </a:p>
        </p:txBody>
      </p:sp>
      <p:pic>
        <p:nvPicPr>
          <p:cNvPr id="101384" name="Picture 8">
            <a:extLst>
              <a:ext uri="{FF2B5EF4-FFF2-40B4-BE49-F238E27FC236}">
                <a16:creationId xmlns:a16="http://schemas.microsoft.com/office/drawing/2014/main" id="{6E25F3DA-4D4A-4E98-A541-8AB725F0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5" name="Text Box 9">
            <a:extLst>
              <a:ext uri="{FF2B5EF4-FFF2-40B4-BE49-F238E27FC236}">
                <a16:creationId xmlns:a16="http://schemas.microsoft.com/office/drawing/2014/main" id="{99DFC7F5-67B0-41C8-996E-B173D8E43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248400"/>
            <a:ext cx="769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000" b="0"/>
              <a:t>Remarque: préférer un masque à cristaux liquides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BD65CA10-F0F3-47CE-B71D-8F70CA7E6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88DE67A6-6BDE-4627-8832-024443CFF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60198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02404" name="Group 4">
            <a:extLst>
              <a:ext uri="{FF2B5EF4-FFF2-40B4-BE49-F238E27FC236}">
                <a16:creationId xmlns:a16="http://schemas.microsoft.com/office/drawing/2014/main" id="{21E3B01D-B34C-4BB6-A58B-9489A9C552DC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102405" name="AutoShape 5">
              <a:extLst>
                <a:ext uri="{FF2B5EF4-FFF2-40B4-BE49-F238E27FC236}">
                  <a16:creationId xmlns:a16="http://schemas.microsoft.com/office/drawing/2014/main" id="{B63C9BAD-345F-4D05-A8AC-164623ECCA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406" name="Text Box 6">
              <a:extLst>
                <a:ext uri="{FF2B5EF4-FFF2-40B4-BE49-F238E27FC236}">
                  <a16:creationId xmlns:a16="http://schemas.microsoft.com/office/drawing/2014/main" id="{BA2BD8E1-5964-4D02-8E88-9F8FA3E76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08"/>
              <a:ext cx="960" cy="4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Instructions</a:t>
              </a:r>
            </a:p>
          </p:txBody>
        </p:sp>
      </p:grpSp>
      <p:sp>
        <p:nvSpPr>
          <p:cNvPr id="102407" name="Text Box 7">
            <a:extLst>
              <a:ext uri="{FF2B5EF4-FFF2-40B4-BE49-F238E27FC236}">
                <a16:creationId xmlns:a16="http://schemas.microsoft.com/office/drawing/2014/main" id="{4E9CACCB-C320-47FE-8CCB-11A0B8F93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600200"/>
            <a:ext cx="5867400" cy="44815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fr-FR" altLang="fr-FR" sz="800" i="1" u="sng"/>
          </a:p>
          <a:p>
            <a:pPr algn="ctr"/>
            <a:r>
              <a:rPr lang="fr-FR" altLang="fr-FR" sz="4000" i="1" u="sng"/>
              <a:t>SECURITE:</a:t>
            </a:r>
          </a:p>
          <a:p>
            <a:pPr algn="ctr"/>
            <a:endParaRPr lang="fr-FR" altLang="fr-FR" sz="2000" i="1" u="sng"/>
          </a:p>
          <a:p>
            <a:pPr algn="ctr">
              <a:buFontTx/>
              <a:buChar char="•"/>
            </a:pPr>
            <a:r>
              <a:rPr lang="fr-FR" altLang="fr-FR" sz="2000" i="1"/>
              <a:t>Travailler toujours avec un masque à souder et des gants pour éviter les brûlures.</a:t>
            </a:r>
          </a:p>
          <a:p>
            <a:pPr algn="ctr">
              <a:buFontTx/>
              <a:buChar char="•"/>
            </a:pPr>
            <a:endParaRPr lang="fr-FR" altLang="fr-FR" sz="2000" i="1"/>
          </a:p>
          <a:p>
            <a:pPr algn="ctr">
              <a:buFontTx/>
              <a:buChar char="•"/>
            </a:pPr>
            <a:r>
              <a:rPr lang="fr-FR" altLang="fr-FR" sz="2000" i="1"/>
              <a:t>Travailler toujours avec une aspiration pour éviter les risques de maladies respiratoires.</a:t>
            </a:r>
          </a:p>
          <a:p>
            <a:pPr algn="ctr">
              <a:buFontTx/>
              <a:buChar char="•"/>
            </a:pPr>
            <a:endParaRPr lang="fr-FR" altLang="fr-FR" sz="2000" i="1"/>
          </a:p>
          <a:p>
            <a:pPr algn="ctr">
              <a:buFontTx/>
              <a:buChar char="•"/>
            </a:pPr>
            <a:r>
              <a:rPr lang="fr-FR" altLang="fr-FR" sz="2000" i="1"/>
              <a:t>Travailler avec des vêtements en cuirs pour éviter d’être exposé aux ultraviolets.</a:t>
            </a:r>
          </a:p>
          <a:p>
            <a:pPr algn="ctr">
              <a:buFontTx/>
              <a:buChar char="•"/>
            </a:pPr>
            <a:endParaRPr lang="fr-FR" altLang="fr-FR" sz="2000" i="1"/>
          </a:p>
          <a:p>
            <a:pPr algn="ctr">
              <a:buFontTx/>
              <a:buChar char="•"/>
            </a:pPr>
            <a:r>
              <a:rPr lang="fr-FR" altLang="fr-FR" sz="2000" i="1"/>
              <a:t>Travailler à hauteur d’homme pour éviter les problèmes de dos.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0AD1C420-E205-4FCA-A852-5E2F483E8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F368B5E2-2EDD-4F3F-B962-995545E87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076BB5D5-CBDE-49E5-AF3E-E9C3414C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14400"/>
            <a:ext cx="60198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8CA21C76-AD66-4CFF-8F20-C246B664F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971800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b="0"/>
              <a:t>Photo JPEG </a:t>
            </a:r>
            <a:r>
              <a:rPr lang="fr-FR" altLang="fr-FR" sz="1200" b="0">
                <a:hlinkClick r:id="rId2"/>
              </a:rPr>
              <a:t>800x600</a:t>
            </a:r>
            <a:endParaRPr lang="fr-FR" altLang="fr-FR" sz="1200" b="0"/>
          </a:p>
          <a:p>
            <a:pPr algn="ctr"/>
            <a:r>
              <a:rPr lang="fr-FR" altLang="fr-FR" sz="1200" b="0"/>
              <a:t>ou description</a:t>
            </a:r>
          </a:p>
        </p:txBody>
      </p:sp>
      <p:pic>
        <p:nvPicPr>
          <p:cNvPr id="103430" name="Picture 6">
            <a:extLst>
              <a:ext uri="{FF2B5EF4-FFF2-40B4-BE49-F238E27FC236}">
                <a16:creationId xmlns:a16="http://schemas.microsoft.com/office/drawing/2014/main" id="{CC36615F-9210-4552-915B-7FA01059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51700" cy="54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D2FCA6E-AC0F-458F-BE8F-EDE91C2C8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Identification du risque</a:t>
            </a:r>
          </a:p>
        </p:txBody>
      </p:sp>
      <p:grpSp>
        <p:nvGrpSpPr>
          <p:cNvPr id="104451" name="Group 3">
            <a:extLst>
              <a:ext uri="{FF2B5EF4-FFF2-40B4-BE49-F238E27FC236}">
                <a16:creationId xmlns:a16="http://schemas.microsoft.com/office/drawing/2014/main" id="{7340585C-7297-4AFF-9E23-7FEA0633F7D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24000"/>
            <a:ext cx="7696200" cy="4495800"/>
            <a:chOff x="528" y="1200"/>
            <a:chExt cx="4848" cy="2832"/>
          </a:xfrm>
        </p:grpSpPr>
        <p:sp useBgFill="1">
          <p:nvSpPr>
            <p:cNvPr id="104452" name="Rectangle 4">
              <a:extLst>
                <a:ext uri="{FF2B5EF4-FFF2-40B4-BE49-F238E27FC236}">
                  <a16:creationId xmlns:a16="http://schemas.microsoft.com/office/drawing/2014/main" id="{6ED22C2A-2E11-440D-908D-D6EF1ACEC98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5" y="1200"/>
              <a:ext cx="1661" cy="125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4453" name="Group 5">
              <a:extLst>
                <a:ext uri="{FF2B5EF4-FFF2-40B4-BE49-F238E27FC236}">
                  <a16:creationId xmlns:a16="http://schemas.microsoft.com/office/drawing/2014/main" id="{DFA28BD6-752F-4388-8AC7-15A30561B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920"/>
              <a:ext cx="3121" cy="1105"/>
              <a:chOff x="144" y="1632"/>
              <a:chExt cx="3427" cy="1273"/>
            </a:xfrm>
          </p:grpSpPr>
          <p:sp>
            <p:nvSpPr>
              <p:cNvPr id="104454" name="Oval 6">
                <a:extLst>
                  <a:ext uri="{FF2B5EF4-FFF2-40B4-BE49-F238E27FC236}">
                    <a16:creationId xmlns:a16="http://schemas.microsoft.com/office/drawing/2014/main" id="{4E92AC90-E034-4F05-8955-B406011B0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632"/>
                <a:ext cx="3427" cy="1273"/>
              </a:xfrm>
              <a:prstGeom prst="ellipse">
                <a:avLst/>
              </a:prstGeom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04455" name="Text Box 7">
                <a:extLst>
                  <a:ext uri="{FF2B5EF4-FFF2-40B4-BE49-F238E27FC236}">
                    <a16:creationId xmlns:a16="http://schemas.microsoft.com/office/drawing/2014/main" id="{D1D44DD3-A030-4F04-9619-C613DF024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016"/>
                <a:ext cx="1344" cy="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fr-FR" altLang="fr-FR" sz="2000">
                    <a:latin typeface="Verdana" panose="020B0604030504040204" pitchFamily="34" charset="0"/>
                  </a:rPr>
                  <a:t>Emission de particules</a:t>
                </a:r>
              </a:p>
            </p:txBody>
          </p:sp>
        </p:grpSp>
        <p:sp>
          <p:nvSpPr>
            <p:cNvPr id="104456" name="Oval 8">
              <a:extLst>
                <a:ext uri="{FF2B5EF4-FFF2-40B4-BE49-F238E27FC236}">
                  <a16:creationId xmlns:a16="http://schemas.microsoft.com/office/drawing/2014/main" id="{7677863D-76B3-4E91-83FE-5026D0656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1950"/>
              <a:ext cx="3120" cy="110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31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57" name="Text Box 9">
              <a:extLst>
                <a:ext uri="{FF2B5EF4-FFF2-40B4-BE49-F238E27FC236}">
                  <a16:creationId xmlns:a16="http://schemas.microsoft.com/office/drawing/2014/main" id="{EC1609A0-6CD4-4097-B214-7E059C235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5" y="2326"/>
              <a:ext cx="962" cy="250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personne</a:t>
              </a:r>
            </a:p>
          </p:txBody>
        </p:sp>
        <p:sp>
          <p:nvSpPr>
            <p:cNvPr id="104458" name="Freeform 10">
              <a:extLst>
                <a:ext uri="{FF2B5EF4-FFF2-40B4-BE49-F238E27FC236}">
                  <a16:creationId xmlns:a16="http://schemas.microsoft.com/office/drawing/2014/main" id="{E6B3296F-71B6-419B-9FC2-016E9689C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033"/>
              <a:ext cx="1470" cy="958"/>
            </a:xfrm>
            <a:custGeom>
              <a:avLst/>
              <a:gdLst>
                <a:gd name="T0" fmla="*/ 876 w 1614"/>
                <a:gd name="T1" fmla="*/ 0 h 1104"/>
                <a:gd name="T2" fmla="*/ 1044 w 1614"/>
                <a:gd name="T3" fmla="*/ 60 h 1104"/>
                <a:gd name="T4" fmla="*/ 1260 w 1614"/>
                <a:gd name="T5" fmla="*/ 144 h 1104"/>
                <a:gd name="T6" fmla="*/ 1440 w 1614"/>
                <a:gd name="T7" fmla="*/ 252 h 1104"/>
                <a:gd name="T8" fmla="*/ 1548 w 1614"/>
                <a:gd name="T9" fmla="*/ 366 h 1104"/>
                <a:gd name="T10" fmla="*/ 1614 w 1614"/>
                <a:gd name="T11" fmla="*/ 480 h 1104"/>
                <a:gd name="T12" fmla="*/ 1608 w 1614"/>
                <a:gd name="T13" fmla="*/ 564 h 1104"/>
                <a:gd name="T14" fmla="*/ 1584 w 1614"/>
                <a:gd name="T15" fmla="*/ 654 h 1104"/>
                <a:gd name="T16" fmla="*/ 1494 w 1614"/>
                <a:gd name="T17" fmla="*/ 792 h 1104"/>
                <a:gd name="T18" fmla="*/ 1332 w 1614"/>
                <a:gd name="T19" fmla="*/ 900 h 1104"/>
                <a:gd name="T20" fmla="*/ 1116 w 1614"/>
                <a:gd name="T21" fmla="*/ 1008 h 1104"/>
                <a:gd name="T22" fmla="*/ 780 w 1614"/>
                <a:gd name="T23" fmla="*/ 1104 h 1104"/>
                <a:gd name="T24" fmla="*/ 298 w 1614"/>
                <a:gd name="T25" fmla="*/ 914 h 1104"/>
                <a:gd name="T26" fmla="*/ 60 w 1614"/>
                <a:gd name="T27" fmla="*/ 720 h 1104"/>
                <a:gd name="T28" fmla="*/ 0 w 1614"/>
                <a:gd name="T29" fmla="*/ 564 h 1104"/>
                <a:gd name="T30" fmla="*/ 30 w 1614"/>
                <a:gd name="T31" fmla="*/ 402 h 1104"/>
                <a:gd name="T32" fmla="*/ 174 w 1614"/>
                <a:gd name="T33" fmla="*/ 246 h 1104"/>
                <a:gd name="T34" fmla="*/ 492 w 1614"/>
                <a:gd name="T35" fmla="*/ 96 h 1104"/>
                <a:gd name="T36" fmla="*/ 732 w 1614"/>
                <a:gd name="T37" fmla="*/ 0 h 1104"/>
                <a:gd name="T38" fmla="*/ 876 w 1614"/>
                <a:gd name="T3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4" h="1104">
                  <a:moveTo>
                    <a:pt x="876" y="0"/>
                  </a:moveTo>
                  <a:lnTo>
                    <a:pt x="1044" y="60"/>
                  </a:lnTo>
                  <a:lnTo>
                    <a:pt x="1260" y="144"/>
                  </a:lnTo>
                  <a:lnTo>
                    <a:pt x="1440" y="252"/>
                  </a:lnTo>
                  <a:lnTo>
                    <a:pt x="1548" y="366"/>
                  </a:lnTo>
                  <a:lnTo>
                    <a:pt x="1614" y="480"/>
                  </a:lnTo>
                  <a:lnTo>
                    <a:pt x="1608" y="564"/>
                  </a:lnTo>
                  <a:lnTo>
                    <a:pt x="1584" y="654"/>
                  </a:lnTo>
                  <a:lnTo>
                    <a:pt x="1494" y="792"/>
                  </a:lnTo>
                  <a:lnTo>
                    <a:pt x="1332" y="900"/>
                  </a:lnTo>
                  <a:lnTo>
                    <a:pt x="1116" y="1008"/>
                  </a:lnTo>
                  <a:lnTo>
                    <a:pt x="780" y="1104"/>
                  </a:lnTo>
                  <a:lnTo>
                    <a:pt x="298" y="914"/>
                  </a:lnTo>
                  <a:lnTo>
                    <a:pt x="60" y="720"/>
                  </a:lnTo>
                  <a:lnTo>
                    <a:pt x="0" y="564"/>
                  </a:lnTo>
                  <a:lnTo>
                    <a:pt x="30" y="402"/>
                  </a:lnTo>
                  <a:lnTo>
                    <a:pt x="174" y="246"/>
                  </a:lnTo>
                  <a:lnTo>
                    <a:pt x="492" y="96"/>
                  </a:lnTo>
                  <a:lnTo>
                    <a:pt x="732" y="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CC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04459" name="Line 11">
              <a:extLst>
                <a:ext uri="{FF2B5EF4-FFF2-40B4-BE49-F238E27FC236}">
                  <a16:creationId xmlns:a16="http://schemas.microsoft.com/office/drawing/2014/main" id="{CA33973F-6856-461D-BE5C-A9CAAF8767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6" y="1742"/>
              <a:ext cx="700" cy="49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60" name="AutoShape 12">
              <a:extLst>
                <a:ext uri="{FF2B5EF4-FFF2-40B4-BE49-F238E27FC236}">
                  <a16:creationId xmlns:a16="http://schemas.microsoft.com/office/drawing/2014/main" id="{D5C8B10F-6BC5-44AF-8630-928A74A77A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83349">
              <a:off x="2518" y="3020"/>
              <a:ext cx="726" cy="16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61" name="AutoShape 13">
              <a:extLst>
                <a:ext uri="{FF2B5EF4-FFF2-40B4-BE49-F238E27FC236}">
                  <a16:creationId xmlns:a16="http://schemas.microsoft.com/office/drawing/2014/main" id="{E725B891-6495-40BD-A711-160DD21B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3449"/>
              <a:ext cx="2054" cy="583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Piqûres des yeux, mains</a:t>
              </a:r>
            </a:p>
          </p:txBody>
        </p:sp>
        <p:sp>
          <p:nvSpPr>
            <p:cNvPr id="104462" name="AutoShape 14">
              <a:extLst>
                <a:ext uri="{FF2B5EF4-FFF2-40B4-BE49-F238E27FC236}">
                  <a16:creationId xmlns:a16="http://schemas.microsoft.com/office/drawing/2014/main" id="{4E4D4BB1-8392-4DFD-A386-46BB9E838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283"/>
              <a:ext cx="525" cy="333"/>
            </a:xfrm>
            <a:prstGeom prst="irregularSeal1">
              <a:avLst/>
            </a:prstGeom>
            <a:solidFill>
              <a:srgbClr val="FFFF00"/>
            </a:solidFill>
            <a:ln w="12700">
              <a:solidFill>
                <a:srgbClr val="FF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63" name="Text Box 15">
              <a:extLst>
                <a:ext uri="{FF2B5EF4-FFF2-40B4-BE49-F238E27FC236}">
                  <a16:creationId xmlns:a16="http://schemas.microsoft.com/office/drawing/2014/main" id="{3A4BC803-AC03-4E62-A2DE-BA360BA09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1242"/>
              <a:ext cx="1491" cy="5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Trajectoire aléatoire de particules</a:t>
              </a:r>
            </a:p>
          </p:txBody>
        </p:sp>
        <p:sp>
          <p:nvSpPr>
            <p:cNvPr id="104464" name="Line 16">
              <a:extLst>
                <a:ext uri="{FF2B5EF4-FFF2-40B4-BE49-F238E27FC236}">
                  <a16:creationId xmlns:a16="http://schemas.microsoft.com/office/drawing/2014/main" id="{06046741-0BA9-4ACB-B70E-B93005C6C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6" y="1742"/>
              <a:ext cx="744" cy="66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4465" name="Text Box 17">
              <a:extLst>
                <a:ext uri="{FF2B5EF4-FFF2-40B4-BE49-F238E27FC236}">
                  <a16:creationId xmlns:a16="http://schemas.microsoft.com/office/drawing/2014/main" id="{76665F5F-36F5-4F66-AEA2-0A70B4D7F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67" y="1242"/>
              <a:ext cx="1443" cy="53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Piquage de laitier avec un marteau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0DF007F-2883-4925-BB7C-D2CB4F26E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105475" name="Group 3">
            <a:extLst>
              <a:ext uri="{FF2B5EF4-FFF2-40B4-BE49-F238E27FC236}">
                <a16:creationId xmlns:a16="http://schemas.microsoft.com/office/drawing/2014/main" id="{F3AEED21-B0B1-4C90-9803-E51B264B86D2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105476" name="AutoShape 4">
              <a:extLst>
                <a:ext uri="{FF2B5EF4-FFF2-40B4-BE49-F238E27FC236}">
                  <a16:creationId xmlns:a16="http://schemas.microsoft.com/office/drawing/2014/main" id="{54C5BA1E-F115-4AA6-BFFC-C5B35C9B1D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5477" name="Text Box 5">
              <a:extLst>
                <a:ext uri="{FF2B5EF4-FFF2-40B4-BE49-F238E27FC236}">
                  <a16:creationId xmlns:a16="http://schemas.microsoft.com/office/drawing/2014/main" id="{80DC5C4B-F297-4025-AEF2-D98207B01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960"/>
              <a:ext cx="960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Prévention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intrinsèque</a:t>
              </a:r>
            </a:p>
          </p:txBody>
        </p:sp>
      </p:grpSp>
      <p:sp>
        <p:nvSpPr>
          <p:cNvPr id="105478" name="Text Box 6">
            <a:extLst>
              <a:ext uri="{FF2B5EF4-FFF2-40B4-BE49-F238E27FC236}">
                <a16:creationId xmlns:a16="http://schemas.microsoft.com/office/drawing/2014/main" id="{78058A39-176F-4812-86FA-B8D856637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52600"/>
            <a:ext cx="6172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b="0"/>
              <a:t>Piste : changer le procédé de soudage</a:t>
            </a:r>
          </a:p>
          <a:p>
            <a:pPr>
              <a:spcBef>
                <a:spcPct val="50000"/>
              </a:spcBef>
            </a:pPr>
            <a:r>
              <a:rPr lang="fr-FR" altLang="fr-FR" b="0"/>
              <a:t>Ex: soudage MIG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4DCA9D02-69DC-4E1C-A62F-7F1E5DAF6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106499" name="Group 3">
            <a:extLst>
              <a:ext uri="{FF2B5EF4-FFF2-40B4-BE49-F238E27FC236}">
                <a16:creationId xmlns:a16="http://schemas.microsoft.com/office/drawing/2014/main" id="{2767E383-0AF8-40B2-92C3-3E9336759EC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106500" name="AutoShape 4">
              <a:extLst>
                <a:ext uri="{FF2B5EF4-FFF2-40B4-BE49-F238E27FC236}">
                  <a16:creationId xmlns:a16="http://schemas.microsoft.com/office/drawing/2014/main" id="{C52969C0-F358-4CFB-BFBD-CA5F12E29B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6501" name="Text Box 5">
              <a:extLst>
                <a:ext uri="{FF2B5EF4-FFF2-40B4-BE49-F238E27FC236}">
                  <a16:creationId xmlns:a16="http://schemas.microsoft.com/office/drawing/2014/main" id="{D049E62D-A405-48CB-BCB6-010AE63FE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776"/>
              <a:ext cx="960" cy="48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collective</a:t>
              </a:r>
            </a:p>
          </p:txBody>
        </p:sp>
      </p:grpSp>
      <p:sp>
        <p:nvSpPr>
          <p:cNvPr id="106502" name="Text Box 6">
            <a:extLst>
              <a:ext uri="{FF2B5EF4-FFF2-40B4-BE49-F238E27FC236}">
                <a16:creationId xmlns:a16="http://schemas.microsoft.com/office/drawing/2014/main" id="{267E30E0-424C-4BAA-9D17-1BC3EA476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752600"/>
            <a:ext cx="5410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/>
              <a:t>Piste:</a:t>
            </a:r>
          </a:p>
          <a:p>
            <a:pPr>
              <a:spcBef>
                <a:spcPct val="50000"/>
              </a:spcBef>
            </a:pPr>
            <a:r>
              <a:rPr lang="fr-FR" altLang="fr-FR"/>
              <a:t>Ecran de protection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507EB5A-2401-4E66-80E8-3DDBA2DE0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107523" name="Group 3">
            <a:extLst>
              <a:ext uri="{FF2B5EF4-FFF2-40B4-BE49-F238E27FC236}">
                <a16:creationId xmlns:a16="http://schemas.microsoft.com/office/drawing/2014/main" id="{D65CB7D0-9E19-42C9-ACA5-26EB3D797F6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107524" name="AutoShape 4">
              <a:extLst>
                <a:ext uri="{FF2B5EF4-FFF2-40B4-BE49-F238E27FC236}">
                  <a16:creationId xmlns:a16="http://schemas.microsoft.com/office/drawing/2014/main" id="{7182967E-1852-4B9A-B703-CE894740BD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7525" name="Text Box 5">
              <a:extLst>
                <a:ext uri="{FF2B5EF4-FFF2-40B4-BE49-F238E27FC236}">
                  <a16:creationId xmlns:a16="http://schemas.microsoft.com/office/drawing/2014/main" id="{7CCA93D0-85A9-40D0-98DE-0C7B220F3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592"/>
              <a:ext cx="960" cy="4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individuelle</a:t>
              </a:r>
            </a:p>
          </p:txBody>
        </p:sp>
      </p:grpSp>
      <p:sp>
        <p:nvSpPr>
          <p:cNvPr id="107526" name="Text Box 6">
            <a:extLst>
              <a:ext uri="{FF2B5EF4-FFF2-40B4-BE49-F238E27FC236}">
                <a16:creationId xmlns:a16="http://schemas.microsoft.com/office/drawing/2014/main" id="{3D47E22E-5F93-4BEB-A829-AC40E2EF1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429000"/>
            <a:ext cx="15398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200" b="0"/>
              <a:t>Photo JPEG 800x600</a:t>
            </a:r>
          </a:p>
          <a:p>
            <a:pPr algn="ctr"/>
            <a:r>
              <a:rPr lang="fr-FR" altLang="fr-FR" sz="1200" b="0"/>
              <a:t>ou description</a:t>
            </a:r>
          </a:p>
        </p:txBody>
      </p:sp>
      <p:pic>
        <p:nvPicPr>
          <p:cNvPr id="107527" name="Picture 7">
            <a:extLst>
              <a:ext uri="{FF2B5EF4-FFF2-40B4-BE49-F238E27FC236}">
                <a16:creationId xmlns:a16="http://schemas.microsoft.com/office/drawing/2014/main" id="{AC119C5C-9F54-4657-B1B4-F47209AC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419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2A6876B-6ED6-4DD6-BF97-350DD1114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6E051781-5F9D-44A1-ADCF-90D4BC2D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3B7A8D99-D92F-44DC-9C2A-68F5D8A61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14400"/>
            <a:ext cx="60198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09573" name="Picture 5">
            <a:extLst>
              <a:ext uri="{FF2B5EF4-FFF2-40B4-BE49-F238E27FC236}">
                <a16:creationId xmlns:a16="http://schemas.microsoft.com/office/drawing/2014/main" id="{06364AC9-7BD1-4F6C-A031-06DF11B35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848475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84483EB-8448-44E0-B162-7395C3DBE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Identification du risque</a:t>
            </a:r>
          </a:p>
        </p:txBody>
      </p:sp>
      <p:grpSp>
        <p:nvGrpSpPr>
          <p:cNvPr id="110595" name="Group 3">
            <a:extLst>
              <a:ext uri="{FF2B5EF4-FFF2-40B4-BE49-F238E27FC236}">
                <a16:creationId xmlns:a16="http://schemas.microsoft.com/office/drawing/2014/main" id="{FA77885C-BC4D-4E18-83A8-A5D0E2C0AA1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524000"/>
            <a:ext cx="7696200" cy="4495800"/>
            <a:chOff x="528" y="1200"/>
            <a:chExt cx="4848" cy="2832"/>
          </a:xfrm>
        </p:grpSpPr>
        <p:sp useBgFill="1">
          <p:nvSpPr>
            <p:cNvPr id="110596" name="Rectangle 4">
              <a:extLst>
                <a:ext uri="{FF2B5EF4-FFF2-40B4-BE49-F238E27FC236}">
                  <a16:creationId xmlns:a16="http://schemas.microsoft.com/office/drawing/2014/main" id="{16195C35-D9E7-4489-9DD1-C5DE87B111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15" y="1200"/>
              <a:ext cx="1661" cy="125"/>
            </a:xfrm>
            <a:prstGeom prst="rect">
              <a:avLst/>
            </a:pr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10597" name="Group 5">
              <a:extLst>
                <a:ext uri="{FF2B5EF4-FFF2-40B4-BE49-F238E27FC236}">
                  <a16:creationId xmlns:a16="http://schemas.microsoft.com/office/drawing/2014/main" id="{59DB683B-3497-4D3E-88D8-6206FFC11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1920"/>
              <a:ext cx="3121" cy="1105"/>
              <a:chOff x="144" y="1632"/>
              <a:chExt cx="3427" cy="1273"/>
            </a:xfrm>
          </p:grpSpPr>
          <p:sp>
            <p:nvSpPr>
              <p:cNvPr id="110598" name="Oval 6">
                <a:extLst>
                  <a:ext uri="{FF2B5EF4-FFF2-40B4-BE49-F238E27FC236}">
                    <a16:creationId xmlns:a16="http://schemas.microsoft.com/office/drawing/2014/main" id="{63433483-FC22-4572-89B3-7131AAA91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632"/>
                <a:ext cx="3427" cy="1273"/>
              </a:xfrm>
              <a:prstGeom prst="ellipse">
                <a:avLst/>
              </a:prstGeom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10599" name="Text Box 7">
                <a:extLst>
                  <a:ext uri="{FF2B5EF4-FFF2-40B4-BE49-F238E27FC236}">
                    <a16:creationId xmlns:a16="http://schemas.microsoft.com/office/drawing/2014/main" id="{5C455BF5-BE3A-48BB-85A9-B76CED7703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" y="2016"/>
                <a:ext cx="1344" cy="5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5715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7145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2860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743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3200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657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4114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hangingPunct="0">
                  <a:spcBef>
                    <a:spcPct val="50000"/>
                  </a:spcBef>
                </a:pPr>
                <a:r>
                  <a:rPr lang="fr-FR" altLang="fr-FR" sz="2000">
                    <a:latin typeface="Verdana" panose="020B0604030504040204" pitchFamily="34" charset="0"/>
                  </a:rPr>
                  <a:t>Les poussières</a:t>
                </a:r>
              </a:p>
            </p:txBody>
          </p:sp>
        </p:grpSp>
        <p:sp>
          <p:nvSpPr>
            <p:cNvPr id="110600" name="Oval 8">
              <a:extLst>
                <a:ext uri="{FF2B5EF4-FFF2-40B4-BE49-F238E27FC236}">
                  <a16:creationId xmlns:a16="http://schemas.microsoft.com/office/drawing/2014/main" id="{3E410755-7D38-4172-862B-67631591B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5" y="1950"/>
              <a:ext cx="3120" cy="1104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31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601" name="Text Box 9">
              <a:extLst>
                <a:ext uri="{FF2B5EF4-FFF2-40B4-BE49-F238E27FC236}">
                  <a16:creationId xmlns:a16="http://schemas.microsoft.com/office/drawing/2014/main" id="{4217AF2A-8BEF-4FD4-9107-35C7D2BB9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5" y="2326"/>
              <a:ext cx="962" cy="250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L’élève</a:t>
              </a:r>
            </a:p>
          </p:txBody>
        </p:sp>
        <p:sp>
          <p:nvSpPr>
            <p:cNvPr id="110602" name="Freeform 10">
              <a:extLst>
                <a:ext uri="{FF2B5EF4-FFF2-40B4-BE49-F238E27FC236}">
                  <a16:creationId xmlns:a16="http://schemas.microsoft.com/office/drawing/2014/main" id="{7D7CFFFA-3D58-4B35-8F1F-AC9C66CD1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" y="2033"/>
              <a:ext cx="1470" cy="958"/>
            </a:xfrm>
            <a:custGeom>
              <a:avLst/>
              <a:gdLst>
                <a:gd name="T0" fmla="*/ 876 w 1614"/>
                <a:gd name="T1" fmla="*/ 0 h 1104"/>
                <a:gd name="T2" fmla="*/ 1044 w 1614"/>
                <a:gd name="T3" fmla="*/ 60 h 1104"/>
                <a:gd name="T4" fmla="*/ 1260 w 1614"/>
                <a:gd name="T5" fmla="*/ 144 h 1104"/>
                <a:gd name="T6" fmla="*/ 1440 w 1614"/>
                <a:gd name="T7" fmla="*/ 252 h 1104"/>
                <a:gd name="T8" fmla="*/ 1548 w 1614"/>
                <a:gd name="T9" fmla="*/ 366 h 1104"/>
                <a:gd name="T10" fmla="*/ 1614 w 1614"/>
                <a:gd name="T11" fmla="*/ 480 h 1104"/>
                <a:gd name="T12" fmla="*/ 1608 w 1614"/>
                <a:gd name="T13" fmla="*/ 564 h 1104"/>
                <a:gd name="T14" fmla="*/ 1584 w 1614"/>
                <a:gd name="T15" fmla="*/ 654 h 1104"/>
                <a:gd name="T16" fmla="*/ 1494 w 1614"/>
                <a:gd name="T17" fmla="*/ 792 h 1104"/>
                <a:gd name="T18" fmla="*/ 1332 w 1614"/>
                <a:gd name="T19" fmla="*/ 900 h 1104"/>
                <a:gd name="T20" fmla="*/ 1116 w 1614"/>
                <a:gd name="T21" fmla="*/ 1008 h 1104"/>
                <a:gd name="T22" fmla="*/ 780 w 1614"/>
                <a:gd name="T23" fmla="*/ 1104 h 1104"/>
                <a:gd name="T24" fmla="*/ 298 w 1614"/>
                <a:gd name="T25" fmla="*/ 914 h 1104"/>
                <a:gd name="T26" fmla="*/ 60 w 1614"/>
                <a:gd name="T27" fmla="*/ 720 h 1104"/>
                <a:gd name="T28" fmla="*/ 0 w 1614"/>
                <a:gd name="T29" fmla="*/ 564 h 1104"/>
                <a:gd name="T30" fmla="*/ 30 w 1614"/>
                <a:gd name="T31" fmla="*/ 402 h 1104"/>
                <a:gd name="T32" fmla="*/ 174 w 1614"/>
                <a:gd name="T33" fmla="*/ 246 h 1104"/>
                <a:gd name="T34" fmla="*/ 492 w 1614"/>
                <a:gd name="T35" fmla="*/ 96 h 1104"/>
                <a:gd name="T36" fmla="*/ 732 w 1614"/>
                <a:gd name="T37" fmla="*/ 0 h 1104"/>
                <a:gd name="T38" fmla="*/ 876 w 1614"/>
                <a:gd name="T39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4" h="1104">
                  <a:moveTo>
                    <a:pt x="876" y="0"/>
                  </a:moveTo>
                  <a:lnTo>
                    <a:pt x="1044" y="60"/>
                  </a:lnTo>
                  <a:lnTo>
                    <a:pt x="1260" y="144"/>
                  </a:lnTo>
                  <a:lnTo>
                    <a:pt x="1440" y="252"/>
                  </a:lnTo>
                  <a:lnTo>
                    <a:pt x="1548" y="366"/>
                  </a:lnTo>
                  <a:lnTo>
                    <a:pt x="1614" y="480"/>
                  </a:lnTo>
                  <a:lnTo>
                    <a:pt x="1608" y="564"/>
                  </a:lnTo>
                  <a:lnTo>
                    <a:pt x="1584" y="654"/>
                  </a:lnTo>
                  <a:lnTo>
                    <a:pt x="1494" y="792"/>
                  </a:lnTo>
                  <a:lnTo>
                    <a:pt x="1332" y="900"/>
                  </a:lnTo>
                  <a:lnTo>
                    <a:pt x="1116" y="1008"/>
                  </a:lnTo>
                  <a:lnTo>
                    <a:pt x="780" y="1104"/>
                  </a:lnTo>
                  <a:lnTo>
                    <a:pt x="298" y="914"/>
                  </a:lnTo>
                  <a:lnTo>
                    <a:pt x="60" y="720"/>
                  </a:lnTo>
                  <a:lnTo>
                    <a:pt x="0" y="564"/>
                  </a:lnTo>
                  <a:lnTo>
                    <a:pt x="30" y="402"/>
                  </a:lnTo>
                  <a:lnTo>
                    <a:pt x="174" y="246"/>
                  </a:lnTo>
                  <a:lnTo>
                    <a:pt x="492" y="96"/>
                  </a:lnTo>
                  <a:lnTo>
                    <a:pt x="732" y="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FFCC00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10603" name="Line 11">
              <a:extLst>
                <a:ext uri="{FF2B5EF4-FFF2-40B4-BE49-F238E27FC236}">
                  <a16:creationId xmlns:a16="http://schemas.microsoft.com/office/drawing/2014/main" id="{CD066A8E-D733-48DE-A986-ABC74B515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966" y="1742"/>
              <a:ext cx="700" cy="49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604" name="AutoShape 12">
              <a:extLst>
                <a:ext uri="{FF2B5EF4-FFF2-40B4-BE49-F238E27FC236}">
                  <a16:creationId xmlns:a16="http://schemas.microsoft.com/office/drawing/2014/main" id="{03B4AC58-A26C-4567-A470-7A5061AB66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783349">
              <a:off x="2518" y="3020"/>
              <a:ext cx="726" cy="16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605" name="AutoShape 13">
              <a:extLst>
                <a:ext uri="{FF2B5EF4-FFF2-40B4-BE49-F238E27FC236}">
                  <a16:creationId xmlns:a16="http://schemas.microsoft.com/office/drawing/2014/main" id="{DD39E05C-70D7-41C5-A0CF-86536EDC9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3" y="3449"/>
              <a:ext cx="2054" cy="583"/>
            </a:xfrm>
            <a:prstGeom prst="star16">
              <a:avLst>
                <a:gd name="adj" fmla="val 375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1600">
                  <a:latin typeface="Verdana" panose="020B0604030504040204" pitchFamily="34" charset="0"/>
                </a:rPr>
                <a:t>Toux, asthme, bronchites, cancer…</a:t>
              </a:r>
            </a:p>
          </p:txBody>
        </p:sp>
        <p:sp>
          <p:nvSpPr>
            <p:cNvPr id="110606" name="AutoShape 14">
              <a:extLst>
                <a:ext uri="{FF2B5EF4-FFF2-40B4-BE49-F238E27FC236}">
                  <a16:creationId xmlns:a16="http://schemas.microsoft.com/office/drawing/2014/main" id="{A4A04223-FDC6-4AC3-B6FE-B87435555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3" y="2283"/>
              <a:ext cx="525" cy="333"/>
            </a:xfrm>
            <a:prstGeom prst="irregularSeal1">
              <a:avLst/>
            </a:prstGeom>
            <a:solidFill>
              <a:srgbClr val="FFFF00"/>
            </a:solidFill>
            <a:ln w="12700">
              <a:solidFill>
                <a:srgbClr val="FF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607" name="Text Box 15">
              <a:extLst>
                <a:ext uri="{FF2B5EF4-FFF2-40B4-BE49-F238E27FC236}">
                  <a16:creationId xmlns:a16="http://schemas.microsoft.com/office/drawing/2014/main" id="{7897D6E4-0439-4319-BBAB-4313594457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6" y="1242"/>
              <a:ext cx="1491" cy="5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L’élève respire de la poussière</a:t>
              </a:r>
            </a:p>
          </p:txBody>
        </p:sp>
        <p:sp>
          <p:nvSpPr>
            <p:cNvPr id="110608" name="Line 16">
              <a:extLst>
                <a:ext uri="{FF2B5EF4-FFF2-40B4-BE49-F238E27FC236}">
                  <a16:creationId xmlns:a16="http://schemas.microsoft.com/office/drawing/2014/main" id="{482B3453-6B53-4E9F-B03A-51452084A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6" y="1742"/>
              <a:ext cx="744" cy="666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0609" name="Text Box 17">
              <a:extLst>
                <a:ext uri="{FF2B5EF4-FFF2-40B4-BE49-F238E27FC236}">
                  <a16:creationId xmlns:a16="http://schemas.microsoft.com/office/drawing/2014/main" id="{DB3D66C9-7F5B-476D-B02E-E32CEEF01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567" y="1242"/>
              <a:ext cx="1443" cy="538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fr-FR" altLang="fr-FR" sz="2000">
                  <a:latin typeface="Verdana" panose="020B0604030504040204" pitchFamily="34" charset="0"/>
                </a:rPr>
                <a:t>Travailler dans la poussière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E84A0D1-5EBA-4E8F-B278-5200B7E006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9F26AE58-A9D1-4AB1-B159-7946D6BF8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FDC142A-44F2-4BDA-8593-C6BDC4365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83058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05" name="Text Box 5">
            <a:extLst>
              <a:ext uri="{FF2B5EF4-FFF2-40B4-BE49-F238E27FC236}">
                <a16:creationId xmlns:a16="http://schemas.microsoft.com/office/drawing/2014/main" id="{587394A4-CA12-4B33-9B04-15231CDF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657600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fr-FR" altLang="fr-FR" sz="1200" b="0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1856A1A0-E816-4E47-B88A-8F875B60B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8AFB36E4-9AAC-4C75-8667-4D503A6ED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8D28E1C9-0A1C-4929-A06E-EBD3CD95C43B}"/>
              </a:ext>
            </a:extLst>
          </p:cNvPr>
          <p:cNvSpPr>
            <a:spLocks noChangeArrowheads="1" noTextEdit="1"/>
          </p:cNvSpPr>
          <p:nvPr/>
        </p:nvSpPr>
        <p:spPr bwMode="auto">
          <a:xfrm>
            <a:off x="114300" y="2195513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1209" name="Picture 9">
            <a:extLst>
              <a:ext uri="{FF2B5EF4-FFF2-40B4-BE49-F238E27FC236}">
                <a16:creationId xmlns:a16="http://schemas.microsoft.com/office/drawing/2014/main" id="{B56B9B02-5061-4E8A-9DA1-E6CF8FD41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53200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0" name="Rectangle 10">
            <a:extLst>
              <a:ext uri="{FF2B5EF4-FFF2-40B4-BE49-F238E27FC236}">
                <a16:creationId xmlns:a16="http://schemas.microsoft.com/office/drawing/2014/main" id="{DE5C7209-E908-470C-A463-86CEAF444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95513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br>
              <a:rPr lang="en-US" altLang="fr-FR" b="0">
                <a:latin typeface="Times New Roman" panose="02020603050405020304" pitchFamily="18" charset="0"/>
              </a:rPr>
            </a:br>
            <a:endParaRPr lang="en-US" altLang="fr-FR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8C915EC9-0FFB-408E-BC21-2D3D4A2A1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111619" name="Group 3">
            <a:extLst>
              <a:ext uri="{FF2B5EF4-FFF2-40B4-BE49-F238E27FC236}">
                <a16:creationId xmlns:a16="http://schemas.microsoft.com/office/drawing/2014/main" id="{BB2FD0D3-A420-40A1-8DC8-DB808C250FCD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111620" name="AutoShape 4">
              <a:extLst>
                <a:ext uri="{FF2B5EF4-FFF2-40B4-BE49-F238E27FC236}">
                  <a16:creationId xmlns:a16="http://schemas.microsoft.com/office/drawing/2014/main" id="{C3D36020-7173-4407-92D4-452A946A65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1621" name="Text Box 5">
              <a:extLst>
                <a:ext uri="{FF2B5EF4-FFF2-40B4-BE49-F238E27FC236}">
                  <a16:creationId xmlns:a16="http://schemas.microsoft.com/office/drawing/2014/main" id="{2B20C8D3-5CC8-431F-AA2E-B8FEB46607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960"/>
              <a:ext cx="960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Prévention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intrinsèque</a:t>
              </a:r>
            </a:p>
          </p:txBody>
        </p:sp>
      </p:grpSp>
      <p:sp>
        <p:nvSpPr>
          <p:cNvPr id="111622" name="Text Box 6">
            <a:extLst>
              <a:ext uri="{FF2B5EF4-FFF2-40B4-BE49-F238E27FC236}">
                <a16:creationId xmlns:a16="http://schemas.microsoft.com/office/drawing/2014/main" id="{FB6DE269-F777-497A-AFDA-5C13BFEC9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133600"/>
            <a:ext cx="5105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b="0"/>
              <a:t> Emploi de nouvelles techniques de découpe : eau, laser ou cisaillement.</a:t>
            </a:r>
          </a:p>
          <a:p>
            <a:pPr lvl="1">
              <a:spcBef>
                <a:spcPct val="50000"/>
              </a:spcBef>
            </a:pPr>
            <a:endParaRPr lang="fr-FR" altLang="fr-FR" b="0"/>
          </a:p>
          <a:p>
            <a:pPr>
              <a:spcBef>
                <a:spcPct val="50000"/>
              </a:spcBef>
              <a:buFontTx/>
              <a:buChar char="•"/>
            </a:pPr>
            <a:endParaRPr lang="fr-FR" altLang="fr-FR" b="0"/>
          </a:p>
        </p:txBody>
      </p:sp>
      <p:sp>
        <p:nvSpPr>
          <p:cNvPr id="111623" name="Text Box 7">
            <a:extLst>
              <a:ext uri="{FF2B5EF4-FFF2-40B4-BE49-F238E27FC236}">
                <a16:creationId xmlns:a16="http://schemas.microsoft.com/office/drawing/2014/main" id="{8E4B6A9E-9DFE-4DE0-AAAF-76DE13D0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6576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b="0"/>
              <a:t> </a:t>
            </a:r>
            <a:r>
              <a:rPr lang="fr-FR" altLang="fr-FR" sz="1800" b="0"/>
              <a:t>Utilisation d’essences de bois moins nocives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>
            <a:extLst>
              <a:ext uri="{FF2B5EF4-FFF2-40B4-BE49-F238E27FC236}">
                <a16:creationId xmlns:a16="http://schemas.microsoft.com/office/drawing/2014/main" id="{B164C3AA-C922-46A0-9FAC-296FB1CEB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7175500" cy="5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Rectangle 3">
            <a:extLst>
              <a:ext uri="{FF2B5EF4-FFF2-40B4-BE49-F238E27FC236}">
                <a16:creationId xmlns:a16="http://schemas.microsoft.com/office/drawing/2014/main" id="{8CE10903-F189-42BC-962D-9E8341A61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112644" name="Group 4">
            <a:extLst>
              <a:ext uri="{FF2B5EF4-FFF2-40B4-BE49-F238E27FC236}">
                <a16:creationId xmlns:a16="http://schemas.microsoft.com/office/drawing/2014/main" id="{EC69D031-C7CB-4598-ADDD-176C83F35B3A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112645" name="AutoShape 5">
              <a:extLst>
                <a:ext uri="{FF2B5EF4-FFF2-40B4-BE49-F238E27FC236}">
                  <a16:creationId xmlns:a16="http://schemas.microsoft.com/office/drawing/2014/main" id="{16F5D3FD-7718-4D2A-BF30-1CD0CA2140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2646" name="Text Box 6">
              <a:extLst>
                <a:ext uri="{FF2B5EF4-FFF2-40B4-BE49-F238E27FC236}">
                  <a16:creationId xmlns:a16="http://schemas.microsoft.com/office/drawing/2014/main" id="{0D987BAE-E4F6-4739-AA1F-56CC3CC0C6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1776"/>
              <a:ext cx="960" cy="48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collective</a:t>
              </a:r>
            </a:p>
          </p:txBody>
        </p:sp>
      </p:grpSp>
      <p:sp>
        <p:nvSpPr>
          <p:cNvPr id="112647" name="Oval 7">
            <a:extLst>
              <a:ext uri="{FF2B5EF4-FFF2-40B4-BE49-F238E27FC236}">
                <a16:creationId xmlns:a16="http://schemas.microsoft.com/office/drawing/2014/main" id="{8E4F84D4-776F-4711-829E-EFD3A429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572000"/>
            <a:ext cx="21336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48" name="Text Box 8">
            <a:extLst>
              <a:ext uri="{FF2B5EF4-FFF2-40B4-BE49-F238E27FC236}">
                <a16:creationId xmlns:a16="http://schemas.microsoft.com/office/drawing/2014/main" id="{4D2006B0-0B85-40EC-9BE9-D352C4597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791200"/>
            <a:ext cx="396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/>
              <a:t>Capter les poussières à la source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>
            <a:extLst>
              <a:ext uri="{FF2B5EF4-FFF2-40B4-BE49-F238E27FC236}">
                <a16:creationId xmlns:a16="http://schemas.microsoft.com/office/drawing/2014/main" id="{05673474-39E6-401C-B940-928C2A47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6819900" cy="5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Rectangle 3">
            <a:extLst>
              <a:ext uri="{FF2B5EF4-FFF2-40B4-BE49-F238E27FC236}">
                <a16:creationId xmlns:a16="http://schemas.microsoft.com/office/drawing/2014/main" id="{0011818D-9AA6-4237-B23C-F06B9DA3E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grpSp>
        <p:nvGrpSpPr>
          <p:cNvPr id="113668" name="Group 4">
            <a:extLst>
              <a:ext uri="{FF2B5EF4-FFF2-40B4-BE49-F238E27FC236}">
                <a16:creationId xmlns:a16="http://schemas.microsoft.com/office/drawing/2014/main" id="{69EC62C8-E25C-49F8-B7C2-BC6ADFBBDCA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113669" name="AutoShape 5">
              <a:extLst>
                <a:ext uri="{FF2B5EF4-FFF2-40B4-BE49-F238E27FC236}">
                  <a16:creationId xmlns:a16="http://schemas.microsoft.com/office/drawing/2014/main" id="{AC57DC96-D063-4E2C-A6D9-65A5B443A9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3670" name="Text Box 6">
              <a:extLst>
                <a:ext uri="{FF2B5EF4-FFF2-40B4-BE49-F238E27FC236}">
                  <a16:creationId xmlns:a16="http://schemas.microsoft.com/office/drawing/2014/main" id="{3FAA2FAA-AEAD-4BB0-B091-287CB5019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2592"/>
              <a:ext cx="960" cy="48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Protection</a:t>
              </a:r>
            </a:p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individuelle</a:t>
              </a:r>
            </a:p>
          </p:txBody>
        </p:sp>
      </p:grpSp>
      <p:sp>
        <p:nvSpPr>
          <p:cNvPr id="113671" name="Oval 7">
            <a:extLst>
              <a:ext uri="{FF2B5EF4-FFF2-40B4-BE49-F238E27FC236}">
                <a16:creationId xmlns:a16="http://schemas.microsoft.com/office/drawing/2014/main" id="{E6B94501-B892-492E-99EF-2AD9843CF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752600"/>
            <a:ext cx="11430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>
              <a:solidFill>
                <a:srgbClr val="FF0000"/>
              </a:solidFill>
            </a:endParaRP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413748EC-BCAB-421E-8ACD-B62692421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057400"/>
            <a:ext cx="510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800" b="0"/>
              <a:t>Porter un masque anti-poussière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>
            <a:extLst>
              <a:ext uri="{FF2B5EF4-FFF2-40B4-BE49-F238E27FC236}">
                <a16:creationId xmlns:a16="http://schemas.microsoft.com/office/drawing/2014/main" id="{39E5A746-0B4C-468D-B421-60F624F70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Rectangle 3">
            <a:extLst>
              <a:ext uri="{FF2B5EF4-FFF2-40B4-BE49-F238E27FC236}">
                <a16:creationId xmlns:a16="http://schemas.microsoft.com/office/drawing/2014/main" id="{E31D37A6-6C6E-4467-B063-EBAD83273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solution de prévention</a:t>
            </a:r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7350B578-7890-4211-ADDE-85CF7E5B5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0"/>
            <a:ext cx="6019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4693" name="Group 5">
            <a:extLst>
              <a:ext uri="{FF2B5EF4-FFF2-40B4-BE49-F238E27FC236}">
                <a16:creationId xmlns:a16="http://schemas.microsoft.com/office/drawing/2014/main" id="{BB1D3B3D-9B7C-4122-8877-EF33EB621C9E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85800"/>
            <a:ext cx="1524000" cy="5791200"/>
            <a:chOff x="48" y="432"/>
            <a:chExt cx="960" cy="3648"/>
          </a:xfrm>
        </p:grpSpPr>
        <p:sp>
          <p:nvSpPr>
            <p:cNvPr id="114694" name="AutoShape 6">
              <a:extLst>
                <a:ext uri="{FF2B5EF4-FFF2-40B4-BE49-F238E27FC236}">
                  <a16:creationId xmlns:a16="http://schemas.microsoft.com/office/drawing/2014/main" id="{F35504A1-F200-4F3C-AEE3-080628BEBD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88" y="432"/>
              <a:ext cx="432" cy="3648"/>
            </a:xfrm>
            <a:prstGeom prst="downArrow">
              <a:avLst>
                <a:gd name="adj1" fmla="val 55954"/>
                <a:gd name="adj2" fmla="val 7881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4695" name="Text Box 7">
              <a:extLst>
                <a:ext uri="{FF2B5EF4-FFF2-40B4-BE49-F238E27FC236}">
                  <a16:creationId xmlns:a16="http://schemas.microsoft.com/office/drawing/2014/main" id="{420AE192-9042-4008-9557-D4362DE84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408"/>
              <a:ext cx="960" cy="48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fr-FR" altLang="fr-FR" sz="1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Instructions</a:t>
              </a:r>
            </a:p>
          </p:txBody>
        </p:sp>
      </p:grpSp>
      <p:sp>
        <p:nvSpPr>
          <p:cNvPr id="114696" name="Oval 8">
            <a:extLst>
              <a:ext uri="{FF2B5EF4-FFF2-40B4-BE49-F238E27FC236}">
                <a16:creationId xmlns:a16="http://schemas.microsoft.com/office/drawing/2014/main" id="{71CCDCEB-7401-4C07-B972-9855E1AF4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828800"/>
            <a:ext cx="9144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4697" name="Line 9">
            <a:extLst>
              <a:ext uri="{FF2B5EF4-FFF2-40B4-BE49-F238E27FC236}">
                <a16:creationId xmlns:a16="http://schemas.microsoft.com/office/drawing/2014/main" id="{B565BCB5-01FE-4F43-BFC9-D4850E5ED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209800"/>
            <a:ext cx="990600" cy="76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14698" name="Picture 10">
            <a:extLst>
              <a:ext uri="{FF2B5EF4-FFF2-40B4-BE49-F238E27FC236}">
                <a16:creationId xmlns:a16="http://schemas.microsoft.com/office/drawing/2014/main" id="{1D4F8047-0AE8-46FD-8D7F-02ED61C97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20605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9" name="Picture 11">
            <a:extLst>
              <a:ext uri="{FF2B5EF4-FFF2-40B4-BE49-F238E27FC236}">
                <a16:creationId xmlns:a16="http://schemas.microsoft.com/office/drawing/2014/main" id="{CB416E5F-091A-4AE0-9927-31A9FC0A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4724400"/>
            <a:ext cx="130333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0" name="Picture 12">
            <a:extLst>
              <a:ext uri="{FF2B5EF4-FFF2-40B4-BE49-F238E27FC236}">
                <a16:creationId xmlns:a16="http://schemas.microsoft.com/office/drawing/2014/main" id="{53FAF2BE-69FE-432C-BA40-068FD3645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4724400"/>
            <a:ext cx="1346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1" name="Picture 13">
            <a:extLst>
              <a:ext uri="{FF2B5EF4-FFF2-40B4-BE49-F238E27FC236}">
                <a16:creationId xmlns:a16="http://schemas.microsoft.com/office/drawing/2014/main" id="{339902A8-4EA8-4E7A-9BE9-436354DD6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13271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B2E7502-BC38-44F8-A91D-72B8B3811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B88BCF22-401D-4110-B01A-3A382C0EF3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C2C9266B-13D1-4EBC-A8C2-ADB68BC39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14400"/>
            <a:ext cx="82296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411DD782-4957-4890-A698-BD243E2D1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657600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fr-FR" altLang="fr-FR" sz="1200" b="0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70A2C8E9-F35F-44F0-A964-C4D64655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8D65E5DD-3652-4283-BDB3-47C01ED9C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075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2232" name="Picture 8">
            <a:extLst>
              <a:ext uri="{FF2B5EF4-FFF2-40B4-BE49-F238E27FC236}">
                <a16:creationId xmlns:a16="http://schemas.microsoft.com/office/drawing/2014/main" id="{DEE139EE-DF5C-40E9-AFC1-A43DA090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24512" r="17485" b="32681"/>
          <a:stretch>
            <a:fillRect/>
          </a:stretch>
        </p:blipFill>
        <p:spPr bwMode="auto">
          <a:xfrm>
            <a:off x="3276600" y="1447800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>
            <a:extLst>
              <a:ext uri="{FF2B5EF4-FFF2-40B4-BE49-F238E27FC236}">
                <a16:creationId xmlns:a16="http://schemas.microsoft.com/office/drawing/2014/main" id="{5B08A8AC-E188-4765-B58D-B9BB7A8C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24" b="12042"/>
          <a:stretch>
            <a:fillRect/>
          </a:stretch>
        </p:blipFill>
        <p:spPr bwMode="auto">
          <a:xfrm>
            <a:off x="533400" y="1920875"/>
            <a:ext cx="2819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4" name="Text Box 10">
            <a:extLst>
              <a:ext uri="{FF2B5EF4-FFF2-40B4-BE49-F238E27FC236}">
                <a16:creationId xmlns:a16="http://schemas.microsoft.com/office/drawing/2014/main" id="{92435826-3257-4CD1-B6D4-D906EF44A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57800"/>
            <a:ext cx="479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Risque de pincement des doigts</a:t>
            </a:r>
          </a:p>
        </p:txBody>
      </p:sp>
      <p:sp>
        <p:nvSpPr>
          <p:cNvPr id="52235" name="Line 11">
            <a:extLst>
              <a:ext uri="{FF2B5EF4-FFF2-40B4-BE49-F238E27FC236}">
                <a16:creationId xmlns:a16="http://schemas.microsoft.com/office/drawing/2014/main" id="{1E5E7BA8-2FF2-4803-9247-337159BD32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3276600"/>
            <a:ext cx="28956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2236" name="Line 12">
            <a:extLst>
              <a:ext uri="{FF2B5EF4-FFF2-40B4-BE49-F238E27FC236}">
                <a16:creationId xmlns:a16="http://schemas.microsoft.com/office/drawing/2014/main" id="{E6BF1F51-5127-462D-8643-1FE4A3414F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895600"/>
            <a:ext cx="1524000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50303B7-9132-4874-B11D-BD8350CA1B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2D4DC021-E3F3-4057-A391-EDDCEAC67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43A27C48-7758-4B50-A52C-3354E6EF0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853440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4E14B749-47AA-461D-9B33-388492022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657600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fr-FR" altLang="fr-FR" sz="1200" b="0"/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7E9D18FF-4663-422C-8E14-2180593B1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2B1CC762-C8BF-43B0-892A-DFB8DC252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0" y="2224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3256" name="Picture 8">
            <a:extLst>
              <a:ext uri="{FF2B5EF4-FFF2-40B4-BE49-F238E27FC236}">
                <a16:creationId xmlns:a16="http://schemas.microsoft.com/office/drawing/2014/main" id="{520841D7-16D1-4A6C-980F-60089A394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4876800" cy="39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7" name="Picture 9">
            <a:extLst>
              <a:ext uri="{FF2B5EF4-FFF2-40B4-BE49-F238E27FC236}">
                <a16:creationId xmlns:a16="http://schemas.microsoft.com/office/drawing/2014/main" id="{93300C13-F849-4027-8B69-88816797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7" b="11037"/>
          <a:stretch>
            <a:fillRect/>
          </a:stretch>
        </p:blipFill>
        <p:spPr bwMode="auto">
          <a:xfrm>
            <a:off x="304800" y="2286000"/>
            <a:ext cx="3352800" cy="194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8" name="Text Box 10">
            <a:extLst>
              <a:ext uri="{FF2B5EF4-FFF2-40B4-BE49-F238E27FC236}">
                <a16:creationId xmlns:a16="http://schemas.microsoft.com/office/drawing/2014/main" id="{749A5B8A-9EEF-4B32-8925-3E4696A57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4102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Risque d’écrasement de la main</a:t>
            </a:r>
          </a:p>
        </p:txBody>
      </p:sp>
      <p:sp>
        <p:nvSpPr>
          <p:cNvPr id="53259" name="Line 11">
            <a:extLst>
              <a:ext uri="{FF2B5EF4-FFF2-40B4-BE49-F238E27FC236}">
                <a16:creationId xmlns:a16="http://schemas.microsoft.com/office/drawing/2014/main" id="{EA0F9DBB-16B0-44D4-978E-595E43A804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3200400"/>
            <a:ext cx="13716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260" name="Line 12">
            <a:extLst>
              <a:ext uri="{FF2B5EF4-FFF2-40B4-BE49-F238E27FC236}">
                <a16:creationId xmlns:a16="http://schemas.microsoft.com/office/drawing/2014/main" id="{721C7AD4-C52D-4F7B-A065-F4F3B0A660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3124200"/>
            <a:ext cx="14478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2C3D23C-685F-4C28-9897-2A72561C5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Une situation de travail dangereuse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FFAC0426-C046-4028-86FE-D374615B8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6680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3F9FF2B4-C03B-4DA4-98C1-B6A2CE285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914400"/>
            <a:ext cx="60198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7FB65358-2093-4D5B-B055-4423EC29C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657600"/>
            <a:ext cx="1539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fr-FR" altLang="fr-FR" sz="1200" b="0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1938CED2-379B-4F79-84C8-F8294D0CD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45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4279" name="Picture 7">
            <a:extLst>
              <a:ext uri="{FF2B5EF4-FFF2-40B4-BE49-F238E27FC236}">
                <a16:creationId xmlns:a16="http://schemas.microsoft.com/office/drawing/2014/main" id="{B5935172-3918-431C-9C5A-EAFCC1F8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" t="20425" r="13000" b="14122"/>
          <a:stretch>
            <a:fillRect/>
          </a:stretch>
        </p:blipFill>
        <p:spPr bwMode="auto">
          <a:xfrm>
            <a:off x="1981200" y="1447800"/>
            <a:ext cx="54102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0" name="Text Box 8">
            <a:extLst>
              <a:ext uri="{FF2B5EF4-FFF2-40B4-BE49-F238E27FC236}">
                <a16:creationId xmlns:a16="http://schemas.microsoft.com/office/drawing/2014/main" id="{4A095479-491D-43C1-A521-BF7601FAE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562600"/>
            <a:ext cx="3140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 altLang="fr-FR"/>
          </a:p>
        </p:txBody>
      </p:sp>
      <p:sp>
        <p:nvSpPr>
          <p:cNvPr id="54281" name="Line 9">
            <a:extLst>
              <a:ext uri="{FF2B5EF4-FFF2-40B4-BE49-F238E27FC236}">
                <a16:creationId xmlns:a16="http://schemas.microsoft.com/office/drawing/2014/main" id="{30F4C8A9-7A81-4D61-A24C-563A645C52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505200"/>
            <a:ext cx="14478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id="{1134D4F1-2F94-4E4D-97CD-6B17FA523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57800"/>
            <a:ext cx="502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/>
              <a:t>Risque de perforation de la main</a:t>
            </a:r>
          </a:p>
        </p:txBody>
      </p:sp>
      <p:sp>
        <p:nvSpPr>
          <p:cNvPr id="54283" name="Line 11">
            <a:extLst>
              <a:ext uri="{FF2B5EF4-FFF2-40B4-BE49-F238E27FC236}">
                <a16:creationId xmlns:a16="http://schemas.microsoft.com/office/drawing/2014/main" id="{AE4390A2-C704-4018-B744-2077A2708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3429000"/>
            <a:ext cx="1752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CC078877-CFFF-4827-9549-B7FC7C591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5181600" cy="609600"/>
          </a:xfrm>
        </p:spPr>
        <p:txBody>
          <a:bodyPr/>
          <a:lstStyle/>
          <a:p>
            <a:r>
              <a:rPr lang="fr-FR" altLang="fr-FR"/>
              <a:t>Identification du risque</a:t>
            </a:r>
          </a:p>
        </p:txBody>
      </p:sp>
      <p:sp useBgFill="1">
        <p:nvSpPr>
          <p:cNvPr id="55299" name="Rectangle 3">
            <a:extLst>
              <a:ext uri="{FF2B5EF4-FFF2-40B4-BE49-F238E27FC236}">
                <a16:creationId xmlns:a16="http://schemas.microsoft.com/office/drawing/2014/main" id="{E0C96860-8675-4EC6-B6FE-B45E93B8924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21363" y="1524000"/>
            <a:ext cx="2636837" cy="1984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00" name="Oval 4">
            <a:extLst>
              <a:ext uri="{FF2B5EF4-FFF2-40B4-BE49-F238E27FC236}">
                <a16:creationId xmlns:a16="http://schemas.microsoft.com/office/drawing/2014/main" id="{B06A3AC8-EBCE-4D83-B15C-FEC76758C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4954588" cy="1754188"/>
          </a:xfrm>
          <a:prstGeom prst="ellipse">
            <a:avLst/>
          </a:prstGeom>
          <a:solidFill>
            <a:srgbClr val="FF99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908576D9-6C3D-4205-888F-BF625E951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23526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Eléments mobiles de transmission de puissance</a:t>
            </a:r>
          </a:p>
        </p:txBody>
      </p:sp>
      <p:sp>
        <p:nvSpPr>
          <p:cNvPr id="55302" name="Oval 6">
            <a:extLst>
              <a:ext uri="{FF2B5EF4-FFF2-40B4-BE49-F238E27FC236}">
                <a16:creationId xmlns:a16="http://schemas.microsoft.com/office/drawing/2014/main" id="{FD0B0A07-E5CF-4370-9790-AC1BBD6B0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2714625"/>
            <a:ext cx="4953000" cy="1752600"/>
          </a:xfrm>
          <a:prstGeom prst="ellipse">
            <a:avLst/>
          </a:prstGeom>
          <a:solidFill>
            <a:schemeClr val="hlink">
              <a:alpha val="50000"/>
            </a:schemeClr>
          </a:solidFill>
          <a:ln w="317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0701A0FA-3D1B-4063-A5D2-B130EDF0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124200"/>
            <a:ext cx="1881188" cy="701675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Main de l’opérateur</a:t>
            </a:r>
          </a:p>
        </p:txBody>
      </p:sp>
      <p:sp>
        <p:nvSpPr>
          <p:cNvPr id="55304" name="Freeform 8">
            <a:extLst>
              <a:ext uri="{FF2B5EF4-FFF2-40B4-BE49-F238E27FC236}">
                <a16:creationId xmlns:a16="http://schemas.microsoft.com/office/drawing/2014/main" id="{5F75BEA3-4DEE-4EE6-BD96-322093705559}"/>
              </a:ext>
            </a:extLst>
          </p:cNvPr>
          <p:cNvSpPr>
            <a:spLocks/>
          </p:cNvSpPr>
          <p:nvPr/>
        </p:nvSpPr>
        <p:spPr bwMode="auto">
          <a:xfrm>
            <a:off x="3375025" y="2846388"/>
            <a:ext cx="2333625" cy="1520825"/>
          </a:xfrm>
          <a:custGeom>
            <a:avLst/>
            <a:gdLst>
              <a:gd name="T0" fmla="*/ 876 w 1614"/>
              <a:gd name="T1" fmla="*/ 0 h 1104"/>
              <a:gd name="T2" fmla="*/ 1044 w 1614"/>
              <a:gd name="T3" fmla="*/ 60 h 1104"/>
              <a:gd name="T4" fmla="*/ 1260 w 1614"/>
              <a:gd name="T5" fmla="*/ 144 h 1104"/>
              <a:gd name="T6" fmla="*/ 1440 w 1614"/>
              <a:gd name="T7" fmla="*/ 252 h 1104"/>
              <a:gd name="T8" fmla="*/ 1548 w 1614"/>
              <a:gd name="T9" fmla="*/ 366 h 1104"/>
              <a:gd name="T10" fmla="*/ 1614 w 1614"/>
              <a:gd name="T11" fmla="*/ 480 h 1104"/>
              <a:gd name="T12" fmla="*/ 1608 w 1614"/>
              <a:gd name="T13" fmla="*/ 564 h 1104"/>
              <a:gd name="T14" fmla="*/ 1584 w 1614"/>
              <a:gd name="T15" fmla="*/ 654 h 1104"/>
              <a:gd name="T16" fmla="*/ 1494 w 1614"/>
              <a:gd name="T17" fmla="*/ 792 h 1104"/>
              <a:gd name="T18" fmla="*/ 1332 w 1614"/>
              <a:gd name="T19" fmla="*/ 900 h 1104"/>
              <a:gd name="T20" fmla="*/ 1116 w 1614"/>
              <a:gd name="T21" fmla="*/ 1008 h 1104"/>
              <a:gd name="T22" fmla="*/ 780 w 1614"/>
              <a:gd name="T23" fmla="*/ 1104 h 1104"/>
              <a:gd name="T24" fmla="*/ 298 w 1614"/>
              <a:gd name="T25" fmla="*/ 914 h 1104"/>
              <a:gd name="T26" fmla="*/ 60 w 1614"/>
              <a:gd name="T27" fmla="*/ 720 h 1104"/>
              <a:gd name="T28" fmla="*/ 0 w 1614"/>
              <a:gd name="T29" fmla="*/ 564 h 1104"/>
              <a:gd name="T30" fmla="*/ 30 w 1614"/>
              <a:gd name="T31" fmla="*/ 402 h 1104"/>
              <a:gd name="T32" fmla="*/ 174 w 1614"/>
              <a:gd name="T33" fmla="*/ 246 h 1104"/>
              <a:gd name="T34" fmla="*/ 492 w 1614"/>
              <a:gd name="T35" fmla="*/ 96 h 1104"/>
              <a:gd name="T36" fmla="*/ 732 w 1614"/>
              <a:gd name="T37" fmla="*/ 0 h 1104"/>
              <a:gd name="T38" fmla="*/ 876 w 1614"/>
              <a:gd name="T39" fmla="*/ 0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14" h="1104">
                <a:moveTo>
                  <a:pt x="876" y="0"/>
                </a:moveTo>
                <a:lnTo>
                  <a:pt x="1044" y="60"/>
                </a:lnTo>
                <a:lnTo>
                  <a:pt x="1260" y="144"/>
                </a:lnTo>
                <a:lnTo>
                  <a:pt x="1440" y="252"/>
                </a:lnTo>
                <a:lnTo>
                  <a:pt x="1548" y="366"/>
                </a:lnTo>
                <a:lnTo>
                  <a:pt x="1614" y="480"/>
                </a:lnTo>
                <a:lnTo>
                  <a:pt x="1608" y="564"/>
                </a:lnTo>
                <a:lnTo>
                  <a:pt x="1584" y="654"/>
                </a:lnTo>
                <a:lnTo>
                  <a:pt x="1494" y="792"/>
                </a:lnTo>
                <a:lnTo>
                  <a:pt x="1332" y="900"/>
                </a:lnTo>
                <a:lnTo>
                  <a:pt x="1116" y="1008"/>
                </a:lnTo>
                <a:lnTo>
                  <a:pt x="780" y="1104"/>
                </a:lnTo>
                <a:lnTo>
                  <a:pt x="298" y="914"/>
                </a:lnTo>
                <a:lnTo>
                  <a:pt x="60" y="720"/>
                </a:lnTo>
                <a:lnTo>
                  <a:pt x="0" y="564"/>
                </a:lnTo>
                <a:lnTo>
                  <a:pt x="30" y="402"/>
                </a:lnTo>
                <a:lnTo>
                  <a:pt x="174" y="246"/>
                </a:lnTo>
                <a:lnTo>
                  <a:pt x="492" y="96"/>
                </a:lnTo>
                <a:lnTo>
                  <a:pt x="732" y="0"/>
                </a:lnTo>
                <a:lnTo>
                  <a:pt x="876" y="0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cap="flat" cmpd="sng">
                <a:solidFill>
                  <a:srgbClr val="FFCC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fr-FR"/>
          </a:p>
        </p:txBody>
      </p:sp>
      <p:sp>
        <p:nvSpPr>
          <p:cNvPr id="55305" name="Line 9">
            <a:extLst>
              <a:ext uri="{FF2B5EF4-FFF2-40B4-BE49-F238E27FC236}">
                <a16:creationId xmlns:a16="http://schemas.microsoft.com/office/drawing/2014/main" id="{ED9F2DDD-B811-4A9E-88DF-DB1E2CAB2C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14600" y="2057400"/>
            <a:ext cx="1641475" cy="11191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06" name="AutoShape 10">
            <a:extLst>
              <a:ext uri="{FF2B5EF4-FFF2-40B4-BE49-F238E27FC236}">
                <a16:creationId xmlns:a16="http://schemas.microsoft.com/office/drawing/2014/main" id="{BD8BAF90-8774-4C1D-A7A3-CCEB994350F5}"/>
              </a:ext>
            </a:extLst>
          </p:cNvPr>
          <p:cNvSpPr>
            <a:spLocks noChangeArrowheads="1"/>
          </p:cNvSpPr>
          <p:nvPr/>
        </p:nvSpPr>
        <p:spPr bwMode="auto">
          <a:xfrm rot="5783349">
            <a:off x="3921125" y="4413251"/>
            <a:ext cx="1152525" cy="266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07" name="AutoShape 11">
            <a:extLst>
              <a:ext uri="{FF2B5EF4-FFF2-40B4-BE49-F238E27FC236}">
                <a16:creationId xmlns:a16="http://schemas.microsoft.com/office/drawing/2014/main" id="{E979CCBA-47D9-44F1-9740-42CBC74D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094288"/>
            <a:ext cx="4724400" cy="925512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chemeClr val="hlink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Ecrasement   </a:t>
            </a:r>
          </a:p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perforation</a:t>
            </a:r>
          </a:p>
        </p:txBody>
      </p:sp>
      <p:sp>
        <p:nvSpPr>
          <p:cNvPr id="55308" name="AutoShape 12">
            <a:extLst>
              <a:ext uri="{FF2B5EF4-FFF2-40B4-BE49-F238E27FC236}">
                <a16:creationId xmlns:a16="http://schemas.microsoft.com/office/drawing/2014/main" id="{B84EB263-6990-4B60-ACD8-50CFEE568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88" y="3243263"/>
            <a:ext cx="833437" cy="528637"/>
          </a:xfrm>
          <a:prstGeom prst="irregularSeal1">
            <a:avLst/>
          </a:prstGeom>
          <a:solidFill>
            <a:srgbClr val="FFFF00"/>
          </a:solidFill>
          <a:ln w="12700">
            <a:solidFill>
              <a:srgbClr val="FF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09" name="Text Box 13">
            <a:extLst>
              <a:ext uri="{FF2B5EF4-FFF2-40B4-BE49-F238E27FC236}">
                <a16:creationId xmlns:a16="http://schemas.microsoft.com/office/drawing/2014/main" id="{F6C404C0-02E1-4005-BA52-9CBD1170D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1066800"/>
            <a:ext cx="2366963" cy="13779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latin typeface="Verdana" panose="020B0604030504040204" pitchFamily="34" charset="0"/>
              </a:rPr>
              <a:t>Introduction de la main</a:t>
            </a:r>
          </a:p>
        </p:txBody>
      </p:sp>
      <p:sp>
        <p:nvSpPr>
          <p:cNvPr id="55310" name="Line 14">
            <a:extLst>
              <a:ext uri="{FF2B5EF4-FFF2-40B4-BE49-F238E27FC236}">
                <a16:creationId xmlns:a16="http://schemas.microsoft.com/office/drawing/2014/main" id="{37216605-EE5B-496B-8B35-17DC1F7D7F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18075" y="2384425"/>
            <a:ext cx="1181100" cy="1057275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11" name="Text Box 15">
            <a:extLst>
              <a:ext uri="{FF2B5EF4-FFF2-40B4-BE49-F238E27FC236}">
                <a16:creationId xmlns:a16="http://schemas.microsoft.com/office/drawing/2014/main" id="{18839269-E667-4AA6-B667-471478756AC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8600" y="533400"/>
            <a:ext cx="2971800" cy="205740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fr-FR" altLang="fr-FR" sz="2000">
                <a:solidFill>
                  <a:srgbClr val="0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Travailler à proximité d’éléments mobiles de transmission de puissance</a:t>
            </a:r>
            <a:endParaRPr lang="fr-FR" altLang="fr-FR" sz="20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Comic Sans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917</Words>
  <Application>Microsoft Office PowerPoint</Application>
  <PresentationFormat>Affichage à l'écran (4:3)</PresentationFormat>
  <Paragraphs>247</Paragraphs>
  <Slides>53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0" baseType="lpstr">
      <vt:lpstr>Arial</vt:lpstr>
      <vt:lpstr>Arial Black</vt:lpstr>
      <vt:lpstr>Comic Sans MS</vt:lpstr>
      <vt:lpstr>Times New Roman</vt:lpstr>
      <vt:lpstr>Verdana</vt:lpstr>
      <vt:lpstr>Wingdings</vt:lpstr>
      <vt:lpstr>Modèle par défaut</vt:lpstr>
      <vt:lpstr>Une situation de travail dangereuse</vt:lpstr>
      <vt:lpstr>Identification du risque</vt:lpstr>
      <vt:lpstr>Une solution de prévention</vt:lpstr>
      <vt:lpstr>Une solution de prévention</vt:lpstr>
      <vt:lpstr>Une situation de travail dangereuse</vt:lpstr>
      <vt:lpstr>Une situation de travail dangereuse</vt:lpstr>
      <vt:lpstr>Une situation de travail dangereuse</vt:lpstr>
      <vt:lpstr>Une situation de travail dangereuse</vt:lpstr>
      <vt:lpstr>Identification du risque</vt:lpstr>
      <vt:lpstr>Une solution de prévention Collective</vt:lpstr>
      <vt:lpstr>Une situation de travail dangereuse</vt:lpstr>
      <vt:lpstr>Identification du risque</vt:lpstr>
      <vt:lpstr>Une solution de prévention</vt:lpstr>
      <vt:lpstr>Une solution de prévention</vt:lpstr>
      <vt:lpstr>Une solution de prévention</vt:lpstr>
      <vt:lpstr>Une solution de prévention</vt:lpstr>
      <vt:lpstr>Présentation du poste de travail</vt:lpstr>
      <vt:lpstr>Une situation de travail dangereuse</vt:lpstr>
      <vt:lpstr>Identification du risque</vt:lpstr>
      <vt:lpstr>Une solution de prévention</vt:lpstr>
      <vt:lpstr>Une solution de prévention</vt:lpstr>
      <vt:lpstr>Une solution de prévention</vt:lpstr>
      <vt:lpstr>Une solution de prévention</vt:lpstr>
      <vt:lpstr>Une situation de travail dangereuse</vt:lpstr>
      <vt:lpstr>Identification du risque</vt:lpstr>
      <vt:lpstr>Une solution de prévention</vt:lpstr>
      <vt:lpstr>Une situation de travail dangereuse</vt:lpstr>
      <vt:lpstr>Identification du risque</vt:lpstr>
      <vt:lpstr>Une solution de prévention</vt:lpstr>
      <vt:lpstr>Une solution de prévention</vt:lpstr>
      <vt:lpstr>Une solution de prévention</vt:lpstr>
      <vt:lpstr>Une situation de travail dangereuse</vt:lpstr>
      <vt:lpstr>Identification du risque</vt:lpstr>
      <vt:lpstr>Une solution de prévention</vt:lpstr>
      <vt:lpstr>Une solution de prévention</vt:lpstr>
      <vt:lpstr>Une solution de prévention</vt:lpstr>
      <vt:lpstr>Une situation de travail dangereuse</vt:lpstr>
      <vt:lpstr>Identification du risque</vt:lpstr>
      <vt:lpstr>Une solution de prévention</vt:lpstr>
      <vt:lpstr>Une solution de prévention</vt:lpstr>
      <vt:lpstr>Une solution de prévention</vt:lpstr>
      <vt:lpstr>Une solution de prévention</vt:lpstr>
      <vt:lpstr>Une situation de travail dangereuse</vt:lpstr>
      <vt:lpstr>Identification du risque</vt:lpstr>
      <vt:lpstr>Une solution de prévention</vt:lpstr>
      <vt:lpstr>Une solution de prévention</vt:lpstr>
      <vt:lpstr>Une solution de prévention</vt:lpstr>
      <vt:lpstr>Une situation de travail dangereuse</vt:lpstr>
      <vt:lpstr>Identification du risque</vt:lpstr>
      <vt:lpstr>Une solution de prévention</vt:lpstr>
      <vt:lpstr>Une solution de prévention</vt:lpstr>
      <vt:lpstr>Une solution de prévention</vt:lpstr>
      <vt:lpstr>Une solution de prévention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Cousin Hub</dc:creator>
  <cp:lastModifiedBy>Cousin Hub</cp:lastModifiedBy>
  <cp:revision>70</cp:revision>
  <dcterms:created xsi:type="dcterms:W3CDTF">1601-01-01T00:00:00Z</dcterms:created>
  <dcterms:modified xsi:type="dcterms:W3CDTF">2020-08-22T16:27:38Z</dcterms:modified>
</cp:coreProperties>
</file>