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579" r:id="rId2"/>
    <p:sldId id="623" r:id="rId3"/>
    <p:sldId id="580" r:id="rId4"/>
    <p:sldId id="30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66"/>
    <a:srgbClr val="4545FF"/>
    <a:srgbClr val="BE7100"/>
    <a:srgbClr val="FFF0D9"/>
    <a:srgbClr val="E3E3FD"/>
    <a:srgbClr val="E1FFFF"/>
    <a:srgbClr val="FFE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02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8CAE82-7EB7-4CC3-BBAA-D71D33493C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31E5612-EE4F-4781-9123-714E599B65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8FBD9D-9C55-451A-812C-CA248A6A70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12260AD-3278-42ED-B2D8-93EA66020A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031B758-59D9-4A47-8439-E5AB8E7AE7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27F28C8-7C0E-475E-9462-A27DE06456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2E71C2F-EC9D-4088-8B79-28EBA92FD5D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0E37D-8EDF-4165-B988-4087D0E25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29CC32-8775-4CB9-B690-41CB9F4DD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66974E-0DB0-4B4C-983B-7B7BBAD23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11041C-2A77-427A-BC08-76104D549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96F229-70C1-4694-B86F-089E477D8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E6A49E8A-27C5-4ACA-94D3-70D1D7017597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390320683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EE436-C6D4-44EA-B483-916C9974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DF0A411-F726-4E9D-96CD-42EBABBB4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07F5B2-6477-458A-9F1D-CE98437B8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E15530-CBF6-45D7-B09B-C9D2E211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BAA1B2-4C7F-4F7D-BED6-88B1E377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8D9D133D-BADC-4B71-9833-60D1BC440BA5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348628699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FD86A6-FDC0-4A19-BCCB-320F9393E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B71A33-C42B-4AAF-87DF-6063B4F0B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F2F8FD-642E-4DD7-94DC-8475D2A0B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72A140-5F25-4466-AE73-2610831C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3E82D3-23C2-454B-8270-C925A530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BA957813-11F4-4E9E-BAC9-B7F7617AF78A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67051030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3D704-3B38-46A4-90C5-28411028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99D098-7E12-476C-A0AB-AD5FBDE32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5BE80C-03C6-4D26-96C3-DF6674D1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51196-BAF3-4B36-9709-126907EC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D47F92-16C2-41DF-830F-273B8C13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A6062A36-DFD3-4D57-81EC-4FB00A720961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86893698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DE099-CE18-4F1A-844A-8EA96787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E9CB84-AAA2-4C14-A942-6B44BCB8E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0ECDD3-5F3A-4C83-9778-CC463BA9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E86013-A426-41C9-9112-4D3D0CB2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18AFD6-AB66-432D-826A-C34F0CE6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43659E3D-B426-462B-9489-372D91B56664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76648583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B50B8-B52E-4C23-ABD5-A0FDA37A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F85B4A-199D-4A5C-A6C8-5C0203474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05AC6-AFFF-4A48-9A0A-BC8B4EFC2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FC0928-AA0B-4E44-AB4C-84A5FDD7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3D951C-ECEF-42D1-8E6B-1DD4E925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48CEC8-2373-4B7D-AE26-4810796C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F9E9AD66-6C48-4FEF-926A-2396A6858A0D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47142098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68F8BB-3046-4869-B429-604C2CAEE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A729AE-B9C3-4F9C-BF85-634531A71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AB62AA-49A5-4909-9330-65140521B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879B26-D5E4-4B18-9343-582385123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2356CB6-347E-47AE-9EC7-213EA69BA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364C80-8AAB-4197-8A7B-2222A7D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D1A09C-E78A-49BD-8481-FC638C50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652F48-35DA-462D-860C-426C427B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05E05A84-FF02-4D1F-AA3F-009F226600D1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165181127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33676A-80D5-4AE3-8B7C-54B2D9119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ED4661-4901-44BF-9D2F-348F59B56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A33B29-B37E-4E72-A79C-849563A7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2CC1A6-78FF-43CD-A508-5345402C0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20797A6A-154C-4229-9DB6-708B77002054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107189333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28040D3-61F9-4C81-B6C4-F5AB4711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250AA0-0D74-4D17-866E-564CCADA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290782-0CBE-4ECC-A802-736469E0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E4583158-DD70-42CE-9790-945FB0258113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67030853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57765-4D55-453E-A63F-65CD473FB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87682D-46D6-4423-86A6-E649F091E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A10454-B526-4901-BC35-D62F86B37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764A85-73A4-43C1-9B83-B4826E01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C04141-1BE2-46E7-8B72-48141565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04C10-29DF-416E-A6B0-A505652A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634E9A98-42CC-4D39-9806-FB0B7C43C1F7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55022984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53870-3D9F-4290-9B3E-6A34E651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6440BA-26A4-4D81-82AB-8530FC780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15F381-8CE8-490C-B3A4-EBBFDB5B3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8F1B9F-DA0E-4E7B-B9DE-E15153C9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E66D50-49D6-4EF4-BB83-4C14E87D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255D8B-9D3C-4791-A7B7-AB9187D1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fr-FR"/>
              <a:t>Maintenance et maîtrise du risque    </a:t>
            </a:r>
            <a:fld id="{23066AF5-40A4-4A9F-A028-733696695F27}" type="slidenum">
              <a:rPr lang="fr-FR" altLang="fr-FR"/>
              <a:pPr/>
              <a:t>‹N°›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78746124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>
                <a:gamma/>
                <a:shade val="46275"/>
                <a:invGamma/>
              </a:srgbClr>
            </a:gs>
            <a:gs pos="100000">
              <a:srgbClr val="00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17BD03-5286-498F-A4BD-1728F518A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E76D84-DF6D-4F95-8214-9D361E56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526D7E3-78FB-44A2-8DA6-20B3E42457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818A88-9B45-41DF-BD1A-97C3FA1920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5A1814-F826-40C7-BEBD-61CB17B079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616700"/>
            <a:ext cx="2286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anose="02020603050405020304" pitchFamily="18" charset="0"/>
              </a:defRPr>
            </a:lvl1pPr>
          </a:lstStyle>
          <a:p>
            <a:r>
              <a:rPr lang="fr-FR" altLang="fr-FR"/>
              <a:t>Maintenance et maîtrise du risque    </a:t>
            </a:r>
            <a:fld id="{BE97412A-EEA9-4E4E-8DE4-4F5DBECB02F0}" type="slidenum">
              <a:rPr lang="fr-FR" altLang="fr-FR"/>
              <a:pPr/>
              <a:t>‹N°›</a:t>
            </a:fld>
            <a:endParaRPr lang="fr-FR" altLang="fr-FR" sz="1400"/>
          </a:p>
        </p:txBody>
      </p:sp>
      <p:grpSp>
        <p:nvGrpSpPr>
          <p:cNvPr id="1038" name="Group 14">
            <a:extLst>
              <a:ext uri="{FF2B5EF4-FFF2-40B4-BE49-F238E27FC236}">
                <a16:creationId xmlns:a16="http://schemas.microsoft.com/office/drawing/2014/main" id="{774142DD-546B-484A-AC26-94377524C39C}"/>
              </a:ext>
            </a:extLst>
          </p:cNvPr>
          <p:cNvGrpSpPr>
            <a:grpSpLocks/>
          </p:cNvGrpSpPr>
          <p:nvPr/>
        </p:nvGrpSpPr>
        <p:grpSpPr bwMode="auto">
          <a:xfrm>
            <a:off x="100013" y="0"/>
            <a:ext cx="2638425" cy="396875"/>
            <a:chOff x="63" y="0"/>
            <a:chExt cx="1662" cy="250"/>
          </a:xfrm>
        </p:grpSpPr>
        <p:sp>
          <p:nvSpPr>
            <p:cNvPr id="1039" name="Text Box 15">
              <a:extLst>
                <a:ext uri="{FF2B5EF4-FFF2-40B4-BE49-F238E27FC236}">
                  <a16:creationId xmlns:a16="http://schemas.microsoft.com/office/drawing/2014/main" id="{9309A7E1-881A-4CC9-B544-07C4E9099C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" y="0"/>
              <a:ext cx="13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fr-FR" sz="1000" b="1">
                  <a:solidFill>
                    <a:srgbClr val="EE912D"/>
                  </a:solidFill>
                </a:rPr>
                <a:t>RE</a:t>
              </a:r>
              <a:r>
                <a:rPr lang="fr-FR" altLang="fr-FR" sz="1000" b="1"/>
                <a:t>seau national de ressources </a:t>
              </a:r>
              <a:r>
                <a:rPr lang="fr-FR" altLang="fr-FR" sz="1000" b="1">
                  <a:solidFill>
                    <a:srgbClr val="EE912D"/>
                  </a:solidFill>
                </a:rPr>
                <a:t>P</a:t>
              </a:r>
              <a:r>
                <a:rPr lang="fr-FR" altLang="fr-FR" sz="1000" b="1"/>
                <a:t>édagogiques </a:t>
              </a:r>
              <a:r>
                <a:rPr lang="fr-FR" altLang="fr-FR" sz="1000" b="1">
                  <a:solidFill>
                    <a:srgbClr val="EE912D"/>
                  </a:solidFill>
                </a:rPr>
                <a:t>M</a:t>
              </a:r>
              <a:r>
                <a:rPr lang="fr-FR" altLang="fr-FR" sz="1000" b="1"/>
                <a:t>aintenance </a:t>
              </a:r>
              <a:r>
                <a:rPr lang="fr-FR" altLang="fr-FR" sz="1000" b="1">
                  <a:solidFill>
                    <a:srgbClr val="EE912D"/>
                  </a:solidFill>
                </a:rPr>
                <a:t>I</a:t>
              </a:r>
              <a:r>
                <a:rPr lang="fr-FR" altLang="fr-FR" sz="1000" b="1"/>
                <a:t>ndustrielle</a:t>
              </a:r>
              <a:endParaRPr lang="fr-FR" altLang="fr-FR" b="1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371DE573-64C5-470A-B6D9-430AF11C68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63" y="31"/>
              <a:ext cx="276" cy="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 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C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C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Text Box 2">
            <a:extLst>
              <a:ext uri="{FF2B5EF4-FFF2-40B4-BE49-F238E27FC236}">
                <a16:creationId xmlns:a16="http://schemas.microsoft.com/office/drawing/2014/main" id="{0FBB8D6D-45F5-4705-B288-DE9EA4468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7086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8000" b="1">
                <a:solidFill>
                  <a:schemeClr val="tx2"/>
                </a:solidFill>
                <a:latin typeface="Comic Sans MS" panose="030F0702030302020204" pitchFamily="66" charset="0"/>
              </a:rPr>
              <a:t>Histoire d’un accident    </a:t>
            </a:r>
            <a:r>
              <a:rPr lang="fr-FR" altLang="fr-FR" sz="4400" b="1">
                <a:solidFill>
                  <a:schemeClr val="tx2"/>
                </a:solidFill>
                <a:latin typeface="Comic Sans MS" panose="030F0702030302020204" pitchFamily="66" charset="0"/>
              </a:rPr>
              <a:t>ligne HT</a:t>
            </a:r>
            <a:endParaRPr lang="fr-FR" altLang="fr-FR" sz="8000" b="1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>
            <a:extLst>
              <a:ext uri="{FF2B5EF4-FFF2-40B4-BE49-F238E27FC236}">
                <a16:creationId xmlns:a16="http://schemas.microsoft.com/office/drawing/2014/main" id="{5557943C-419E-413D-B2BF-BC1DF1AAD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685800"/>
            <a:ext cx="76962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Victime : 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Nom : monsieur LANDRY - 23 ans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          monsieur AYMAR - 46 ans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qualification professionnelle : manœuvre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Lésion et conséquence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Mr Landry : électrocution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Mr Aymar : électrisation, choc cardiaque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Employeur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Entreprise X : construction et montage de charpentes métalliques</a:t>
            </a:r>
            <a:endParaRPr lang="fr-FR" altLang="fr-FR" sz="20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ct val="50000"/>
              </a:spcBef>
            </a:pPr>
            <a:r>
              <a:rPr lang="fr-FR" altLang="fr-FR" sz="2000" b="1" dirty="0">
                <a:solidFill>
                  <a:schemeClr val="tx2"/>
                </a:solidFill>
                <a:latin typeface="Comic Sans MS" panose="030F0702030302020204" pitchFamily="66" charset="0"/>
              </a:rPr>
              <a:t>Accident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date : 11/03/2017	Heure : 14H30</a:t>
            </a:r>
          </a:p>
          <a:p>
            <a:pPr algn="just">
              <a:spcBef>
                <a:spcPct val="50000"/>
              </a:spcBef>
            </a:pPr>
            <a:r>
              <a:rPr lang="fr-FR" altLang="fr-FR" sz="2000" dirty="0">
                <a:latin typeface="Comic Sans MS" panose="030F0702030302020204" pitchFamily="66" charset="0"/>
              </a:rPr>
              <a:t>Lieu : zone industrielle de Villeneuve</a:t>
            </a:r>
            <a:endParaRPr lang="fr-FR" altLang="fr-FR" sz="2000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>
            <a:extLst>
              <a:ext uri="{FF2B5EF4-FFF2-40B4-BE49-F238E27FC236}">
                <a16:creationId xmlns:a16="http://schemas.microsoft.com/office/drawing/2014/main" id="{B15BD645-75F7-4AAC-950E-DA58A625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143000"/>
            <a:ext cx="76962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altLang="fr-FR">
                <a:latin typeface="Comic Sans MS" panose="030F0702030302020204" pitchFamily="66" charset="0"/>
              </a:rPr>
              <a:t>Les ouvriers avaient hissé le mat de levage monté sur le camion Dodge entre la ferme extrême du hangar en construction et la ligne à haute tension  (15 000 volts) située à 3m environ du hangar.</a:t>
            </a:r>
          </a:p>
          <a:p>
            <a:pPr algn="just">
              <a:spcBef>
                <a:spcPct val="50000"/>
              </a:spcBef>
            </a:pPr>
            <a:r>
              <a:rPr lang="fr-FR" altLang="fr-FR">
                <a:latin typeface="Comic Sans MS" panose="030F0702030302020204" pitchFamily="66" charset="0"/>
              </a:rPr>
              <a:t>EDF ignorait la construction du hangar à proximité de la ligne électrique. Au cours de la manœuvre de la poutre métallique, les deux victimes se trouvaient chacune à une des extrémités de celle-ci pour la guider. Le chef d’équipe a donné l’ordre au chauffeur de reculer sans penser à la proximité de la ligne. Les deux victimes reçurent une décharge électrique le mât de levage ayant touché la ligne à haute tension</a:t>
            </a: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26">
            <a:extLst>
              <a:ext uri="{FF2B5EF4-FFF2-40B4-BE49-F238E27FC236}">
                <a16:creationId xmlns:a16="http://schemas.microsoft.com/office/drawing/2014/main" id="{2BB7D1B2-A682-46C2-B211-1F120A4ED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332656"/>
            <a:ext cx="8856984" cy="84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100000"/>
              <a:buFont typeface="Wingdings" panose="05000000000000000000" pitchFamily="2" charset="2"/>
              <a:buChar char="w"/>
              <a:defRPr sz="2400">
                <a:solidFill>
                  <a:srgbClr val="081D58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5002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790015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A5002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100000"/>
              <a:buFont typeface="Wingdings" panose="05000000000000000000" pitchFamily="2" charset="2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5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Rechercher </a:t>
            </a:r>
            <a:r>
              <a:rPr lang="fr-FR" altLang="fr-FR" sz="5400" b="1">
                <a:solidFill>
                  <a:srgbClr val="FFFF00"/>
                </a:solidFill>
                <a:latin typeface="Comic Sans MS" panose="030F0702030302020204" pitchFamily="66" charset="0"/>
              </a:rPr>
              <a:t>les faits (ITAMAMI)</a:t>
            </a:r>
            <a:endParaRPr lang="fr-FR" altLang="fr-FR" sz="5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fr-FR" altLang="fr-FR" sz="5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Construire l’arbre des causes</a:t>
            </a:r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lang="fr-FR" altLang="fr-FR" sz="5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Proposer des mesures de prévention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5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5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Nouvelle présentation">
      <a:majorFont>
        <a:latin typeface="Arial Narrow"/>
        <a:ea typeface=""/>
        <a:cs typeface=""/>
      </a:majorFont>
      <a:minorFont>
        <a:latin typeface="DomCasual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Office\Modèles\Nouvelle présentation.pot</Template>
  <TotalTime>0</TotalTime>
  <Words>182</Words>
  <Application>Microsoft Office PowerPoint</Application>
  <PresentationFormat>Affichage à l'écran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Comic Sans MS</vt:lpstr>
      <vt:lpstr>DomCasual BT</vt:lpstr>
      <vt:lpstr>Times New Roman</vt:lpstr>
      <vt:lpstr>Wingdings</vt:lpstr>
      <vt:lpstr>Wingdings 2</vt:lpstr>
      <vt:lpstr>Nouvelle présentation</vt:lpstr>
      <vt:lpstr>Présentation PowerPoint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François.</dc:creator>
  <cp:lastModifiedBy>Cousin Hub</cp:lastModifiedBy>
  <cp:revision>303</cp:revision>
  <dcterms:created xsi:type="dcterms:W3CDTF">1998-01-10T13:06:46Z</dcterms:created>
  <dcterms:modified xsi:type="dcterms:W3CDTF">2019-10-05T06:33:40Z</dcterms:modified>
</cp:coreProperties>
</file>