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60" r:id="rId2"/>
    <p:sldId id="258" r:id="rId3"/>
    <p:sldId id="261" r:id="rId4"/>
    <p:sldId id="262" r:id="rId5"/>
    <p:sldId id="264" r:id="rId6"/>
    <p:sldId id="265" r:id="rId7"/>
    <p:sldId id="266" r:id="rId8"/>
    <p:sldId id="267" r:id="rId9"/>
    <p:sldId id="270" r:id="rId10"/>
    <p:sldId id="268" r:id="rId11"/>
    <p:sldId id="269" r:id="rId12"/>
  </p:sldIdLst>
  <p:sldSz cx="9144000" cy="6858000" type="screen4x3"/>
  <p:notesSz cx="7105650" cy="102314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C2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9115" cy="511572"/>
          </a:xfrm>
          <a:prstGeom prst="rect">
            <a:avLst/>
          </a:prstGeom>
        </p:spPr>
        <p:txBody>
          <a:bodyPr vert="horz" lIns="96524" tIns="48262" rIns="96524" bIns="48262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4891" y="1"/>
            <a:ext cx="3079115" cy="511572"/>
          </a:xfrm>
          <a:prstGeom prst="rect">
            <a:avLst/>
          </a:prstGeom>
        </p:spPr>
        <p:txBody>
          <a:bodyPr vert="horz" lIns="96524" tIns="48262" rIns="96524" bIns="48262" rtlCol="0"/>
          <a:lstStyle>
            <a:lvl1pPr algn="r">
              <a:defRPr sz="1300"/>
            </a:lvl1pPr>
          </a:lstStyle>
          <a:p>
            <a:fld id="{F66AA4B6-1497-4D77-8ECC-F04BDF8A8F96}" type="datetimeFigureOut">
              <a:rPr lang="fr-FR" smtClean="0"/>
              <a:pPr/>
              <a:t>26/04/2020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24" tIns="48262" rIns="96524" bIns="48262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10566" y="4859933"/>
            <a:ext cx="5684520" cy="4604147"/>
          </a:xfrm>
          <a:prstGeom prst="rect">
            <a:avLst/>
          </a:prstGeom>
        </p:spPr>
        <p:txBody>
          <a:bodyPr vert="horz" lIns="96524" tIns="48262" rIns="96524" bIns="48262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18091"/>
            <a:ext cx="3079115" cy="511572"/>
          </a:xfrm>
          <a:prstGeom prst="rect">
            <a:avLst/>
          </a:prstGeom>
        </p:spPr>
        <p:txBody>
          <a:bodyPr vert="horz" lIns="96524" tIns="48262" rIns="96524" bIns="48262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4891" y="9718091"/>
            <a:ext cx="3079115" cy="511572"/>
          </a:xfrm>
          <a:prstGeom prst="rect">
            <a:avLst/>
          </a:prstGeom>
        </p:spPr>
        <p:txBody>
          <a:bodyPr vert="horz" lIns="96524" tIns="48262" rIns="96524" bIns="48262" rtlCol="0" anchor="b"/>
          <a:lstStyle>
            <a:lvl1pPr algn="r">
              <a:defRPr sz="1300"/>
            </a:lvl1pPr>
          </a:lstStyle>
          <a:p>
            <a:fld id="{98C1AE8A-DC73-4F89-8671-EF6430D2592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5567F-E3FA-4959-86DB-9B9739F12A20}" type="datetimeFigureOut">
              <a:rPr lang="fr-FR" smtClean="0"/>
              <a:pPr/>
              <a:t>26/04/2020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3FAB9-53F6-4570-9CD6-408C6D114AD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7069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5567F-E3FA-4959-86DB-9B9739F12A20}" type="datetimeFigureOut">
              <a:rPr lang="fr-FR" smtClean="0"/>
              <a:pPr/>
              <a:t>26/04/2020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3FAB9-53F6-4570-9CD6-408C6D114AD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6357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5567F-E3FA-4959-86DB-9B9739F12A20}" type="datetimeFigureOut">
              <a:rPr lang="fr-FR" smtClean="0"/>
              <a:pPr/>
              <a:t>26/04/2020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3FAB9-53F6-4570-9CD6-408C6D114AD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0993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5567F-E3FA-4959-86DB-9B9739F12A20}" type="datetimeFigureOut">
              <a:rPr lang="fr-FR" smtClean="0"/>
              <a:pPr/>
              <a:t>26/04/2020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3FAB9-53F6-4570-9CD6-408C6D114AD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22004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5567F-E3FA-4959-86DB-9B9739F12A20}" type="datetimeFigureOut">
              <a:rPr lang="fr-FR" smtClean="0"/>
              <a:pPr/>
              <a:t>26/04/2020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3FAB9-53F6-4570-9CD6-408C6D114AD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094910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5567F-E3FA-4959-86DB-9B9739F12A20}" type="datetimeFigureOut">
              <a:rPr lang="fr-FR" smtClean="0"/>
              <a:pPr/>
              <a:t>26/04/2020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3FAB9-53F6-4570-9CD6-408C6D114AD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76224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5567F-E3FA-4959-86DB-9B9739F12A20}" type="datetimeFigureOut">
              <a:rPr lang="fr-FR" smtClean="0"/>
              <a:pPr/>
              <a:t>26/04/2020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3FAB9-53F6-4570-9CD6-408C6D114AD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56998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5567F-E3FA-4959-86DB-9B9739F12A20}" type="datetimeFigureOut">
              <a:rPr lang="fr-FR" smtClean="0"/>
              <a:pPr/>
              <a:t>26/04/2020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3FAB9-53F6-4570-9CD6-408C6D114AD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795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5567F-E3FA-4959-86DB-9B9739F12A20}" type="datetimeFigureOut">
              <a:rPr lang="fr-FR" smtClean="0"/>
              <a:pPr/>
              <a:t>26/04/2020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3FAB9-53F6-4570-9CD6-408C6D114AD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9510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5567F-E3FA-4959-86DB-9B9739F12A20}" type="datetimeFigureOut">
              <a:rPr lang="fr-FR" smtClean="0"/>
              <a:pPr/>
              <a:t>26/04/2020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3FAB9-53F6-4570-9CD6-408C6D114AD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9094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5567F-E3FA-4959-86DB-9B9739F12A20}" type="datetimeFigureOut">
              <a:rPr lang="fr-FR" smtClean="0"/>
              <a:pPr/>
              <a:t>26/04/2020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3FAB9-53F6-4570-9CD6-408C6D114AD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7106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5567F-E3FA-4959-86DB-9B9739F12A20}" type="datetimeFigureOut">
              <a:rPr lang="fr-FR" smtClean="0"/>
              <a:pPr/>
              <a:t>26/04/2020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3FAB9-53F6-4570-9CD6-408C6D114AD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8504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5567F-E3FA-4959-86DB-9B9739F12A20}" type="datetimeFigureOut">
              <a:rPr lang="fr-FR" smtClean="0"/>
              <a:pPr/>
              <a:t>26/04/2020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3FAB9-53F6-4570-9CD6-408C6D114AD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9582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5567F-E3FA-4959-86DB-9B9739F12A20}" type="datetimeFigureOut">
              <a:rPr lang="fr-FR" smtClean="0"/>
              <a:pPr/>
              <a:t>26/04/2020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3FAB9-53F6-4570-9CD6-408C6D114AD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6661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5567F-E3FA-4959-86DB-9B9739F12A20}" type="datetimeFigureOut">
              <a:rPr lang="fr-FR" smtClean="0"/>
              <a:pPr/>
              <a:t>26/04/2020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3FAB9-53F6-4570-9CD6-408C6D114AD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5522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5567F-E3FA-4959-86DB-9B9739F12A20}" type="datetimeFigureOut">
              <a:rPr lang="fr-FR" smtClean="0"/>
              <a:pPr/>
              <a:t>26/04/2020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3FAB9-53F6-4570-9CD6-408C6D114AD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9824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5567F-E3FA-4959-86DB-9B9739F12A20}" type="datetimeFigureOut">
              <a:rPr lang="fr-FR" smtClean="0"/>
              <a:pPr/>
              <a:t>26/04/2020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723FAB9-53F6-4570-9CD6-408C6D114AD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9471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179DE42-5613-4B35-A1E6-6CCBAA13C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B898B32-3891-4C3A-8F58-C5969D2E90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86225" y="0"/>
            <a:ext cx="9144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AE4806D-B8F9-4679-A68A-9BD21C01A3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0381" y="3681413"/>
            <a:ext cx="357266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23">
            <a:extLst>
              <a:ext uri="{FF2B5EF4-FFF2-40B4-BE49-F238E27FC236}">
                <a16:creationId xmlns:a16="http://schemas.microsoft.com/office/drawing/2014/main" id="{52FB45E9-914E-4471-AC87-E475CD5176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44073" y="-8467"/>
            <a:ext cx="2255511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25">
            <a:extLst>
              <a:ext uri="{FF2B5EF4-FFF2-40B4-BE49-F238E27FC236}">
                <a16:creationId xmlns:a16="http://schemas.microsoft.com/office/drawing/2014/main" id="{C310626D-5743-49D4-8F7D-88C4F8F05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0547" y="-8467"/>
            <a:ext cx="1941419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3C195FC1-B568-4C72-9902-34CB35DDD7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7215" y="3048000"/>
            <a:ext cx="2444751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27">
            <a:extLst>
              <a:ext uri="{FF2B5EF4-FFF2-40B4-BE49-F238E27FC236}">
                <a16:creationId xmlns:a16="http://schemas.microsoft.com/office/drawing/2014/main" id="{EF2BDF77-362C-43F0-8CBB-A969EC2AE0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841" y="-8467"/>
            <a:ext cx="2140744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4BE96B01-3929-432D-B8C2-ADBCB74C2E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36715" y="3589867"/>
            <a:ext cx="136286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2A6FCDE6-CDE2-4C51-B18E-A95CFB6797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62215" y="-8467"/>
            <a:ext cx="6881785" cy="6866467"/>
          </a:xfrm>
          <a:custGeom>
            <a:avLst/>
            <a:gdLst>
              <a:gd name="connsiteX0" fmla="*/ 0 w 9175713"/>
              <a:gd name="connsiteY0" fmla="*/ 0 h 6866467"/>
              <a:gd name="connsiteX1" fmla="*/ 1249825 w 9175713"/>
              <a:gd name="connsiteY1" fmla="*/ 0 h 6866467"/>
              <a:gd name="connsiteX2" fmla="*/ 1249825 w 9175713"/>
              <a:gd name="connsiteY2" fmla="*/ 8467 h 6866467"/>
              <a:gd name="connsiteX3" fmla="*/ 9175713 w 9175713"/>
              <a:gd name="connsiteY3" fmla="*/ 8467 h 6866467"/>
              <a:gd name="connsiteX4" fmla="*/ 9175713 w 9175713"/>
              <a:gd name="connsiteY4" fmla="*/ 6866467 h 6866467"/>
              <a:gd name="connsiteX5" fmla="*/ 1249825 w 9175713"/>
              <a:gd name="connsiteY5" fmla="*/ 6866467 h 6866467"/>
              <a:gd name="connsiteX6" fmla="*/ 1109382 w 9175713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75713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9175713" y="8467"/>
                </a:lnTo>
                <a:lnTo>
                  <a:pt x="9175713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74E67BE-30CD-454E-B65A-A230F53C91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14352" y="1020871"/>
            <a:ext cx="5220569" cy="2849671"/>
          </a:xfrm>
        </p:spPr>
        <p:txBody>
          <a:bodyPr>
            <a:normAutofit/>
          </a:bodyPr>
          <a:lstStyle/>
          <a:p>
            <a:pPr algn="l"/>
            <a:r>
              <a:rPr lang="fr-FR" sz="5200">
                <a:solidFill>
                  <a:srgbClr val="FFFFFF"/>
                </a:solidFill>
              </a:rPr>
              <a:t>Choix d’une forme de Maintenance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FB004EA-D7E1-4D0C-9C14-3D7229EAF1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11078" y="3962088"/>
            <a:ext cx="4584057" cy="1186108"/>
          </a:xfrm>
        </p:spPr>
        <p:txBody>
          <a:bodyPr>
            <a:normAutofit/>
          </a:bodyPr>
          <a:lstStyle/>
          <a:p>
            <a:pPr algn="l"/>
            <a:r>
              <a:rPr lang="fr-FR" sz="3600" b="1" dirty="0">
                <a:solidFill>
                  <a:schemeClr val="bg1">
                    <a:alpha val="70000"/>
                  </a:schemeClr>
                </a:solidFill>
              </a:rPr>
              <a:t>Abaque de NOIRET</a:t>
            </a:r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9D2E8756-2465-473A-BA2A-2DB1D6224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019339" y="3294792"/>
            <a:ext cx="220660" cy="139829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3822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9122A59A-4C9E-49EB-AB0C-F531118843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9532" y="224644"/>
            <a:ext cx="5868652" cy="1143000"/>
          </a:xfrm>
        </p:spPr>
        <p:txBody>
          <a:bodyPr>
            <a:normAutofit fontScale="90000"/>
          </a:bodyPr>
          <a:lstStyle/>
          <a:p>
            <a:r>
              <a:rPr lang="fr-FR" dirty="0"/>
              <a:t>L’ABAQUE DE NOIRET - Graphique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F6ACD894-1DF8-47A5-85FE-CE9001ABB0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0012" y="788528"/>
            <a:ext cx="4262707" cy="5946069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3BFF5C45-6784-4356-AFBE-86675F75278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61829" b="9412"/>
          <a:stretch/>
        </p:blipFill>
        <p:spPr>
          <a:xfrm>
            <a:off x="1079612" y="1376772"/>
            <a:ext cx="2442506" cy="2772308"/>
          </a:xfrm>
          <a:prstGeom prst="rect">
            <a:avLst/>
          </a:prstGeom>
        </p:spPr>
      </p:pic>
      <p:sp>
        <p:nvSpPr>
          <p:cNvPr id="5" name="Flèche : virage 4">
            <a:extLst>
              <a:ext uri="{FF2B5EF4-FFF2-40B4-BE49-F238E27FC236}">
                <a16:creationId xmlns:a16="http://schemas.microsoft.com/office/drawing/2014/main" id="{A6B5A918-0D1E-4E6B-967E-CE6B89FD21D0}"/>
              </a:ext>
            </a:extLst>
          </p:cNvPr>
          <p:cNvSpPr/>
          <p:nvPr/>
        </p:nvSpPr>
        <p:spPr>
          <a:xfrm flipV="1">
            <a:off x="1799692" y="4290792"/>
            <a:ext cx="2520280" cy="122644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AE981C02-AD41-44E1-9411-D4720920CBD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2325" t="28914" r="870" b="4295"/>
          <a:stretch/>
        </p:blipFill>
        <p:spPr>
          <a:xfrm>
            <a:off x="683568" y="5494405"/>
            <a:ext cx="3672408" cy="1226440"/>
          </a:xfrm>
          <a:prstGeom prst="rect">
            <a:avLst/>
          </a:prstGeom>
          <a:ln w="28575">
            <a:noFill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0DE8E14A-BFB9-488E-A633-C3633D0CB3FB}"/>
              </a:ext>
            </a:extLst>
          </p:cNvPr>
          <p:cNvSpPr/>
          <p:nvPr/>
        </p:nvSpPr>
        <p:spPr>
          <a:xfrm>
            <a:off x="611560" y="6093296"/>
            <a:ext cx="3780421" cy="345711"/>
          </a:xfrm>
          <a:prstGeom prst="rect">
            <a:avLst/>
          </a:prstGeom>
          <a:solidFill>
            <a:srgbClr val="90C226">
              <a:alpha val="4117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7859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8">
            <a:extLst>
              <a:ext uri="{FF2B5EF4-FFF2-40B4-BE49-F238E27FC236}">
                <a16:creationId xmlns:a16="http://schemas.microsoft.com/office/drawing/2014/main" id="{86C16C40-7C29-4ACC-B851-7E08E459B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DD733AE-DD5E-4C77-8BCD-72BF12A06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9144001" cy="6866467"/>
            <a:chOff x="0" y="-8467"/>
            <a:chExt cx="12192000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51DE90A4-932E-4370-BA07-30F43254C0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6A19CA4A-B208-452A-8BE4-BC6940D33D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B74F8D3E-E618-4DE3-A0CC-B4904BB5D5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id="{299DA406-C54B-4E31-867D-FAF8DCE704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A1E16883-5140-47C4-A9AD-AD6598AC3E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id="{4CD848DC-8A2A-4093-9BDD-7AF4B6A278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34635A4D-E9CE-4B78-912A-479EA4512B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id="{D663A5EE-5581-44F3-8F98-688755F63E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B1E84E6A-F5AE-4F4D-98F2-82FE4FCC26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DDE7DDC9-17D4-4686-833D-48F8733B49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4" name="Rectangle 2">
            <a:extLst>
              <a:ext uri="{FF2B5EF4-FFF2-40B4-BE49-F238E27FC236}">
                <a16:creationId xmlns:a16="http://schemas.microsoft.com/office/drawing/2014/main" id="{9122A59A-4C9E-49EB-AB0C-F531118843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0" y="609600"/>
            <a:ext cx="7160344" cy="13208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L’ABAQUE DE NOIRET - Applications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0B0F8BF-56C2-4CEC-9026-A1A1F0567016}"/>
              </a:ext>
            </a:extLst>
          </p:cNvPr>
          <p:cNvSpPr/>
          <p:nvPr/>
        </p:nvSpPr>
        <p:spPr>
          <a:xfrm>
            <a:off x="480765" y="1896363"/>
            <a:ext cx="6447501" cy="336884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Déterminer la méthode de maintenance à mettre en œuvre pour chacun des cas suivants : </a:t>
            </a: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fr-FR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r>
              <a:rPr lang="fr-FR" sz="1100" b="1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er</a:t>
            </a:r>
            <a:r>
              <a:rPr lang="fr-FR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Cas  </a:t>
            </a:r>
            <a:endParaRPr lang="fr-FR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Un matériel a 5 ans d’âge. On dispose d’un double de cette machine qui est très complexe de fonctionnement mais accessible (c’est-à-dire facilement maintenable). C’est une machine spéciale d’origine française, très robuste, d’un cout de 75000€. Une défaillance de cette machine peut causer une perte du produit. L’utilisation de cette machine est répartie sur 3 postes (équipes en 3x8). Le client exige des délais de livraison serrés. </a:t>
            </a: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fr-FR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fr-FR" sz="1100" b="1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ème</a:t>
            </a:r>
            <a:r>
              <a:rPr lang="fr-FR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Cas</a:t>
            </a:r>
            <a:endParaRPr lang="fr-FR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Un matériel ayant 2 ans d’âge, essentiel dans le process de production, à marche discontinue, complexe et inaccessible (maintenabilité très difficile), très coûteux, d’origine locale, fabriqué en grande série, robuste, précis, pour des produits vendables, avec une marche de 3 postes, comportant des délais impératifs avec pénalités. </a:t>
            </a: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fr-FR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r>
              <a:rPr lang="fr-FR" sz="1100" b="1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ème</a:t>
            </a:r>
            <a:r>
              <a:rPr lang="fr-FR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Cas</a:t>
            </a:r>
            <a:endParaRPr lang="fr-FR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Un matériel ayant 10 ans d’âge, semi-indépendant, très complexe et accessible, peu coûteux (8500€), matériel étranger de grande série, courant, produits perdus, avec une marche à deux postes, comportant des délais libres (fabrication sur stock). 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723DD3E3-639C-42B7-9CD7-003A2E846932}"/>
              </a:ext>
            </a:extLst>
          </p:cNvPr>
          <p:cNvSpPr txBox="1"/>
          <p:nvPr/>
        </p:nvSpPr>
        <p:spPr>
          <a:xfrm>
            <a:off x="662711" y="5449852"/>
            <a:ext cx="6264696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/>
              <a:t>Le fichier tableur « </a:t>
            </a:r>
            <a:r>
              <a:rPr lang="fr-FR" dirty="0" err="1"/>
              <a:t>Abaque_Noiret_Tableau</a:t>
            </a:r>
            <a:r>
              <a:rPr lang="fr-FR" dirty="0"/>
              <a:t> » sera utilisé.</a:t>
            </a:r>
          </a:p>
          <a:p>
            <a:pPr algn="ctr"/>
            <a:r>
              <a:rPr lang="fr-FR" dirty="0"/>
              <a:t>Sauvegarder les 3 cas dans 3 fichiers différents.</a:t>
            </a:r>
          </a:p>
        </p:txBody>
      </p:sp>
    </p:spTree>
    <p:extLst>
      <p:ext uri="{BB962C8B-B14F-4D97-AF65-F5344CB8AC3E}">
        <p14:creationId xmlns:p14="http://schemas.microsoft.com/office/powerpoint/2010/main" val="35566818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9122A59A-4C9E-49EB-AB0C-F531118843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9532" y="224644"/>
            <a:ext cx="8229600" cy="1143000"/>
          </a:xfrm>
        </p:spPr>
        <p:txBody>
          <a:bodyPr/>
          <a:lstStyle/>
          <a:p>
            <a:r>
              <a:rPr lang="fr-FR" dirty="0"/>
              <a:t>L’ABAQUE DE NOIRET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124859F-333E-406E-A71C-8B71535A304A}"/>
              </a:ext>
            </a:extLst>
          </p:cNvPr>
          <p:cNvSpPr/>
          <p:nvPr/>
        </p:nvSpPr>
        <p:spPr>
          <a:xfrm>
            <a:off x="345256" y="1052736"/>
            <a:ext cx="71790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L'abaque de Noiret qui est un </a:t>
            </a:r>
            <a:r>
              <a:rPr lang="fr-FR" b="1" dirty="0">
                <a:solidFill>
                  <a:srgbClr val="C00000"/>
                </a:solidFill>
              </a:rPr>
              <a:t>outil d'aide à la décision</a:t>
            </a:r>
            <a:r>
              <a:rPr lang="fr-FR" dirty="0"/>
              <a:t>.</a:t>
            </a:r>
          </a:p>
          <a:p>
            <a:endParaRPr lang="fr-FR" dirty="0"/>
          </a:p>
          <a:p>
            <a:r>
              <a:rPr lang="fr-FR" dirty="0"/>
              <a:t>L'abaque de Noiret fournit des recommandations quant à la </a:t>
            </a:r>
            <a:r>
              <a:rPr lang="fr-FR" b="1" dirty="0">
                <a:solidFill>
                  <a:srgbClr val="C00000"/>
                </a:solidFill>
              </a:rPr>
              <a:t>pertinence ou non d'une politique de maintenance préventive </a:t>
            </a:r>
            <a:r>
              <a:rPr lang="fr-FR" dirty="0"/>
              <a:t>sur un équipement de production.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9FC1610-87CC-4724-9D13-AD0D4A72C9BE}"/>
              </a:ext>
            </a:extLst>
          </p:cNvPr>
          <p:cNvSpPr/>
          <p:nvPr/>
        </p:nvSpPr>
        <p:spPr>
          <a:xfrm>
            <a:off x="327508" y="2582902"/>
            <a:ext cx="741284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On pourrait penser d'instinct que la maintenance préventive est systématiquement préférable. Ce n'est pas le cas. Il est toujours nécessaire de faire un choix en tenant compte :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dirty="0"/>
              <a:t>des caractéristiques de l'équipement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dirty="0"/>
              <a:t>de son utilisation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dirty="0"/>
              <a:t>du coût de la maintenance et donc du gain espéré</a:t>
            </a:r>
          </a:p>
          <a:p>
            <a:endParaRPr lang="fr-FR" dirty="0"/>
          </a:p>
          <a:p>
            <a:r>
              <a:rPr lang="fr-FR" dirty="0"/>
              <a:t>Le résultat final se traduit souvent par un mélange des 2 types de</a:t>
            </a:r>
          </a:p>
          <a:p>
            <a:r>
              <a:rPr lang="fr-FR" dirty="0"/>
              <a:t>maintenance (corrective et préventive) avec une prédominance de l'une ou de l'autre.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9122A59A-4C9E-49EB-AB0C-F531118843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9532" y="224644"/>
            <a:ext cx="8229600" cy="1143000"/>
          </a:xfrm>
        </p:spPr>
        <p:txBody>
          <a:bodyPr/>
          <a:lstStyle/>
          <a:p>
            <a:r>
              <a:rPr lang="fr-FR" dirty="0"/>
              <a:t>L’ABAQUE DE NOIRET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E2CDFB0-0141-42AD-9D4A-168DC2B6688A}"/>
              </a:ext>
            </a:extLst>
          </p:cNvPr>
          <p:cNvSpPr/>
          <p:nvPr/>
        </p:nvSpPr>
        <p:spPr>
          <a:xfrm>
            <a:off x="359532" y="1016732"/>
            <a:ext cx="680475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L'abaque de Noiret est un outil de calcul scientifique qui permet d'orienter le choix de la politique de maintenance en fonction 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/>
              <a:t>des caractéristiques de l'équipement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/>
              <a:t>de son utilisation</a:t>
            </a:r>
          </a:p>
          <a:p>
            <a:endParaRPr lang="fr-FR" dirty="0"/>
          </a:p>
          <a:p>
            <a:r>
              <a:rPr lang="fr-FR" dirty="0"/>
              <a:t>Le résultat en est une recommandation offrant 3 options possibles 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/>
              <a:t>Préventif recommandé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/>
              <a:t>Préventif possible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/>
              <a:t>Préventif non nécessaire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5350414-AF72-451E-BC97-81021E86D47C}"/>
              </a:ext>
            </a:extLst>
          </p:cNvPr>
          <p:cNvSpPr/>
          <p:nvPr/>
        </p:nvSpPr>
        <p:spPr>
          <a:xfrm>
            <a:off x="359532" y="4261801"/>
            <a:ext cx="694877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Cependant, ce résultat doit être complété par une analyse économique portant sur le coût des différentes maintenances et sur le retour sur investissement estimé que peut apporter une maintenance préventive.</a:t>
            </a:r>
          </a:p>
          <a:p>
            <a:endParaRPr lang="fr-FR" dirty="0"/>
          </a:p>
          <a:p>
            <a:r>
              <a:rPr lang="fr-FR" b="1" i="1" dirty="0">
                <a:solidFill>
                  <a:srgbClr val="C00000"/>
                </a:solidFill>
              </a:rPr>
              <a:t>Il ne s'agit que d'un outil d'aide à la décision et non pas d'un outil de décision.</a:t>
            </a:r>
          </a:p>
        </p:txBody>
      </p:sp>
    </p:spTree>
    <p:extLst>
      <p:ext uri="{BB962C8B-B14F-4D97-AF65-F5344CB8AC3E}">
        <p14:creationId xmlns:p14="http://schemas.microsoft.com/office/powerpoint/2010/main" val="2253203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9122A59A-4C9E-49EB-AB0C-F531118843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9532" y="224644"/>
            <a:ext cx="8229600" cy="1143000"/>
          </a:xfrm>
        </p:spPr>
        <p:txBody>
          <a:bodyPr/>
          <a:lstStyle/>
          <a:p>
            <a:r>
              <a:rPr lang="fr-FR" dirty="0"/>
              <a:t>L’ABAQUE DE NOIRET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D03B854-D933-424F-B2D9-DB24A9A94845}"/>
              </a:ext>
            </a:extLst>
          </p:cNvPr>
          <p:cNvSpPr/>
          <p:nvPr/>
        </p:nvSpPr>
        <p:spPr>
          <a:xfrm>
            <a:off x="359532" y="893033"/>
            <a:ext cx="734481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L'abaque de Noiret est basée sur les critères suivants :</a:t>
            </a:r>
          </a:p>
          <a:p>
            <a:pPr lvl="1"/>
            <a:r>
              <a:rPr lang="fr-FR" dirty="0"/>
              <a:t>a) l'âge de l'équipement</a:t>
            </a:r>
          </a:p>
          <a:p>
            <a:pPr lvl="1"/>
            <a:r>
              <a:rPr lang="fr-FR" dirty="0"/>
              <a:t>b) son l'interdépendance : dans quelle mesure est-il vital pour la production</a:t>
            </a:r>
          </a:p>
          <a:p>
            <a:pPr lvl="1"/>
            <a:r>
              <a:rPr lang="fr-FR" dirty="0"/>
              <a:t>c) son coût</a:t>
            </a:r>
          </a:p>
          <a:p>
            <a:pPr lvl="1"/>
            <a:r>
              <a:rPr lang="fr-FR" dirty="0"/>
              <a:t>d) sa complexité et son accessibilité</a:t>
            </a:r>
          </a:p>
          <a:p>
            <a:pPr lvl="1"/>
            <a:r>
              <a:rPr lang="fr-FR" dirty="0"/>
              <a:t>e) sa robustesse et sa précision</a:t>
            </a:r>
          </a:p>
          <a:p>
            <a:pPr lvl="1"/>
            <a:r>
              <a:rPr lang="fr-FR" dirty="0"/>
              <a:t>f) son origine : France ou Etranger</a:t>
            </a:r>
          </a:p>
          <a:p>
            <a:pPr lvl="1"/>
            <a:r>
              <a:rPr lang="fr-FR" dirty="0"/>
              <a:t>g) son utilisation dans le temps</a:t>
            </a:r>
          </a:p>
          <a:p>
            <a:pPr lvl="1"/>
            <a:r>
              <a:rPr lang="fr-FR" dirty="0"/>
              <a:t>h) les conséquences de ses défaillances sur les produits</a:t>
            </a:r>
          </a:p>
          <a:p>
            <a:pPr lvl="1"/>
            <a:r>
              <a:rPr lang="fr-FR" dirty="0"/>
              <a:t>i) les délais de production qui lui sont liés</a:t>
            </a:r>
          </a:p>
          <a:p>
            <a:endParaRPr lang="fr-FR" dirty="0"/>
          </a:p>
          <a:p>
            <a:r>
              <a:rPr lang="fr-FR" dirty="0"/>
              <a:t>Chaque critère se décline en plusieurs options qui chacune correspond à un certain nombre de points. Les points ainsi obtenus sont additionnés.</a:t>
            </a:r>
          </a:p>
          <a:p>
            <a:endParaRPr lang="fr-FR" dirty="0"/>
          </a:p>
          <a:p>
            <a:r>
              <a:rPr lang="fr-FR" b="1" i="1" dirty="0">
                <a:solidFill>
                  <a:schemeClr val="accent2">
                    <a:lumMod val="75000"/>
                  </a:schemeClr>
                </a:solidFill>
              </a:rPr>
              <a:t>Remarque : un seul choix n'est possible par critère; il faut donc prendre celui qui est le plus représentatif de l'équipement.</a:t>
            </a:r>
          </a:p>
        </p:txBody>
      </p:sp>
    </p:spTree>
    <p:extLst>
      <p:ext uri="{BB962C8B-B14F-4D97-AF65-F5344CB8AC3E}">
        <p14:creationId xmlns:p14="http://schemas.microsoft.com/office/powerpoint/2010/main" val="3098944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9122A59A-4C9E-49EB-AB0C-F531118843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9532" y="224644"/>
            <a:ext cx="8229600" cy="1143000"/>
          </a:xfrm>
        </p:spPr>
        <p:txBody>
          <a:bodyPr/>
          <a:lstStyle/>
          <a:p>
            <a:r>
              <a:rPr lang="fr-FR" dirty="0"/>
              <a:t>L’ABAQUE DE NOIRET - Critères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96EACA47-9FF0-4314-BC01-745B3BA3A6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19" y="800709"/>
            <a:ext cx="7023156" cy="1872208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08AF6375-5E00-487D-8CEB-2FA47E5FDD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244" y="2456892"/>
            <a:ext cx="4886325" cy="2238375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6" name="Bulle narrative : rectangle à coins arrondis 5">
            <a:extLst>
              <a:ext uri="{FF2B5EF4-FFF2-40B4-BE49-F238E27FC236}">
                <a16:creationId xmlns:a16="http://schemas.microsoft.com/office/drawing/2014/main" id="{CEEB2337-2B8E-458C-A109-4A28406E079D}"/>
              </a:ext>
            </a:extLst>
          </p:cNvPr>
          <p:cNvSpPr/>
          <p:nvPr/>
        </p:nvSpPr>
        <p:spPr>
          <a:xfrm>
            <a:off x="5616116" y="2240868"/>
            <a:ext cx="3276364" cy="2030009"/>
          </a:xfrm>
          <a:prstGeom prst="wedgeRoundRectCallout">
            <a:avLst>
              <a:gd name="adj1" fmla="val -72338"/>
              <a:gd name="adj2" fmla="val 3022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C’est la place et l’importance du matériel dans le process de production (remarque : tampon = stock intermédiaire ou  en-cours de fabrication)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97805C47-246A-4B76-A220-0E69A6E6F0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5832" y="4761148"/>
            <a:ext cx="4848225" cy="1990725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8" name="Bulle narrative : rectangle à coins arrondis 7">
            <a:extLst>
              <a:ext uri="{FF2B5EF4-FFF2-40B4-BE49-F238E27FC236}">
                <a16:creationId xmlns:a16="http://schemas.microsoft.com/office/drawing/2014/main" id="{8D57F42D-1E24-423E-962E-B460793084ED}"/>
              </a:ext>
            </a:extLst>
          </p:cNvPr>
          <p:cNvSpPr/>
          <p:nvPr/>
        </p:nvSpPr>
        <p:spPr>
          <a:xfrm>
            <a:off x="5504052" y="5660111"/>
            <a:ext cx="3276364" cy="794360"/>
          </a:xfrm>
          <a:prstGeom prst="wedgeRoundRectCallout">
            <a:avLst>
              <a:gd name="adj1" fmla="val -71222"/>
              <a:gd name="adj2" fmla="val -1927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Coût d’achat du matériel</a:t>
            </a:r>
          </a:p>
        </p:txBody>
      </p:sp>
    </p:spTree>
    <p:extLst>
      <p:ext uri="{BB962C8B-B14F-4D97-AF65-F5344CB8AC3E}">
        <p14:creationId xmlns:p14="http://schemas.microsoft.com/office/powerpoint/2010/main" val="2328528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9122A59A-4C9E-49EB-AB0C-F531118843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9532" y="224644"/>
            <a:ext cx="8229600" cy="1143000"/>
          </a:xfrm>
        </p:spPr>
        <p:txBody>
          <a:bodyPr/>
          <a:lstStyle/>
          <a:p>
            <a:r>
              <a:rPr lang="fr-FR" dirty="0"/>
              <a:t>L’ABAQUE DE NOIRET - Critères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0BD9DAD6-0A9E-4D9A-83E5-4D33317B15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532" y="1023206"/>
            <a:ext cx="4829175" cy="156210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6" name="Bulle narrative : rectangle à coins arrondis 5">
            <a:extLst>
              <a:ext uri="{FF2B5EF4-FFF2-40B4-BE49-F238E27FC236}">
                <a16:creationId xmlns:a16="http://schemas.microsoft.com/office/drawing/2014/main" id="{CEEB2337-2B8E-458C-A109-4A28406E079D}"/>
              </a:ext>
            </a:extLst>
          </p:cNvPr>
          <p:cNvSpPr/>
          <p:nvPr/>
        </p:nvSpPr>
        <p:spPr>
          <a:xfrm>
            <a:off x="5580112" y="1196752"/>
            <a:ext cx="3276364" cy="1407430"/>
          </a:xfrm>
          <a:prstGeom prst="wedgeRoundRectCallout">
            <a:avLst>
              <a:gd name="adj1" fmla="val -75687"/>
              <a:gd name="adj2" fmla="val 2177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Critère en rapport avec la technologie mise en œuvre dans le matériel pour le faire fonctionner et le piloter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602434A4-F770-481D-B9ED-35068C5E55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9532" y="2708920"/>
            <a:ext cx="4838700" cy="200025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8E093229-991F-483F-A897-E75079209C9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9532" y="4832784"/>
            <a:ext cx="4848225" cy="179070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623756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9122A59A-4C9E-49EB-AB0C-F531118843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9532" y="224644"/>
            <a:ext cx="8229600" cy="1143000"/>
          </a:xfrm>
        </p:spPr>
        <p:txBody>
          <a:bodyPr/>
          <a:lstStyle/>
          <a:p>
            <a:r>
              <a:rPr lang="fr-FR" dirty="0"/>
              <a:t>L’ABAQUE DE NOIRET - Critères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100288E3-B034-4B17-A9B4-77313D9D11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532" y="944724"/>
            <a:ext cx="4848225" cy="1381125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6" name="Bulle narrative : rectangle à coins arrondis 5">
            <a:extLst>
              <a:ext uri="{FF2B5EF4-FFF2-40B4-BE49-F238E27FC236}">
                <a16:creationId xmlns:a16="http://schemas.microsoft.com/office/drawing/2014/main" id="{CEEB2337-2B8E-458C-A109-4A28406E079D}"/>
              </a:ext>
            </a:extLst>
          </p:cNvPr>
          <p:cNvSpPr/>
          <p:nvPr/>
        </p:nvSpPr>
        <p:spPr>
          <a:xfrm>
            <a:off x="5580112" y="1196752"/>
            <a:ext cx="3276364" cy="1080120"/>
          </a:xfrm>
          <a:prstGeom prst="wedgeRoundRectCallout">
            <a:avLst>
              <a:gd name="adj1" fmla="val -72868"/>
              <a:gd name="adj2" fmla="val 2177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C’est le nombre d’équipes travaillant par jour sur le matériel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B0BBF7C8-47B2-4526-B659-006A488FB7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5766" y="2400895"/>
            <a:ext cx="4829175" cy="1362075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FE308B0D-8FE3-427A-BB27-143DB73EC6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5766" y="3933056"/>
            <a:ext cx="4810125" cy="154305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11" name="Bulle narrative : rectangle à coins arrondis 10">
            <a:extLst>
              <a:ext uri="{FF2B5EF4-FFF2-40B4-BE49-F238E27FC236}">
                <a16:creationId xmlns:a16="http://schemas.microsoft.com/office/drawing/2014/main" id="{EB798895-CADD-4AFD-BD6E-AAF6FCFEC458}"/>
              </a:ext>
            </a:extLst>
          </p:cNvPr>
          <p:cNvSpPr/>
          <p:nvPr/>
        </p:nvSpPr>
        <p:spPr>
          <a:xfrm>
            <a:off x="5512982" y="4293096"/>
            <a:ext cx="3276364" cy="1080120"/>
          </a:xfrm>
          <a:prstGeom prst="wedgeRoundRectCallout">
            <a:avLst>
              <a:gd name="adj1" fmla="val -72868"/>
              <a:gd name="adj2" fmla="val 2177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Critère représentant les conséquences d’un retard de livraison suite à un arrêt machine</a:t>
            </a:r>
          </a:p>
        </p:txBody>
      </p:sp>
    </p:spTree>
    <p:extLst>
      <p:ext uri="{BB962C8B-B14F-4D97-AF65-F5344CB8AC3E}">
        <p14:creationId xmlns:p14="http://schemas.microsoft.com/office/powerpoint/2010/main" val="2877213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9122A59A-4C9E-49EB-AB0C-F531118843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9532" y="224644"/>
            <a:ext cx="8229600" cy="1143000"/>
          </a:xfrm>
        </p:spPr>
        <p:txBody>
          <a:bodyPr/>
          <a:lstStyle/>
          <a:p>
            <a:r>
              <a:rPr lang="fr-FR" dirty="0"/>
              <a:t>L’ABAQUE DE NOIRET - Critères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AA0AE699-9F9D-4F98-9C8C-8B99F93A87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532" y="908720"/>
            <a:ext cx="6464968" cy="1836204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D3331993-EFB1-424A-BA25-2F6F6131F5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9572" y="2888940"/>
            <a:ext cx="6398893" cy="3060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06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9122A59A-4C9E-49EB-AB0C-F531118843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9532" y="224644"/>
            <a:ext cx="8229600" cy="1143000"/>
          </a:xfrm>
        </p:spPr>
        <p:txBody>
          <a:bodyPr/>
          <a:lstStyle/>
          <a:p>
            <a:r>
              <a:rPr lang="fr-FR" dirty="0"/>
              <a:t>L’ABAQUE DE NOIRET - Tableau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D3331993-EFB1-424A-BA25-2F6F6131F5E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61177"/>
          <a:stretch/>
        </p:blipFill>
        <p:spPr>
          <a:xfrm>
            <a:off x="287525" y="1736812"/>
            <a:ext cx="2484276" cy="3060340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3DCB91DD-18B7-4ED2-80D0-F339B1BEFAD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3700" t="13601" r="32281" b="7301"/>
          <a:stretch/>
        </p:blipFill>
        <p:spPr>
          <a:xfrm>
            <a:off x="3378617" y="718526"/>
            <a:ext cx="3312368" cy="6136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427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685</Words>
  <Application>Microsoft Office PowerPoint</Application>
  <PresentationFormat>Affichage à l'écran (4:3)</PresentationFormat>
  <Paragraphs>61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Trebuchet MS</vt:lpstr>
      <vt:lpstr>Wingdings 3</vt:lpstr>
      <vt:lpstr>Facette</vt:lpstr>
      <vt:lpstr>Choix d’une forme de Maintenance</vt:lpstr>
      <vt:lpstr>L’ABAQUE DE NOIRET</vt:lpstr>
      <vt:lpstr>L’ABAQUE DE NOIRET</vt:lpstr>
      <vt:lpstr>L’ABAQUE DE NOIRET</vt:lpstr>
      <vt:lpstr>L’ABAQUE DE NOIRET - Critères</vt:lpstr>
      <vt:lpstr>L’ABAQUE DE NOIRET - Critères</vt:lpstr>
      <vt:lpstr>L’ABAQUE DE NOIRET - Critères</vt:lpstr>
      <vt:lpstr>L’ABAQUE DE NOIRET - Critères</vt:lpstr>
      <vt:lpstr>L’ABAQUE DE NOIRET - Tableau</vt:lpstr>
      <vt:lpstr>L’ABAQUE DE NOIRET - Graphique</vt:lpstr>
      <vt:lpstr>L’ABAQUE DE NOIRET - Applications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Choix d’une forme de Maintenance</dc:title>
  <dc:creator>Cousin Hub</dc:creator>
  <cp:lastModifiedBy>Cousin Hub</cp:lastModifiedBy>
  <cp:revision>7</cp:revision>
  <dcterms:created xsi:type="dcterms:W3CDTF">2020-04-26T10:14:16Z</dcterms:created>
  <dcterms:modified xsi:type="dcterms:W3CDTF">2020-04-26T12:36:34Z</dcterms:modified>
</cp:coreProperties>
</file>