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0" r:id="rId2"/>
    <p:sldId id="258" r:id="rId3"/>
    <p:sldId id="261" r:id="rId4"/>
    <p:sldId id="262" r:id="rId5"/>
    <p:sldId id="264" r:id="rId6"/>
    <p:sldId id="265" r:id="rId7"/>
    <p:sldId id="266" r:id="rId8"/>
    <p:sldId id="267" r:id="rId9"/>
    <p:sldId id="270" r:id="rId10"/>
    <p:sldId id="268" r:id="rId11"/>
    <p:sldId id="269" r:id="rId12"/>
  </p:sldIdLst>
  <p:sldSz cx="9144000" cy="6858000" type="screen4x3"/>
  <p:notesSz cx="7105650" cy="10231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9115" cy="511572"/>
          </a:xfrm>
          <a:prstGeom prst="rect">
            <a:avLst/>
          </a:prstGeom>
        </p:spPr>
        <p:txBody>
          <a:bodyPr vert="horz" lIns="96524" tIns="48262" rIns="96524" bIns="48262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4891" y="1"/>
            <a:ext cx="3079115" cy="511572"/>
          </a:xfrm>
          <a:prstGeom prst="rect">
            <a:avLst/>
          </a:prstGeom>
        </p:spPr>
        <p:txBody>
          <a:bodyPr vert="horz" lIns="96524" tIns="48262" rIns="96524" bIns="48262" rtlCol="0"/>
          <a:lstStyle>
            <a:lvl1pPr algn="r">
              <a:defRPr sz="1300"/>
            </a:lvl1pPr>
          </a:lstStyle>
          <a:p>
            <a:fld id="{F66AA4B6-1497-4D77-8ECC-F04BDF8A8F96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24" tIns="48262" rIns="96524" bIns="4826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566" y="4859933"/>
            <a:ext cx="5684520" cy="4604147"/>
          </a:xfrm>
          <a:prstGeom prst="rect">
            <a:avLst/>
          </a:prstGeom>
        </p:spPr>
        <p:txBody>
          <a:bodyPr vert="horz" lIns="96524" tIns="48262" rIns="96524" bIns="48262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18091"/>
            <a:ext cx="3079115" cy="511572"/>
          </a:xfrm>
          <a:prstGeom prst="rect">
            <a:avLst/>
          </a:prstGeom>
        </p:spPr>
        <p:txBody>
          <a:bodyPr vert="horz" lIns="96524" tIns="48262" rIns="96524" bIns="48262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4891" y="9718091"/>
            <a:ext cx="3079115" cy="511572"/>
          </a:xfrm>
          <a:prstGeom prst="rect">
            <a:avLst/>
          </a:prstGeom>
        </p:spPr>
        <p:txBody>
          <a:bodyPr vert="horz" lIns="96524" tIns="48262" rIns="96524" bIns="48262" rtlCol="0" anchor="b"/>
          <a:lstStyle>
            <a:lvl1pPr algn="r">
              <a:defRPr sz="1300"/>
            </a:lvl1pPr>
          </a:lstStyle>
          <a:p>
            <a:fld id="{98C1AE8A-DC73-4F89-8671-EF6430D259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06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35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993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200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9491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622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699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95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51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09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10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50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582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66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52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82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5567F-E3FA-4959-86DB-9B9739F12A20}" type="datetimeFigureOut">
              <a:rPr lang="fr-FR" smtClean="0"/>
              <a:pPr/>
              <a:t>26/04/2020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723FAB9-53F6-4570-9CD6-408C6D114A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47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86225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0381" y="3681413"/>
            <a:ext cx="357266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4073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05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215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8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36715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62215" y="-8467"/>
            <a:ext cx="6881785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74E67BE-30CD-454E-B65A-A230F53C9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4352" y="1020871"/>
            <a:ext cx="5220569" cy="2849671"/>
          </a:xfrm>
        </p:spPr>
        <p:txBody>
          <a:bodyPr>
            <a:normAutofit/>
          </a:bodyPr>
          <a:lstStyle/>
          <a:p>
            <a:pPr algn="l"/>
            <a:r>
              <a:rPr lang="fr-FR" sz="5200">
                <a:solidFill>
                  <a:srgbClr val="FFFFFF"/>
                </a:solidFill>
              </a:rPr>
              <a:t>Choix d’une forme de Maintenance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B004EA-D7E1-4D0C-9C14-3D7229EAF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1078" y="3962088"/>
            <a:ext cx="4584057" cy="1186108"/>
          </a:xfrm>
        </p:spPr>
        <p:txBody>
          <a:bodyPr>
            <a:normAutofit/>
          </a:bodyPr>
          <a:lstStyle/>
          <a:p>
            <a:pPr algn="l"/>
            <a:r>
              <a:rPr lang="fr-FR" sz="3600" b="1" dirty="0">
                <a:solidFill>
                  <a:schemeClr val="bg1">
                    <a:alpha val="70000"/>
                  </a:schemeClr>
                </a:solidFill>
              </a:rPr>
              <a:t>Abaque de NOIRET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019339" y="3294792"/>
            <a:ext cx="220660" cy="13982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822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122A59A-4C9E-49EB-AB0C-F53111884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9532" y="224644"/>
            <a:ext cx="5868652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L’ABAQUE DE NOIRET - Graphique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6ACD894-1DF8-47A5-85FE-CE9001ABB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012" y="788528"/>
            <a:ext cx="4262707" cy="594606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BFF5C45-6784-4356-AFBE-86675F7527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1829" b="9412"/>
          <a:stretch/>
        </p:blipFill>
        <p:spPr>
          <a:xfrm>
            <a:off x="1079612" y="1376772"/>
            <a:ext cx="2442506" cy="2772308"/>
          </a:xfrm>
          <a:prstGeom prst="rect">
            <a:avLst/>
          </a:prstGeom>
        </p:spPr>
      </p:pic>
      <p:sp>
        <p:nvSpPr>
          <p:cNvPr id="5" name="Flèche : virage 4">
            <a:extLst>
              <a:ext uri="{FF2B5EF4-FFF2-40B4-BE49-F238E27FC236}">
                <a16:creationId xmlns:a16="http://schemas.microsoft.com/office/drawing/2014/main" id="{A6B5A918-0D1E-4E6B-967E-CE6B89FD21D0}"/>
              </a:ext>
            </a:extLst>
          </p:cNvPr>
          <p:cNvSpPr/>
          <p:nvPr/>
        </p:nvSpPr>
        <p:spPr>
          <a:xfrm flipV="1">
            <a:off x="1799692" y="4290792"/>
            <a:ext cx="2520280" cy="122644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E981C02-AD41-44E1-9411-D4720920CBD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325" t="28914" r="870" b="4295"/>
          <a:stretch/>
        </p:blipFill>
        <p:spPr>
          <a:xfrm>
            <a:off x="683568" y="5494405"/>
            <a:ext cx="3672408" cy="1226440"/>
          </a:xfrm>
          <a:prstGeom prst="rect">
            <a:avLst/>
          </a:prstGeom>
          <a:ln w="28575"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DE8E14A-BFB9-488E-A633-C3633D0CB3FB}"/>
              </a:ext>
            </a:extLst>
          </p:cNvPr>
          <p:cNvSpPr/>
          <p:nvPr/>
        </p:nvSpPr>
        <p:spPr>
          <a:xfrm>
            <a:off x="611560" y="6093296"/>
            <a:ext cx="3780421" cy="345711"/>
          </a:xfrm>
          <a:prstGeom prst="rect">
            <a:avLst/>
          </a:prstGeom>
          <a:solidFill>
            <a:srgbClr val="90C226">
              <a:alpha val="4117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85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8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Rectangle 2">
            <a:extLst>
              <a:ext uri="{FF2B5EF4-FFF2-40B4-BE49-F238E27FC236}">
                <a16:creationId xmlns:a16="http://schemas.microsoft.com/office/drawing/2014/main" id="{9122A59A-4C9E-49EB-AB0C-F53111884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0" y="609600"/>
            <a:ext cx="7160344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L’ABAQUE DE NOIRET - Applications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B0F8BF-56C2-4CEC-9026-A1A1F0567016}"/>
              </a:ext>
            </a:extLst>
          </p:cNvPr>
          <p:cNvSpPr/>
          <p:nvPr/>
        </p:nvSpPr>
        <p:spPr>
          <a:xfrm>
            <a:off x="480765" y="1896363"/>
            <a:ext cx="6447501" cy="33688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Déterminer la méthode de maintenance à mettre en œuvre pour chacun des cas suivants :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fr-FR" sz="11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</a:t>
            </a: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Cas  </a:t>
            </a: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 matériel a 5 ans d’âge. On dispose d’un double de cette machine qui est très complexe de fonctionnement mais accessible (c’est-à-dire facilement maintenable). C’est une machine spéciale d’origine française, très robuste, d’un cout de 75000€. Une défaillance de cette machine peut causer une perte du produit. L’utilisation de cette machine est répartie sur 3 postes (équipes en 3x8). Le client exige des délais de livraison serrés.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fr-FR" sz="11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ème</a:t>
            </a: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Cas</a:t>
            </a: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 matériel ayant 2 ans d’âge, essentiel dans le process de production, à marche discontinue, complexe et inaccessible (maintenabilité très difficile), très coûteux, d’origine locale, fabriqué en grande série, robuste, précis, pour des produits vendables, avec une marche de 3 postes, comportant des délais impératifs avec pénalités.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fr-FR" sz="11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ème</a:t>
            </a: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Cas</a:t>
            </a: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 matériel ayant 10 ans d’âge, semi-indépendant, très complexe et accessible, peu coûteux (8500€), matériel étranger de grande série, courant, produits perdus, avec une marche à deux postes, comportant des délais libres (fabrication sur stock).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23DD3E3-639C-42B7-9CD7-003A2E846932}"/>
              </a:ext>
            </a:extLst>
          </p:cNvPr>
          <p:cNvSpPr txBox="1"/>
          <p:nvPr/>
        </p:nvSpPr>
        <p:spPr>
          <a:xfrm>
            <a:off x="662711" y="5449852"/>
            <a:ext cx="6264696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Le fichier tableur « </a:t>
            </a:r>
            <a:r>
              <a:rPr lang="fr-FR" dirty="0" err="1"/>
              <a:t>Abaque_Noiret_Tableau</a:t>
            </a:r>
            <a:r>
              <a:rPr lang="fr-FR" dirty="0"/>
              <a:t> » sera utilisé.</a:t>
            </a:r>
          </a:p>
          <a:p>
            <a:pPr algn="ctr"/>
            <a:r>
              <a:rPr lang="fr-FR" dirty="0"/>
              <a:t>Sauvegarder les 3 cas dans 3 fichiers différents.</a:t>
            </a:r>
          </a:p>
        </p:txBody>
      </p:sp>
    </p:spTree>
    <p:extLst>
      <p:ext uri="{BB962C8B-B14F-4D97-AF65-F5344CB8AC3E}">
        <p14:creationId xmlns:p14="http://schemas.microsoft.com/office/powerpoint/2010/main" val="3556681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122A59A-4C9E-49EB-AB0C-F53111884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9532" y="224644"/>
            <a:ext cx="8229600" cy="1143000"/>
          </a:xfrm>
        </p:spPr>
        <p:txBody>
          <a:bodyPr/>
          <a:lstStyle/>
          <a:p>
            <a:r>
              <a:rPr lang="fr-FR" dirty="0"/>
              <a:t>L’ABAQUE DE NOIRET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24859F-333E-406E-A71C-8B71535A304A}"/>
              </a:ext>
            </a:extLst>
          </p:cNvPr>
          <p:cNvSpPr/>
          <p:nvPr/>
        </p:nvSpPr>
        <p:spPr>
          <a:xfrm>
            <a:off x="345256" y="1052736"/>
            <a:ext cx="71790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L'abaque de Noiret qui est un </a:t>
            </a:r>
            <a:r>
              <a:rPr lang="fr-FR" b="1" dirty="0">
                <a:solidFill>
                  <a:srgbClr val="C00000"/>
                </a:solidFill>
              </a:rPr>
              <a:t>outil d'aide à la décision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L'abaque de Noiret fournit des recommandations quant à la </a:t>
            </a:r>
            <a:r>
              <a:rPr lang="fr-FR" b="1" dirty="0">
                <a:solidFill>
                  <a:srgbClr val="C00000"/>
                </a:solidFill>
              </a:rPr>
              <a:t>pertinence ou non d'une politique de maintenance préventive </a:t>
            </a:r>
            <a:r>
              <a:rPr lang="fr-FR" dirty="0"/>
              <a:t>sur un équipement de production.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FC1610-87CC-4724-9D13-AD0D4A72C9BE}"/>
              </a:ext>
            </a:extLst>
          </p:cNvPr>
          <p:cNvSpPr/>
          <p:nvPr/>
        </p:nvSpPr>
        <p:spPr>
          <a:xfrm>
            <a:off x="327508" y="2582902"/>
            <a:ext cx="74128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On pourrait penser d'instinct que la maintenance préventive est systématiquement préférable. Ce n'est pas le cas. Il est toujours nécessaire de faire un choix en tenant compte :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/>
              <a:t>des caractéristiques de l'équipement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/>
              <a:t>de son utilisation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/>
              <a:t>du coût de la maintenance et donc du gain espéré</a:t>
            </a:r>
          </a:p>
          <a:p>
            <a:endParaRPr lang="fr-FR" dirty="0"/>
          </a:p>
          <a:p>
            <a:r>
              <a:rPr lang="fr-FR" dirty="0"/>
              <a:t>Le résultat final se traduit souvent par un mélange des 2 types de</a:t>
            </a:r>
          </a:p>
          <a:p>
            <a:r>
              <a:rPr lang="fr-FR" dirty="0"/>
              <a:t>maintenance (corrective et préventive) avec une prédominance de l'une ou de l'autre.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122A59A-4C9E-49EB-AB0C-F53111884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9532" y="224644"/>
            <a:ext cx="8229600" cy="1143000"/>
          </a:xfrm>
        </p:spPr>
        <p:txBody>
          <a:bodyPr/>
          <a:lstStyle/>
          <a:p>
            <a:r>
              <a:rPr lang="fr-FR" dirty="0"/>
              <a:t>L’ABAQUE DE NOIRET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2CDFB0-0141-42AD-9D4A-168DC2B6688A}"/>
              </a:ext>
            </a:extLst>
          </p:cNvPr>
          <p:cNvSpPr/>
          <p:nvPr/>
        </p:nvSpPr>
        <p:spPr>
          <a:xfrm>
            <a:off x="359532" y="1016732"/>
            <a:ext cx="68047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L'abaque de Noiret est un outil de calcul scientifique qui permet d'orienter le choix de la politique de maintenance en fonction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des caractéristiques de l'équipement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de son utilisation</a:t>
            </a:r>
          </a:p>
          <a:p>
            <a:endParaRPr lang="fr-FR" dirty="0"/>
          </a:p>
          <a:p>
            <a:r>
              <a:rPr lang="fr-FR" dirty="0"/>
              <a:t>Le résultat en est une recommandation offrant 3 options possibles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Préventif recommandé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Préventif possible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Préventif non nécessaire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350414-AF72-451E-BC97-81021E86D47C}"/>
              </a:ext>
            </a:extLst>
          </p:cNvPr>
          <p:cNvSpPr/>
          <p:nvPr/>
        </p:nvSpPr>
        <p:spPr>
          <a:xfrm>
            <a:off x="359532" y="4261801"/>
            <a:ext cx="69487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Cependant, ce résultat doit être complété par une analyse économique portant sur le coût des différentes maintenances et sur le retour sur investissement estimé que peut apporter une maintenance préventive.</a:t>
            </a:r>
          </a:p>
          <a:p>
            <a:endParaRPr lang="fr-FR" dirty="0"/>
          </a:p>
          <a:p>
            <a:r>
              <a:rPr lang="fr-FR" b="1" i="1" dirty="0">
                <a:solidFill>
                  <a:srgbClr val="C00000"/>
                </a:solidFill>
              </a:rPr>
              <a:t>Il ne s'agit que d'un outil d'aide à la décision et non pas d'un outil de décision.</a:t>
            </a:r>
          </a:p>
        </p:txBody>
      </p:sp>
    </p:spTree>
    <p:extLst>
      <p:ext uri="{BB962C8B-B14F-4D97-AF65-F5344CB8AC3E}">
        <p14:creationId xmlns:p14="http://schemas.microsoft.com/office/powerpoint/2010/main" val="225320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122A59A-4C9E-49EB-AB0C-F53111884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9532" y="224644"/>
            <a:ext cx="8229600" cy="1143000"/>
          </a:xfrm>
        </p:spPr>
        <p:txBody>
          <a:bodyPr/>
          <a:lstStyle/>
          <a:p>
            <a:r>
              <a:rPr lang="fr-FR" dirty="0"/>
              <a:t>L’ABAQUE DE NOIRET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03B854-D933-424F-B2D9-DB24A9A94845}"/>
              </a:ext>
            </a:extLst>
          </p:cNvPr>
          <p:cNvSpPr/>
          <p:nvPr/>
        </p:nvSpPr>
        <p:spPr>
          <a:xfrm>
            <a:off x="359532" y="893033"/>
            <a:ext cx="7344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L'abaque de Noiret est basée sur les critères suivants :</a:t>
            </a:r>
          </a:p>
          <a:p>
            <a:pPr lvl="1"/>
            <a:r>
              <a:rPr lang="fr-FR" dirty="0"/>
              <a:t>a) l'âge de l'équipement</a:t>
            </a:r>
          </a:p>
          <a:p>
            <a:pPr lvl="1"/>
            <a:r>
              <a:rPr lang="fr-FR" dirty="0"/>
              <a:t>b) son l'interdépendance : dans quelle mesure est-il vital pour la production</a:t>
            </a:r>
          </a:p>
          <a:p>
            <a:pPr lvl="1"/>
            <a:r>
              <a:rPr lang="fr-FR" dirty="0"/>
              <a:t>c) son coût</a:t>
            </a:r>
          </a:p>
          <a:p>
            <a:pPr lvl="1"/>
            <a:r>
              <a:rPr lang="fr-FR" dirty="0"/>
              <a:t>d) sa complexité et son accessibilité</a:t>
            </a:r>
          </a:p>
          <a:p>
            <a:pPr lvl="1"/>
            <a:r>
              <a:rPr lang="fr-FR" dirty="0"/>
              <a:t>e) sa robustesse et sa précision</a:t>
            </a:r>
          </a:p>
          <a:p>
            <a:pPr lvl="1"/>
            <a:r>
              <a:rPr lang="fr-FR" dirty="0"/>
              <a:t>f) son origine : France ou Etranger</a:t>
            </a:r>
          </a:p>
          <a:p>
            <a:pPr lvl="1"/>
            <a:r>
              <a:rPr lang="fr-FR" dirty="0"/>
              <a:t>g) son utilisation dans le temps</a:t>
            </a:r>
          </a:p>
          <a:p>
            <a:pPr lvl="1"/>
            <a:r>
              <a:rPr lang="fr-FR" dirty="0"/>
              <a:t>h) les conséquences de ses défaillances sur les produits</a:t>
            </a:r>
          </a:p>
          <a:p>
            <a:pPr lvl="1"/>
            <a:r>
              <a:rPr lang="fr-FR" dirty="0"/>
              <a:t>i) les délais de production qui lui sont liés</a:t>
            </a:r>
          </a:p>
          <a:p>
            <a:endParaRPr lang="fr-FR" dirty="0"/>
          </a:p>
          <a:p>
            <a:r>
              <a:rPr lang="fr-FR" dirty="0"/>
              <a:t>Chaque critère se décline en plusieurs options qui chacune correspond à un certain nombre de points. Les points ainsi obtenus sont additionnés.</a:t>
            </a:r>
          </a:p>
          <a:p>
            <a:endParaRPr lang="fr-FR" dirty="0"/>
          </a:p>
          <a:p>
            <a:r>
              <a:rPr lang="fr-FR" b="1" i="1" dirty="0">
                <a:solidFill>
                  <a:schemeClr val="accent2">
                    <a:lumMod val="75000"/>
                  </a:schemeClr>
                </a:solidFill>
              </a:rPr>
              <a:t>Remarque : un seul choix n'est possible par critère; il faut donc prendre celui qui est le plus représentatif de l'équipement.</a:t>
            </a:r>
          </a:p>
        </p:txBody>
      </p:sp>
    </p:spTree>
    <p:extLst>
      <p:ext uri="{BB962C8B-B14F-4D97-AF65-F5344CB8AC3E}">
        <p14:creationId xmlns:p14="http://schemas.microsoft.com/office/powerpoint/2010/main" val="309894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122A59A-4C9E-49EB-AB0C-F53111884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9532" y="224644"/>
            <a:ext cx="8229600" cy="1143000"/>
          </a:xfrm>
        </p:spPr>
        <p:txBody>
          <a:bodyPr/>
          <a:lstStyle/>
          <a:p>
            <a:r>
              <a:rPr lang="fr-FR" dirty="0"/>
              <a:t>L’ABAQUE DE NOIRET - Critères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96EACA47-9FF0-4314-BC01-745B3BA3A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9" y="800709"/>
            <a:ext cx="7023156" cy="187220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8AF6375-5E00-487D-8CEB-2FA47E5FD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244" y="2456892"/>
            <a:ext cx="4886325" cy="223837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CEEB2337-2B8E-458C-A109-4A28406E079D}"/>
              </a:ext>
            </a:extLst>
          </p:cNvPr>
          <p:cNvSpPr/>
          <p:nvPr/>
        </p:nvSpPr>
        <p:spPr>
          <a:xfrm>
            <a:off x="5616116" y="2240868"/>
            <a:ext cx="3276364" cy="2030009"/>
          </a:xfrm>
          <a:prstGeom prst="wedgeRoundRectCallout">
            <a:avLst>
              <a:gd name="adj1" fmla="val -72338"/>
              <a:gd name="adj2" fmla="val 302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C’est la place et l’importance du matériel dans le process de production (remarque : tampon = stock intermédiaire ou  en-cours de fabrication)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7805C47-246A-4B76-A220-0E69A6E6F0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832" y="4761148"/>
            <a:ext cx="4848225" cy="199072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8" name="Bulle narrative : rectangle à coins arrondis 7">
            <a:extLst>
              <a:ext uri="{FF2B5EF4-FFF2-40B4-BE49-F238E27FC236}">
                <a16:creationId xmlns:a16="http://schemas.microsoft.com/office/drawing/2014/main" id="{8D57F42D-1E24-423E-962E-B460793084ED}"/>
              </a:ext>
            </a:extLst>
          </p:cNvPr>
          <p:cNvSpPr/>
          <p:nvPr/>
        </p:nvSpPr>
        <p:spPr>
          <a:xfrm>
            <a:off x="5504052" y="5660111"/>
            <a:ext cx="3276364" cy="794360"/>
          </a:xfrm>
          <a:prstGeom prst="wedgeRoundRectCallout">
            <a:avLst>
              <a:gd name="adj1" fmla="val -71222"/>
              <a:gd name="adj2" fmla="val -192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Coût d’achat du matériel</a:t>
            </a:r>
          </a:p>
        </p:txBody>
      </p:sp>
    </p:spTree>
    <p:extLst>
      <p:ext uri="{BB962C8B-B14F-4D97-AF65-F5344CB8AC3E}">
        <p14:creationId xmlns:p14="http://schemas.microsoft.com/office/powerpoint/2010/main" val="232852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122A59A-4C9E-49EB-AB0C-F53111884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9532" y="224644"/>
            <a:ext cx="8229600" cy="1143000"/>
          </a:xfrm>
        </p:spPr>
        <p:txBody>
          <a:bodyPr/>
          <a:lstStyle/>
          <a:p>
            <a:r>
              <a:rPr lang="fr-FR" dirty="0"/>
              <a:t>L’ABAQUE DE NOIRET - Critères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BD9DAD6-0A9E-4D9A-83E5-4D33317B1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32" y="1023206"/>
            <a:ext cx="4829175" cy="15621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CEEB2337-2B8E-458C-A109-4A28406E079D}"/>
              </a:ext>
            </a:extLst>
          </p:cNvPr>
          <p:cNvSpPr/>
          <p:nvPr/>
        </p:nvSpPr>
        <p:spPr>
          <a:xfrm>
            <a:off x="5580112" y="1196752"/>
            <a:ext cx="3276364" cy="1407430"/>
          </a:xfrm>
          <a:prstGeom prst="wedgeRoundRectCallout">
            <a:avLst>
              <a:gd name="adj1" fmla="val -75687"/>
              <a:gd name="adj2" fmla="val 217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Critère en rapport avec la technologie mise en œuvre dans le matériel pour le faire fonctionner et le piloter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02434A4-F770-481D-B9ED-35068C5E55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32" y="2708920"/>
            <a:ext cx="4838700" cy="200025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8E093229-991F-483F-A897-E75079209C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532" y="4832784"/>
            <a:ext cx="4848225" cy="17907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2375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122A59A-4C9E-49EB-AB0C-F53111884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9532" y="224644"/>
            <a:ext cx="8229600" cy="1143000"/>
          </a:xfrm>
        </p:spPr>
        <p:txBody>
          <a:bodyPr/>
          <a:lstStyle/>
          <a:p>
            <a:r>
              <a:rPr lang="fr-FR" dirty="0"/>
              <a:t>L’ABAQUE DE NOIRET - Critères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00288E3-B034-4B17-A9B4-77313D9D1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32" y="944724"/>
            <a:ext cx="4848225" cy="138112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Bulle narrative : rectangle à coins arrondis 5">
            <a:extLst>
              <a:ext uri="{FF2B5EF4-FFF2-40B4-BE49-F238E27FC236}">
                <a16:creationId xmlns:a16="http://schemas.microsoft.com/office/drawing/2014/main" id="{CEEB2337-2B8E-458C-A109-4A28406E079D}"/>
              </a:ext>
            </a:extLst>
          </p:cNvPr>
          <p:cNvSpPr/>
          <p:nvPr/>
        </p:nvSpPr>
        <p:spPr>
          <a:xfrm>
            <a:off x="5580112" y="1196752"/>
            <a:ext cx="3276364" cy="1080120"/>
          </a:xfrm>
          <a:prstGeom prst="wedgeRoundRectCallout">
            <a:avLst>
              <a:gd name="adj1" fmla="val -72868"/>
              <a:gd name="adj2" fmla="val 217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C’est le nombre d’équipes travaillant par jour sur le matériel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0BBF7C8-47B2-4526-B659-006A488FB7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766" y="2400895"/>
            <a:ext cx="4829175" cy="136207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E308B0D-8FE3-427A-BB27-143DB73EC6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766" y="3933056"/>
            <a:ext cx="4810125" cy="154305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11" name="Bulle narrative : rectangle à coins arrondis 10">
            <a:extLst>
              <a:ext uri="{FF2B5EF4-FFF2-40B4-BE49-F238E27FC236}">
                <a16:creationId xmlns:a16="http://schemas.microsoft.com/office/drawing/2014/main" id="{EB798895-CADD-4AFD-BD6E-AAF6FCFEC458}"/>
              </a:ext>
            </a:extLst>
          </p:cNvPr>
          <p:cNvSpPr/>
          <p:nvPr/>
        </p:nvSpPr>
        <p:spPr>
          <a:xfrm>
            <a:off x="5512982" y="4293096"/>
            <a:ext cx="3276364" cy="1080120"/>
          </a:xfrm>
          <a:prstGeom prst="wedgeRoundRectCallout">
            <a:avLst>
              <a:gd name="adj1" fmla="val -72868"/>
              <a:gd name="adj2" fmla="val 217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Critère représentant les conséquences d’un retard de livraison suite à un arrêt machine</a:t>
            </a:r>
          </a:p>
        </p:txBody>
      </p:sp>
    </p:spTree>
    <p:extLst>
      <p:ext uri="{BB962C8B-B14F-4D97-AF65-F5344CB8AC3E}">
        <p14:creationId xmlns:p14="http://schemas.microsoft.com/office/powerpoint/2010/main" val="287721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122A59A-4C9E-49EB-AB0C-F53111884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9532" y="224644"/>
            <a:ext cx="8229600" cy="1143000"/>
          </a:xfrm>
        </p:spPr>
        <p:txBody>
          <a:bodyPr/>
          <a:lstStyle/>
          <a:p>
            <a:r>
              <a:rPr lang="fr-FR" dirty="0"/>
              <a:t>L’ABAQUE DE NOIRET - Critères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A0AE699-9F9D-4F98-9C8C-8B99F93A8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32" y="908720"/>
            <a:ext cx="6464968" cy="1836204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3331993-EFB1-424A-BA25-2F6F6131F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572" y="2888940"/>
            <a:ext cx="6398893" cy="306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122A59A-4C9E-49EB-AB0C-F53111884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9532" y="224644"/>
            <a:ext cx="8229600" cy="1143000"/>
          </a:xfrm>
        </p:spPr>
        <p:txBody>
          <a:bodyPr/>
          <a:lstStyle/>
          <a:p>
            <a:r>
              <a:rPr lang="fr-FR" dirty="0"/>
              <a:t>L’ABAQUE DE NOIRET - Tableau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3331993-EFB1-424A-BA25-2F6F6131F5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1177"/>
          <a:stretch/>
        </p:blipFill>
        <p:spPr>
          <a:xfrm>
            <a:off x="287525" y="1736812"/>
            <a:ext cx="2484276" cy="306034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DCB91DD-18B7-4ED2-80D0-F339B1BEFA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700" t="13601" r="32281" b="7301"/>
          <a:stretch/>
        </p:blipFill>
        <p:spPr>
          <a:xfrm>
            <a:off x="3378617" y="718526"/>
            <a:ext cx="3312368" cy="613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2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685</Words>
  <Application>Microsoft Office PowerPoint</Application>
  <PresentationFormat>Affichage à l'écran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Facette</vt:lpstr>
      <vt:lpstr>Choix d’une forme de Maintenance</vt:lpstr>
      <vt:lpstr>L’ABAQUE DE NOIRET</vt:lpstr>
      <vt:lpstr>L’ABAQUE DE NOIRET</vt:lpstr>
      <vt:lpstr>L’ABAQUE DE NOIRET</vt:lpstr>
      <vt:lpstr>L’ABAQUE DE NOIRET - Critères</vt:lpstr>
      <vt:lpstr>L’ABAQUE DE NOIRET - Critères</vt:lpstr>
      <vt:lpstr>L’ABAQUE DE NOIRET - Critères</vt:lpstr>
      <vt:lpstr>L’ABAQUE DE NOIRET - Critères</vt:lpstr>
      <vt:lpstr>L’ABAQUE DE NOIRET - Tableau</vt:lpstr>
      <vt:lpstr>L’ABAQUE DE NOIRET - Graphique</vt:lpstr>
      <vt:lpstr>L’ABAQUE DE NOIRET - Applications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Choix d’une forme de Maintenance</dc:title>
  <dc:creator>Cousin Hub</dc:creator>
  <cp:lastModifiedBy>Cousin Hub</cp:lastModifiedBy>
  <cp:revision>7</cp:revision>
  <dcterms:created xsi:type="dcterms:W3CDTF">2020-04-26T10:14:16Z</dcterms:created>
  <dcterms:modified xsi:type="dcterms:W3CDTF">2020-04-26T12:36:34Z</dcterms:modified>
</cp:coreProperties>
</file>